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1"/>
  </p:notesMasterIdLst>
  <p:sldIdLst>
    <p:sldId id="256" r:id="rId5"/>
    <p:sldId id="2147482005" r:id="rId6"/>
    <p:sldId id="2147482051" r:id="rId7"/>
    <p:sldId id="2147482006" r:id="rId8"/>
    <p:sldId id="2147482009" r:id="rId9"/>
    <p:sldId id="2147482011" r:id="rId10"/>
    <p:sldId id="2147482015" r:id="rId11"/>
    <p:sldId id="2147482014" r:id="rId12"/>
    <p:sldId id="2147482016" r:id="rId13"/>
    <p:sldId id="2147482050" r:id="rId14"/>
    <p:sldId id="2147482017" r:id="rId15"/>
    <p:sldId id="2147482020" r:id="rId16"/>
    <p:sldId id="2147482019" r:id="rId17"/>
    <p:sldId id="2147482018" r:id="rId18"/>
    <p:sldId id="2147482022" r:id="rId19"/>
    <p:sldId id="2147482021" r:id="rId20"/>
    <p:sldId id="2147482023" r:id="rId21"/>
    <p:sldId id="2147482024" r:id="rId22"/>
    <p:sldId id="2147482025" r:id="rId23"/>
    <p:sldId id="2147482027" r:id="rId24"/>
    <p:sldId id="2147482028" r:id="rId25"/>
    <p:sldId id="2147482029" r:id="rId26"/>
    <p:sldId id="2147482031" r:id="rId27"/>
    <p:sldId id="2147482037" r:id="rId28"/>
    <p:sldId id="2147482032" r:id="rId29"/>
    <p:sldId id="2147482033" r:id="rId30"/>
    <p:sldId id="2147482034" r:id="rId31"/>
    <p:sldId id="2147482035" r:id="rId32"/>
    <p:sldId id="2147482036" r:id="rId33"/>
    <p:sldId id="2147482038" r:id="rId34"/>
    <p:sldId id="2147482039" r:id="rId35"/>
    <p:sldId id="2147482040" r:id="rId36"/>
    <p:sldId id="2147482041" r:id="rId37"/>
    <p:sldId id="2147482042" r:id="rId38"/>
    <p:sldId id="2147482043" r:id="rId39"/>
    <p:sldId id="2147482044" r:id="rId40"/>
    <p:sldId id="2147482045" r:id="rId41"/>
    <p:sldId id="2147482046" r:id="rId42"/>
    <p:sldId id="2147482047" r:id="rId43"/>
    <p:sldId id="2147482048" r:id="rId44"/>
    <p:sldId id="2147482049" r:id="rId45"/>
    <p:sldId id="2147482052" r:id="rId46"/>
    <p:sldId id="2147482053" r:id="rId47"/>
    <p:sldId id="2147482054" r:id="rId48"/>
    <p:sldId id="2147482055" r:id="rId49"/>
    <p:sldId id="2147482056" r:id="rId50"/>
    <p:sldId id="2147482057" r:id="rId51"/>
    <p:sldId id="2147482058" r:id="rId52"/>
    <p:sldId id="2147482061" r:id="rId53"/>
    <p:sldId id="2147482063" r:id="rId54"/>
    <p:sldId id="2147482064" r:id="rId55"/>
    <p:sldId id="2147482065" r:id="rId56"/>
    <p:sldId id="2147482066" r:id="rId57"/>
    <p:sldId id="2147482077" r:id="rId58"/>
    <p:sldId id="2147482113" r:id="rId59"/>
    <p:sldId id="2147482068" r:id="rId60"/>
    <p:sldId id="2147482069" r:id="rId61"/>
    <p:sldId id="2147482070" r:id="rId62"/>
    <p:sldId id="2147482071" r:id="rId63"/>
    <p:sldId id="2147482072" r:id="rId64"/>
    <p:sldId id="2147482073" r:id="rId65"/>
    <p:sldId id="2147482074" r:id="rId66"/>
    <p:sldId id="2147482075" r:id="rId67"/>
    <p:sldId id="2147482076" r:id="rId68"/>
    <p:sldId id="2147482079" r:id="rId69"/>
    <p:sldId id="2147482082" r:id="rId70"/>
    <p:sldId id="2147482083" r:id="rId71"/>
    <p:sldId id="2147482084" r:id="rId72"/>
    <p:sldId id="2147482078" r:id="rId73"/>
    <p:sldId id="2147482080" r:id="rId74"/>
    <p:sldId id="2147482081" r:id="rId75"/>
    <p:sldId id="2147482085" r:id="rId76"/>
    <p:sldId id="2147482086" r:id="rId77"/>
    <p:sldId id="2147482087" r:id="rId78"/>
    <p:sldId id="2147482088" r:id="rId79"/>
    <p:sldId id="2147482089" r:id="rId80"/>
    <p:sldId id="2147482067" r:id="rId81"/>
    <p:sldId id="2147482114" r:id="rId82"/>
    <p:sldId id="2147482090" r:id="rId83"/>
    <p:sldId id="2147482101" r:id="rId84"/>
    <p:sldId id="2147482102" r:id="rId85"/>
    <p:sldId id="2147482103" r:id="rId86"/>
    <p:sldId id="2147482104" r:id="rId87"/>
    <p:sldId id="2147482105" r:id="rId88"/>
    <p:sldId id="2147482106" r:id="rId89"/>
    <p:sldId id="2147482107" r:id="rId90"/>
    <p:sldId id="2147482108" r:id="rId91"/>
    <p:sldId id="2147482109" r:id="rId92"/>
    <p:sldId id="2147482110" r:id="rId93"/>
    <p:sldId id="2147482111" r:id="rId94"/>
    <p:sldId id="2147482112" r:id="rId95"/>
    <p:sldId id="2147482091" r:id="rId96"/>
    <p:sldId id="2147482093" r:id="rId97"/>
    <p:sldId id="2147482094" r:id="rId98"/>
    <p:sldId id="2147482096" r:id="rId99"/>
    <p:sldId id="2147482097" r:id="rId100"/>
    <p:sldId id="2147482092" r:id="rId101"/>
    <p:sldId id="2147482098" r:id="rId102"/>
    <p:sldId id="2147482099" r:id="rId103"/>
    <p:sldId id="2147482100" r:id="rId104"/>
    <p:sldId id="2147482115" r:id="rId105"/>
    <p:sldId id="2147482116" r:id="rId106"/>
    <p:sldId id="2147482117" r:id="rId107"/>
    <p:sldId id="2147482118" r:id="rId108"/>
    <p:sldId id="2147482120" r:id="rId109"/>
    <p:sldId id="2147482119" r:id="rId110"/>
    <p:sldId id="2147482121" r:id="rId111"/>
    <p:sldId id="2147482122" r:id="rId112"/>
    <p:sldId id="2147482123" r:id="rId113"/>
    <p:sldId id="2147482124" r:id="rId114"/>
    <p:sldId id="2147482125" r:id="rId115"/>
    <p:sldId id="2147482059" r:id="rId116"/>
    <p:sldId id="2147482060" r:id="rId117"/>
    <p:sldId id="2147482013" r:id="rId118"/>
    <p:sldId id="2147482012" r:id="rId119"/>
    <p:sldId id="2134806889" r:id="rId120"/>
    <p:sldId id="2134806912" r:id="rId121"/>
    <p:sldId id="2134806916" r:id="rId122"/>
    <p:sldId id="924" r:id="rId123"/>
    <p:sldId id="2134806900" r:id="rId124"/>
    <p:sldId id="2134806894" r:id="rId125"/>
    <p:sldId id="2134806903" r:id="rId126"/>
    <p:sldId id="2147481982" r:id="rId127"/>
    <p:sldId id="298" r:id="rId128"/>
    <p:sldId id="2147482010" r:id="rId129"/>
    <p:sldId id="931" r:id="rId130"/>
    <p:sldId id="926" r:id="rId131"/>
    <p:sldId id="263" r:id="rId132"/>
    <p:sldId id="2134806901" r:id="rId133"/>
    <p:sldId id="927" r:id="rId134"/>
    <p:sldId id="883" r:id="rId135"/>
    <p:sldId id="2134806902" r:id="rId136"/>
    <p:sldId id="932" r:id="rId137"/>
    <p:sldId id="2134806910" r:id="rId138"/>
    <p:sldId id="264" r:id="rId139"/>
    <p:sldId id="923" r:id="rId140"/>
    <p:sldId id="2147482002" r:id="rId141"/>
    <p:sldId id="2147482003" r:id="rId142"/>
    <p:sldId id="2147482004" r:id="rId143"/>
    <p:sldId id="2134806913" r:id="rId144"/>
    <p:sldId id="2147482001" r:id="rId145"/>
    <p:sldId id="2147481988" r:id="rId146"/>
    <p:sldId id="2147481984" r:id="rId147"/>
    <p:sldId id="2134806914" r:id="rId148"/>
    <p:sldId id="2134806911" r:id="rId149"/>
    <p:sldId id="2134806915" r:id="rId1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38B17-7066-4EFE-AC1B-2F8B029F08D7}">
          <p14:sldIdLst>
            <p14:sldId id="256"/>
            <p14:sldId id="2147482005"/>
            <p14:sldId id="2147482051"/>
            <p14:sldId id="2147482006"/>
            <p14:sldId id="2147482009"/>
            <p14:sldId id="2147482011"/>
            <p14:sldId id="2147482015"/>
            <p14:sldId id="2147482014"/>
            <p14:sldId id="2147482016"/>
            <p14:sldId id="2147482050"/>
            <p14:sldId id="2147482017"/>
            <p14:sldId id="2147482020"/>
            <p14:sldId id="2147482019"/>
            <p14:sldId id="2147482018"/>
            <p14:sldId id="2147482022"/>
            <p14:sldId id="2147482021"/>
            <p14:sldId id="2147482023"/>
            <p14:sldId id="2147482024"/>
            <p14:sldId id="2147482025"/>
            <p14:sldId id="2147482027"/>
            <p14:sldId id="2147482028"/>
            <p14:sldId id="2147482029"/>
            <p14:sldId id="2147482031"/>
            <p14:sldId id="2147482037"/>
            <p14:sldId id="2147482032"/>
            <p14:sldId id="2147482033"/>
            <p14:sldId id="2147482034"/>
            <p14:sldId id="2147482035"/>
            <p14:sldId id="2147482036"/>
            <p14:sldId id="2147482038"/>
            <p14:sldId id="2147482039"/>
            <p14:sldId id="2147482040"/>
            <p14:sldId id="2147482041"/>
            <p14:sldId id="2147482042"/>
            <p14:sldId id="2147482043"/>
            <p14:sldId id="2147482044"/>
            <p14:sldId id="2147482045"/>
            <p14:sldId id="2147482046"/>
            <p14:sldId id="2147482047"/>
            <p14:sldId id="2147482048"/>
            <p14:sldId id="2147482049"/>
            <p14:sldId id="2147482052"/>
            <p14:sldId id="2147482053"/>
            <p14:sldId id="2147482054"/>
            <p14:sldId id="2147482055"/>
            <p14:sldId id="2147482056"/>
            <p14:sldId id="2147482057"/>
            <p14:sldId id="2147482058"/>
            <p14:sldId id="2147482061"/>
            <p14:sldId id="2147482063"/>
            <p14:sldId id="2147482064"/>
            <p14:sldId id="2147482065"/>
            <p14:sldId id="2147482066"/>
            <p14:sldId id="2147482077"/>
            <p14:sldId id="2147482113"/>
            <p14:sldId id="2147482068"/>
            <p14:sldId id="2147482069"/>
            <p14:sldId id="2147482070"/>
            <p14:sldId id="2147482071"/>
            <p14:sldId id="2147482072"/>
            <p14:sldId id="2147482073"/>
            <p14:sldId id="2147482074"/>
            <p14:sldId id="2147482075"/>
            <p14:sldId id="2147482076"/>
            <p14:sldId id="2147482079"/>
            <p14:sldId id="2147482082"/>
            <p14:sldId id="2147482083"/>
            <p14:sldId id="2147482084"/>
            <p14:sldId id="2147482078"/>
            <p14:sldId id="2147482080"/>
            <p14:sldId id="2147482081"/>
            <p14:sldId id="2147482085"/>
            <p14:sldId id="2147482086"/>
            <p14:sldId id="2147482087"/>
            <p14:sldId id="2147482088"/>
            <p14:sldId id="2147482089"/>
            <p14:sldId id="2147482067"/>
            <p14:sldId id="2147482114"/>
            <p14:sldId id="2147482090"/>
            <p14:sldId id="2147482101"/>
            <p14:sldId id="2147482102"/>
            <p14:sldId id="2147482103"/>
            <p14:sldId id="2147482104"/>
            <p14:sldId id="2147482105"/>
            <p14:sldId id="2147482106"/>
            <p14:sldId id="2147482107"/>
            <p14:sldId id="2147482108"/>
            <p14:sldId id="2147482109"/>
            <p14:sldId id="2147482110"/>
            <p14:sldId id="2147482111"/>
            <p14:sldId id="2147482112"/>
            <p14:sldId id="2147482091"/>
            <p14:sldId id="2147482093"/>
            <p14:sldId id="2147482094"/>
            <p14:sldId id="2147482096"/>
            <p14:sldId id="2147482097"/>
            <p14:sldId id="2147482092"/>
            <p14:sldId id="2147482098"/>
            <p14:sldId id="2147482099"/>
            <p14:sldId id="2147482100"/>
            <p14:sldId id="2147482115"/>
            <p14:sldId id="2147482116"/>
            <p14:sldId id="2147482117"/>
            <p14:sldId id="2147482118"/>
            <p14:sldId id="2147482120"/>
            <p14:sldId id="2147482119"/>
            <p14:sldId id="2147482121"/>
            <p14:sldId id="2147482122"/>
            <p14:sldId id="2147482123"/>
            <p14:sldId id="2147482124"/>
            <p14:sldId id="2147482125"/>
            <p14:sldId id="2147482059"/>
            <p14:sldId id="2147482060"/>
            <p14:sldId id="2147482013"/>
            <p14:sldId id="2147482012"/>
          </p14:sldIdLst>
        </p14:section>
        <p14:section name="Section sans titre" id="{63FC869B-1B27-4038-8499-F57CC80E845D}">
          <p14:sldIdLst>
            <p14:sldId id="2134806889"/>
          </p14:sldIdLst>
        </p14:section>
        <p14:section name="Contacts équipes AUBAY" id="{C406FE03-AC3D-43FD-B652-8E325F0AFB64}">
          <p14:sldIdLst>
            <p14:sldId id="2134806912"/>
            <p14:sldId id="2134806916"/>
          </p14:sldIdLst>
        </p14:section>
        <p14:section name="Présentation AUBAY" id="{36BC450C-8124-416F-AB99-C684757E86ED}">
          <p14:sldIdLst>
            <p14:sldId id="924"/>
            <p14:sldId id="2134806900"/>
          </p14:sldIdLst>
        </p14:section>
        <p14:section name="Nos offres" id="{39AC0E3B-1FE2-4ADC-9CE1-B2656F5E5098}">
          <p14:sldIdLst>
            <p14:sldId id="2134806894"/>
            <p14:sldId id="2134806903"/>
            <p14:sldId id="2147481982"/>
          </p14:sldIdLst>
        </p14:section>
        <p14:section name="Chiffres clés" id="{B729B7E1-6683-43A7-9E19-4BCE603A76E9}">
          <p14:sldIdLst>
            <p14:sldId id="298"/>
            <p14:sldId id="2147482010"/>
            <p14:sldId id="931"/>
            <p14:sldId id="926"/>
            <p14:sldId id="263"/>
            <p14:sldId id="2134806901"/>
            <p14:sldId id="927"/>
          </p14:sldIdLst>
        </p14:section>
        <p14:section name="Nos clients" id="{C5EB4FF7-E53A-4443-9D86-BDB99F6B245B}">
          <p14:sldIdLst>
            <p14:sldId id="883"/>
            <p14:sldId id="2134806902"/>
            <p14:sldId id="932"/>
            <p14:sldId id="2134806910"/>
            <p14:sldId id="264"/>
          </p14:sldIdLst>
        </p14:section>
        <p14:section name="Les Bureaux Aubay" id="{57574153-DCF5-4551-8282-23D5B65560FC}">
          <p14:sldIdLst>
            <p14:sldId id="923"/>
          </p14:sldIdLst>
        </p14:section>
        <p14:section name="Nos Offres &amp; références" id="{91071F8D-6DB2-4121-9D19-AA1638AF6ED1}">
          <p14:sldIdLst>
            <p14:sldId id="2147482002"/>
            <p14:sldId id="2147482003"/>
            <p14:sldId id="2147482004"/>
            <p14:sldId id="2134806913"/>
          </p14:sldIdLst>
        </p14:section>
        <p14:section name="Nos engagements RSE" id="{58BE8C6E-DFA4-449B-A00F-6C53328A9574}">
          <p14:sldIdLst>
            <p14:sldId id="2147482001"/>
            <p14:sldId id="2147481988"/>
            <p14:sldId id="2147481984"/>
          </p14:sldIdLst>
        </p14:section>
        <p14:section name="Icônes et visuels" id="{0638682B-022B-43E9-89FA-243EABE822E7}">
          <p14:sldIdLst>
            <p14:sldId id="2134806914"/>
            <p14:sldId id="2134806911"/>
            <p14:sldId id="2134806915"/>
          </p14:sldIdLst>
        </p14:section>
      </p14:sectionLst>
    </p:ext>
    <p:ext uri="{EFAFB233-063F-42B5-8137-9DF3F51BA10A}">
      <p15:sldGuideLst xmlns:p15="http://schemas.microsoft.com/office/powerpoint/2012/main">
        <p15:guide id="1" orient="horz" pos="4224"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8693E-5C43-9EF0-E916-04A34835DAAD}" name="Maryline MAINGAM" initials="MM" userId="S::mmaingam@aubay.com::a1bec7e4-b50f-495c-bdb9-40cb253a7bde" providerId="AD"/>
  <p188:author id="{38B9879E-3B71-9A50-7B16-FB90CE930DD9}" name="Laetitia DELLUS" initials="LD" userId="S::ldellus@aubay.com::aed3de7d-6d20-4084-a451-a7599d0538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30D"/>
    <a:srgbClr val="52C491"/>
    <a:srgbClr val="E9460D"/>
    <a:srgbClr val="F5A243"/>
    <a:srgbClr val="FFFFFF"/>
    <a:srgbClr val="E95A21"/>
    <a:srgbClr val="051425"/>
    <a:srgbClr val="5582D2"/>
    <a:srgbClr val="E8470D"/>
    <a:srgbClr val="F9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70BE4-A202-4694-844F-8907C3C40184}" v="1" dt="2024-11-03T09:36:21.99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86" autoAdjust="0"/>
  </p:normalViewPr>
  <p:slideViewPr>
    <p:cSldViewPr snapToGrid="0">
      <p:cViewPr varScale="1">
        <p:scale>
          <a:sx n="92" d="100"/>
          <a:sy n="92" d="100"/>
        </p:scale>
        <p:origin x="672" y="66"/>
      </p:cViewPr>
      <p:guideLst>
        <p:guide orient="horz" pos="4224"/>
        <p:guide pos="38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3.3182076192056292E-2"/>
                  <c:y val="-8.19438368556278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2397901429637995"/>
                  <c:y val="9.013822054119065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6.31</c:v>
                </c:pt>
                <c:pt idx="1">
                  <c:v>93.69</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E8470D"/>
            </a:solidFill>
          </c:spPr>
          <c:explosion val="13"/>
          <c:dPt>
            <c:idx val="0"/>
            <c:bubble3D val="0"/>
            <c:spPr>
              <a:solidFill>
                <a:srgbClr val="E8470D"/>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delete val="1"/>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7734794215606418"/>
                  <c:y val="6.5555069484502293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4530346249739539"/>
                      <c:h val="0.1473350186664189"/>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0</c:v>
                </c:pt>
                <c:pt idx="1">
                  <c:v>100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8591976077551995"/>
                  <c:y val="-0.5572180906182695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2816113163943625"/>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E8470D"/>
            </a:solidFill>
          </c:spPr>
          <c:explosion val="13"/>
          <c:dPt>
            <c:idx val="0"/>
            <c:bubble3D val="0"/>
            <c:spPr>
              <a:solidFill>
                <a:srgbClr val="E8470D"/>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delete val="1"/>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6960436906045737"/>
                  <c:y val="7.3749453170064927E-2"/>
                </c:manualLayout>
              </c:layout>
              <c:showLegendKey val="0"/>
              <c:showVal val="0"/>
              <c:showCatName val="0"/>
              <c:showSerName val="0"/>
              <c:showPercent val="1"/>
              <c:showBubbleSize val="0"/>
              <c:extLst>
                <c:ext xmlns:c15="http://schemas.microsoft.com/office/drawing/2012/chart" uri="{CE6537A1-D6FC-4f65-9D91-7224C49458BB}">
                  <c15:layout>
                    <c:manualLayout>
                      <c:w val="0.2793930815371139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0</c:v>
                </c:pt>
                <c:pt idx="1">
                  <c:v>100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ln>
              <a:noFill/>
            </a:ln>
          </c:spPr>
          <c:explosion val="13"/>
          <c:dPt>
            <c:idx val="0"/>
            <c:bubble3D val="0"/>
            <c:spPr>
              <a:solidFill>
                <a:srgbClr val="F5A243"/>
              </a:solidFill>
              <a:ln w="19050">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0.26545660953645034"/>
                  <c:y val="-0.5899956253605206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1257515772917027"/>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a:ln>
              <a:noFill/>
            </a:ln>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layout>
                <c:manualLayout>
                  <c:x val="9.1250709528154644E-2"/>
                  <c:y val="0.1229157552834418"/>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3964010511141146"/>
                      <c:h val="0.2128900881509212"/>
                    </c:manualLayout>
                  </c15:layout>
                </c:ext>
                <c:ext xmlns:c16="http://schemas.microsoft.com/office/drawing/2014/chart" uri="{C3380CC4-5D6E-409C-BE32-E72D297353CC}">
                  <c16:uniqueId val="{00000002-D4DB-F144-9F6D-F875996F07D1}"/>
                </c:ext>
              </c:extLst>
            </c:dLbl>
            <c:dLbl>
              <c:idx val="1"/>
              <c:layout>
                <c:manualLayout>
                  <c:x val="-9.1250382932916679E-2"/>
                  <c:y val="-9.0138220541190653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4111174325433863"/>
                      <c:h val="0.22927885552204677"/>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73.12</c:v>
                </c:pt>
                <c:pt idx="1">
                  <c:v>26.88</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737521285844644"/>
                  <c:y val="-0.58999562536052064"/>
                </c:manualLayout>
              </c:layout>
              <c:showLegendKey val="0"/>
              <c:showVal val="0"/>
              <c:showCatName val="0"/>
              <c:showSerName val="0"/>
              <c:showPercent val="1"/>
              <c:showBubbleSize val="0"/>
              <c:extLst>
                <c:ext xmlns:c15="http://schemas.microsoft.com/office/drawing/2012/chart" uri="{CE6537A1-D6FC-4f65-9D91-7224C49458BB}">
                  <c15:layout>
                    <c:manualLayout>
                      <c:w val="0.30427963868115621"/>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9006752029952704"/>
                  <c:y val="-0.5654124743038323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1986561259142219"/>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0784142102894476"/>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474759087022604"/>
                      <c:h val="0.2128900881509212"/>
                    </c:manualLayout>
                  </c15:layout>
                </c:ext>
                <c:ext xmlns:c16="http://schemas.microsoft.com/office/drawing/2014/chart" uri="{C3380CC4-5D6E-409C-BE32-E72D297353CC}">
                  <c16:uniqueId val="{00000002-D4DB-F144-9F6D-F875996F07D1}"/>
                </c:ext>
              </c:extLst>
            </c:dLbl>
            <c:dLbl>
              <c:idx val="1"/>
              <c:layout>
                <c:manualLayout>
                  <c:x val="-0.124432459124973"/>
                  <c:y val="7.374945317006492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9963414801426824"/>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13.34</c:v>
                </c:pt>
                <c:pt idx="1">
                  <c:v>86.66</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3272830476822509"/>
                  <c:y val="-7.374945317006509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2-D4DB-F144-9F6D-F875996F07D1}"/>
                </c:ext>
              </c:extLst>
            </c:dLbl>
            <c:dLbl>
              <c:idx val="1"/>
              <c:layout>
                <c:manualLayout>
                  <c:x val="-9.9545901980930759E-2"/>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9963414801426824"/>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21.54</c:v>
                </c:pt>
                <c:pt idx="1">
                  <c:v>78.459999999999994</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2443311231544904"/>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4986103372618382"/>
                      <c:h val="0.2128900881509212"/>
                    </c:manualLayout>
                  </c15:layout>
                </c:ext>
                <c:ext xmlns:c16="http://schemas.microsoft.com/office/drawing/2014/chart" uri="{C3380CC4-5D6E-409C-BE32-E72D297353CC}">
                  <c16:uniqueId val="{00000002-D4DB-F144-9F6D-F875996F07D1}"/>
                </c:ext>
              </c:extLst>
            </c:dLbl>
            <c:dLbl>
              <c:idx val="1"/>
              <c:layout>
                <c:manualLayout>
                  <c:x val="-0.14931934286425333"/>
                  <c:y val="6.5555069484502293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3747323920760954"/>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13.04</c:v>
                </c:pt>
                <c:pt idx="1">
                  <c:v>86.96</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2443278572021109"/>
                  <c:y val="-9.013822054119065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4621100534505766"/>
                      <c:h val="0.22239557322617401"/>
                    </c:manualLayout>
                  </c15:layout>
                </c:ext>
                <c:ext xmlns:c16="http://schemas.microsoft.com/office/drawing/2014/chart" uri="{C3380CC4-5D6E-409C-BE32-E72D297353CC}">
                  <c16:uniqueId val="{00000002-D4DB-F144-9F6D-F875996F07D1}"/>
                </c:ext>
              </c:extLst>
            </c:dLbl>
            <c:dLbl>
              <c:idx val="1"/>
              <c:layout>
                <c:manualLayout>
                  <c:x val="-0.11613726667219705"/>
                  <c:y val="8.1944159469158798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109756248909989"/>
                      <c:h val="0.25517310796842513"/>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15.85</c:v>
                </c:pt>
                <c:pt idx="1">
                  <c:v>84.15</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8.2955517075378751E-2"/>
                  <c:y val="-9.8332604226753439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6645207182221198"/>
                      <c:h val="0.1555294023519817"/>
                    </c:manualLayout>
                  </c15:layout>
                </c:ext>
                <c:ext xmlns:c16="http://schemas.microsoft.com/office/drawing/2014/chart" uri="{C3380CC4-5D6E-409C-BE32-E72D297353CC}">
                  <c16:uniqueId val="{00000002-D4DB-F144-9F6D-F875996F07D1}"/>
                </c:ext>
              </c:extLst>
            </c:dLbl>
            <c:dLbl>
              <c:idx val="1"/>
              <c:layout>
                <c:manualLayout>
                  <c:x val="-0.10784142102894485"/>
                  <c:y val="0.10652698791231623"/>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474759087022604"/>
                      <c:h val="0.28663954132098629"/>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24.81</c:v>
                </c:pt>
                <c:pt idx="1">
                  <c:v>75.19</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ln>
              <a:noFill/>
            </a:ln>
          </c:spPr>
          <c:explosion val="13"/>
          <c:dPt>
            <c:idx val="0"/>
            <c:bubble3D val="0"/>
            <c:spPr>
              <a:solidFill>
                <a:srgbClr val="F5A243"/>
              </a:solidFill>
              <a:ln w="19050">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0.11613726667219701"/>
                  <c:y val="-8.194383685562805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9034316668049254"/>
                  <c:y val="4.91663021133767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2.2000000000000002</c:v>
                </c:pt>
                <c:pt idx="1">
                  <c:v>97.8</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a:ln>
              <a:noFill/>
            </a:ln>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6545660953645023"/>
                  <c:y val="-0.5818012416749578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2041690535335319"/>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FC7E1-DE59-4217-9A78-B4DBCA4D8D68}" type="datetimeFigureOut">
              <a:rPr lang="fr-FR" smtClean="0"/>
              <a:t>27/10/2025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F113-9C17-4F88-A664-B3D06F615E36}" type="slidenum">
              <a:rPr lang="fr-FR" smtClean="0"/>
              <a:t>‹N°›</a:t>
            </a:fld>
            <a:endParaRPr lang="fr-FR"/>
          </a:p>
        </p:txBody>
      </p:sp>
    </p:spTree>
    <p:extLst>
      <p:ext uri="{BB962C8B-B14F-4D97-AF65-F5344CB8AC3E}">
        <p14:creationId xmlns:p14="http://schemas.microsoft.com/office/powerpoint/2010/main" val="342249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a:t>
            </a:fld>
            <a:endParaRPr lang="fr-FR"/>
          </a:p>
        </p:txBody>
      </p:sp>
    </p:spTree>
    <p:extLst>
      <p:ext uri="{BB962C8B-B14F-4D97-AF65-F5344CB8AC3E}">
        <p14:creationId xmlns:p14="http://schemas.microsoft.com/office/powerpoint/2010/main" val="366601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D627-C0DC-ED6C-026F-AA7BD1172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7A7D1-7788-9BB3-E746-56E818D4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0765E-1C66-3329-DAB0-1639123DD9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BC3B70-2A88-6E37-DF21-6E329F0A5988}"/>
              </a:ext>
            </a:extLst>
          </p:cNvPr>
          <p:cNvSpPr>
            <a:spLocks noGrp="1"/>
          </p:cNvSpPr>
          <p:nvPr>
            <p:ph type="sldNum" sz="quarter" idx="5"/>
          </p:nvPr>
        </p:nvSpPr>
        <p:spPr/>
        <p:txBody>
          <a:bodyPr/>
          <a:lstStyle/>
          <a:p>
            <a:fld id="{BE4ED5D0-F2FB-4B3D-A0F0-7D2454080F06}" type="slidenum">
              <a:rPr lang="en-ID" smtClean="0"/>
              <a:t>14</a:t>
            </a:fld>
            <a:endParaRPr lang="en-ID"/>
          </a:p>
        </p:txBody>
      </p:sp>
    </p:spTree>
    <p:extLst>
      <p:ext uri="{BB962C8B-B14F-4D97-AF65-F5344CB8AC3E}">
        <p14:creationId xmlns:p14="http://schemas.microsoft.com/office/powerpoint/2010/main" val="24022447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49D9C-9A87-CA8C-0DF7-016D6ECA8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1877F-B4FB-AB27-EC5D-2BA5C1F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539C0-79B6-52E8-1CAC-0E70655507C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8233688-D23B-E28C-28E1-BA52C95FAEB8}"/>
              </a:ext>
            </a:extLst>
          </p:cNvPr>
          <p:cNvSpPr>
            <a:spLocks noGrp="1"/>
          </p:cNvSpPr>
          <p:nvPr>
            <p:ph type="sldNum" sz="quarter" idx="5"/>
          </p:nvPr>
        </p:nvSpPr>
        <p:spPr/>
        <p:txBody>
          <a:bodyPr/>
          <a:lstStyle/>
          <a:p>
            <a:fld id="{BE4ED5D0-F2FB-4B3D-A0F0-7D2454080F06}" type="slidenum">
              <a:rPr lang="en-ID" smtClean="0"/>
              <a:t>104</a:t>
            </a:fld>
            <a:endParaRPr lang="en-ID"/>
          </a:p>
        </p:txBody>
      </p:sp>
    </p:spTree>
    <p:extLst>
      <p:ext uri="{BB962C8B-B14F-4D97-AF65-F5344CB8AC3E}">
        <p14:creationId xmlns:p14="http://schemas.microsoft.com/office/powerpoint/2010/main" val="25639956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7B10-BA5C-A413-70AB-BE136350E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7D42C-D3A4-E431-8E8B-458166ED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B0520-1965-3681-9D2F-E610F19F73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9671979-D60F-AE71-E5AC-31F55140627C}"/>
              </a:ext>
            </a:extLst>
          </p:cNvPr>
          <p:cNvSpPr>
            <a:spLocks noGrp="1"/>
          </p:cNvSpPr>
          <p:nvPr>
            <p:ph type="sldNum" sz="quarter" idx="5"/>
          </p:nvPr>
        </p:nvSpPr>
        <p:spPr/>
        <p:txBody>
          <a:bodyPr/>
          <a:lstStyle/>
          <a:p>
            <a:fld id="{BE4ED5D0-F2FB-4B3D-A0F0-7D2454080F06}" type="slidenum">
              <a:rPr lang="en-ID" smtClean="0"/>
              <a:t>105</a:t>
            </a:fld>
            <a:endParaRPr lang="en-ID"/>
          </a:p>
        </p:txBody>
      </p:sp>
    </p:spTree>
    <p:extLst>
      <p:ext uri="{BB962C8B-B14F-4D97-AF65-F5344CB8AC3E}">
        <p14:creationId xmlns:p14="http://schemas.microsoft.com/office/powerpoint/2010/main" val="5708915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6B30-9B8D-3889-CE8E-050DC184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9106-897B-13EE-DC8E-AD2325977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DB171-7559-973D-BD25-7EE58D40ECA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B7FA3E-4367-AD61-BC01-50003AF4BC59}"/>
              </a:ext>
            </a:extLst>
          </p:cNvPr>
          <p:cNvSpPr>
            <a:spLocks noGrp="1"/>
          </p:cNvSpPr>
          <p:nvPr>
            <p:ph type="sldNum" sz="quarter" idx="5"/>
          </p:nvPr>
        </p:nvSpPr>
        <p:spPr/>
        <p:txBody>
          <a:bodyPr/>
          <a:lstStyle/>
          <a:p>
            <a:fld id="{BE4ED5D0-F2FB-4B3D-A0F0-7D2454080F06}" type="slidenum">
              <a:rPr lang="en-ID" smtClean="0"/>
              <a:t>106</a:t>
            </a:fld>
            <a:endParaRPr lang="en-ID"/>
          </a:p>
        </p:txBody>
      </p:sp>
    </p:spTree>
    <p:extLst>
      <p:ext uri="{BB962C8B-B14F-4D97-AF65-F5344CB8AC3E}">
        <p14:creationId xmlns:p14="http://schemas.microsoft.com/office/powerpoint/2010/main" val="3137889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2D25-118C-879C-D095-77AD03520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C6B6-7731-F033-B104-D3ABE2E95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1AEEC-9203-F826-17D0-01DFC68DA89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618ADA-2975-F03B-3D26-F7C0E049C8DE}"/>
              </a:ext>
            </a:extLst>
          </p:cNvPr>
          <p:cNvSpPr>
            <a:spLocks noGrp="1"/>
          </p:cNvSpPr>
          <p:nvPr>
            <p:ph type="sldNum" sz="quarter" idx="5"/>
          </p:nvPr>
        </p:nvSpPr>
        <p:spPr/>
        <p:txBody>
          <a:bodyPr/>
          <a:lstStyle/>
          <a:p>
            <a:fld id="{BE4ED5D0-F2FB-4B3D-A0F0-7D2454080F06}" type="slidenum">
              <a:rPr lang="en-ID" smtClean="0"/>
              <a:t>107</a:t>
            </a:fld>
            <a:endParaRPr lang="en-ID"/>
          </a:p>
        </p:txBody>
      </p:sp>
    </p:spTree>
    <p:extLst>
      <p:ext uri="{BB962C8B-B14F-4D97-AF65-F5344CB8AC3E}">
        <p14:creationId xmlns:p14="http://schemas.microsoft.com/office/powerpoint/2010/main" val="6306595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904F-C149-7C68-F815-F4446A985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B75F0-7CE3-DB8A-C23A-6852E9A88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975CD-28D0-A8BE-007C-64414619602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44D2231-035F-B3B8-DAA2-9F99C60E8080}"/>
              </a:ext>
            </a:extLst>
          </p:cNvPr>
          <p:cNvSpPr>
            <a:spLocks noGrp="1"/>
          </p:cNvSpPr>
          <p:nvPr>
            <p:ph type="sldNum" sz="quarter" idx="5"/>
          </p:nvPr>
        </p:nvSpPr>
        <p:spPr/>
        <p:txBody>
          <a:bodyPr/>
          <a:lstStyle/>
          <a:p>
            <a:fld id="{BE4ED5D0-F2FB-4B3D-A0F0-7D2454080F06}" type="slidenum">
              <a:rPr lang="en-ID" smtClean="0"/>
              <a:t>108</a:t>
            </a:fld>
            <a:endParaRPr lang="en-ID"/>
          </a:p>
        </p:txBody>
      </p:sp>
    </p:spTree>
    <p:extLst>
      <p:ext uri="{BB962C8B-B14F-4D97-AF65-F5344CB8AC3E}">
        <p14:creationId xmlns:p14="http://schemas.microsoft.com/office/powerpoint/2010/main" val="42782577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7B01-4083-3F67-CFD8-45C5BEBFA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D496F-5F05-C2FD-6619-B80D701A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26D3D-1D70-CB05-3134-36B8ACE8CB5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7899D46-4DE7-0B75-08BE-B9C293F340DA}"/>
              </a:ext>
            </a:extLst>
          </p:cNvPr>
          <p:cNvSpPr>
            <a:spLocks noGrp="1"/>
          </p:cNvSpPr>
          <p:nvPr>
            <p:ph type="sldNum" sz="quarter" idx="5"/>
          </p:nvPr>
        </p:nvSpPr>
        <p:spPr/>
        <p:txBody>
          <a:bodyPr/>
          <a:lstStyle/>
          <a:p>
            <a:fld id="{BE4ED5D0-F2FB-4B3D-A0F0-7D2454080F06}" type="slidenum">
              <a:rPr lang="en-ID" smtClean="0"/>
              <a:t>109</a:t>
            </a:fld>
            <a:endParaRPr lang="en-ID"/>
          </a:p>
        </p:txBody>
      </p:sp>
    </p:spTree>
    <p:extLst>
      <p:ext uri="{BB962C8B-B14F-4D97-AF65-F5344CB8AC3E}">
        <p14:creationId xmlns:p14="http://schemas.microsoft.com/office/powerpoint/2010/main" val="34522219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820D-3588-904C-58CD-07B16D748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D0C52-9200-8C1D-5DBD-D00C25451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CC8D0-CE54-5642-C8CE-7DE47EDCAB5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AFA1EDF-EA84-D48A-2368-50357CE09C12}"/>
              </a:ext>
            </a:extLst>
          </p:cNvPr>
          <p:cNvSpPr>
            <a:spLocks noGrp="1"/>
          </p:cNvSpPr>
          <p:nvPr>
            <p:ph type="sldNum" sz="quarter" idx="5"/>
          </p:nvPr>
        </p:nvSpPr>
        <p:spPr/>
        <p:txBody>
          <a:bodyPr/>
          <a:lstStyle/>
          <a:p>
            <a:fld id="{BE4ED5D0-F2FB-4B3D-A0F0-7D2454080F06}" type="slidenum">
              <a:rPr lang="en-ID" smtClean="0"/>
              <a:t>110</a:t>
            </a:fld>
            <a:endParaRPr lang="en-ID"/>
          </a:p>
        </p:txBody>
      </p:sp>
    </p:spTree>
    <p:extLst>
      <p:ext uri="{BB962C8B-B14F-4D97-AF65-F5344CB8AC3E}">
        <p14:creationId xmlns:p14="http://schemas.microsoft.com/office/powerpoint/2010/main" val="33668515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D3F-EC1C-C344-66C9-9C55B5530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D4060-3676-6E8A-909B-E146B888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BE376-D408-C095-F039-6126762EF9A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E539C52-4501-81F9-2123-73F552AAADBB}"/>
              </a:ext>
            </a:extLst>
          </p:cNvPr>
          <p:cNvSpPr>
            <a:spLocks noGrp="1"/>
          </p:cNvSpPr>
          <p:nvPr>
            <p:ph type="sldNum" sz="quarter" idx="5"/>
          </p:nvPr>
        </p:nvSpPr>
        <p:spPr/>
        <p:txBody>
          <a:bodyPr/>
          <a:lstStyle/>
          <a:p>
            <a:fld id="{BE4ED5D0-F2FB-4B3D-A0F0-7D2454080F06}" type="slidenum">
              <a:rPr lang="en-ID" smtClean="0"/>
              <a:t>111</a:t>
            </a:fld>
            <a:endParaRPr lang="en-ID"/>
          </a:p>
        </p:txBody>
      </p:sp>
    </p:spTree>
    <p:extLst>
      <p:ext uri="{BB962C8B-B14F-4D97-AF65-F5344CB8AC3E}">
        <p14:creationId xmlns:p14="http://schemas.microsoft.com/office/powerpoint/2010/main" val="21610464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5B5AA-B685-85F1-579D-9761EC3F0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84AF3-80B9-DDE6-1289-797F5867E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3E583-2D22-39E2-EC82-7E3FDD3E9EC8}"/>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8DCAC32-CE1A-4361-6A3B-DAA149A36F8B}"/>
              </a:ext>
            </a:extLst>
          </p:cNvPr>
          <p:cNvSpPr>
            <a:spLocks noGrp="1"/>
          </p:cNvSpPr>
          <p:nvPr>
            <p:ph type="sldNum" sz="quarter" idx="5"/>
          </p:nvPr>
        </p:nvSpPr>
        <p:spPr/>
        <p:txBody>
          <a:bodyPr/>
          <a:lstStyle/>
          <a:p>
            <a:fld id="{BE4ED5D0-F2FB-4B3D-A0F0-7D2454080F06}" type="slidenum">
              <a:rPr lang="en-ID" smtClean="0"/>
              <a:t>112</a:t>
            </a:fld>
            <a:endParaRPr lang="en-ID"/>
          </a:p>
        </p:txBody>
      </p:sp>
    </p:spTree>
    <p:extLst>
      <p:ext uri="{BB962C8B-B14F-4D97-AF65-F5344CB8AC3E}">
        <p14:creationId xmlns:p14="http://schemas.microsoft.com/office/powerpoint/2010/main" val="9162470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0A5-94B3-4A9D-2D54-210BA9F31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88087-C810-4123-B7F9-46BB31B31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81903-000B-500A-D61B-276AD8D9B3D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D60C789-D6E9-205F-5D78-DB2B300BFC0F}"/>
              </a:ext>
            </a:extLst>
          </p:cNvPr>
          <p:cNvSpPr>
            <a:spLocks noGrp="1"/>
          </p:cNvSpPr>
          <p:nvPr>
            <p:ph type="sldNum" sz="quarter" idx="5"/>
          </p:nvPr>
        </p:nvSpPr>
        <p:spPr/>
        <p:txBody>
          <a:bodyPr/>
          <a:lstStyle/>
          <a:p>
            <a:fld id="{BE4ED5D0-F2FB-4B3D-A0F0-7D2454080F06}" type="slidenum">
              <a:rPr lang="en-ID" smtClean="0"/>
              <a:t>113</a:t>
            </a:fld>
            <a:endParaRPr lang="en-ID"/>
          </a:p>
        </p:txBody>
      </p:sp>
    </p:spTree>
    <p:extLst>
      <p:ext uri="{BB962C8B-B14F-4D97-AF65-F5344CB8AC3E}">
        <p14:creationId xmlns:p14="http://schemas.microsoft.com/office/powerpoint/2010/main" val="309106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72AC-65C0-15FF-1B42-E74D40D09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904C0-B032-2BD8-ED8F-9330B8F54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E4AD8-0FE7-1B2B-4D15-BF05E33FEF0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8B3BC7-F216-50C3-A410-A7C0BF900B7B}"/>
              </a:ext>
            </a:extLst>
          </p:cNvPr>
          <p:cNvSpPr>
            <a:spLocks noGrp="1"/>
          </p:cNvSpPr>
          <p:nvPr>
            <p:ph type="sldNum" sz="quarter" idx="5"/>
          </p:nvPr>
        </p:nvSpPr>
        <p:spPr/>
        <p:txBody>
          <a:bodyPr/>
          <a:lstStyle/>
          <a:p>
            <a:fld id="{BE4ED5D0-F2FB-4B3D-A0F0-7D2454080F06}" type="slidenum">
              <a:rPr lang="en-ID" smtClean="0"/>
              <a:t>15</a:t>
            </a:fld>
            <a:endParaRPr lang="en-ID"/>
          </a:p>
        </p:txBody>
      </p:sp>
    </p:spTree>
    <p:extLst>
      <p:ext uri="{BB962C8B-B14F-4D97-AF65-F5344CB8AC3E}">
        <p14:creationId xmlns:p14="http://schemas.microsoft.com/office/powerpoint/2010/main" val="266214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99163-95E0-369F-C082-BAA469F0C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5EB12-DA68-76FE-395E-BE7513DD3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80B57-BE38-DC56-5E80-4C229BC9358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99975D2-2ECB-7A80-4734-3E5F59CDA894}"/>
              </a:ext>
            </a:extLst>
          </p:cNvPr>
          <p:cNvSpPr>
            <a:spLocks noGrp="1"/>
          </p:cNvSpPr>
          <p:nvPr>
            <p:ph type="sldNum" sz="quarter" idx="5"/>
          </p:nvPr>
        </p:nvSpPr>
        <p:spPr/>
        <p:txBody>
          <a:bodyPr/>
          <a:lstStyle/>
          <a:p>
            <a:fld id="{BE4ED5D0-F2FB-4B3D-A0F0-7D2454080F06}" type="slidenum">
              <a:rPr lang="en-ID" smtClean="0"/>
              <a:t>114</a:t>
            </a:fld>
            <a:endParaRPr lang="en-ID"/>
          </a:p>
        </p:txBody>
      </p:sp>
    </p:spTree>
    <p:extLst>
      <p:ext uri="{BB962C8B-B14F-4D97-AF65-F5344CB8AC3E}">
        <p14:creationId xmlns:p14="http://schemas.microsoft.com/office/powerpoint/2010/main" val="22028972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3624F-ED21-CDC7-40B9-2F9530FED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6F68E2-D7DE-EF7C-F896-B0A711E1E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25119-1275-89A1-8998-8D877013262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F83C78A-6574-2225-0699-2FE125B89B8F}"/>
              </a:ext>
            </a:extLst>
          </p:cNvPr>
          <p:cNvSpPr>
            <a:spLocks noGrp="1"/>
          </p:cNvSpPr>
          <p:nvPr>
            <p:ph type="sldNum" sz="quarter" idx="5"/>
          </p:nvPr>
        </p:nvSpPr>
        <p:spPr/>
        <p:txBody>
          <a:bodyPr/>
          <a:lstStyle/>
          <a:p>
            <a:fld id="{BE4ED5D0-F2FB-4B3D-A0F0-7D2454080F06}" type="slidenum">
              <a:rPr lang="en-ID" smtClean="0"/>
              <a:t>115</a:t>
            </a:fld>
            <a:endParaRPr lang="en-ID"/>
          </a:p>
        </p:txBody>
      </p:sp>
    </p:spTree>
    <p:extLst>
      <p:ext uri="{BB962C8B-B14F-4D97-AF65-F5344CB8AC3E}">
        <p14:creationId xmlns:p14="http://schemas.microsoft.com/office/powerpoint/2010/main" val="18054948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955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350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4175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120</a:t>
            </a:fld>
            <a:endParaRPr lang="fr-FR"/>
          </a:p>
        </p:txBody>
      </p:sp>
    </p:spTree>
    <p:extLst>
      <p:ext uri="{BB962C8B-B14F-4D97-AF65-F5344CB8AC3E}">
        <p14:creationId xmlns:p14="http://schemas.microsoft.com/office/powerpoint/2010/main" val="19233941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A titre indicatif pour l'équipe présentie. Pourra être adapté au lancement du marché ou au démarrage de la prestation ou lors de la soutenance.</a:t>
            </a:r>
          </a:p>
        </p:txBody>
      </p:sp>
      <p:sp>
        <p:nvSpPr>
          <p:cNvPr id="4" name="Espace réservé du numéro de diapositive 3"/>
          <p:cNvSpPr>
            <a:spLocks noGrp="1"/>
          </p:cNvSpPr>
          <p:nvPr>
            <p:ph type="sldNum" sz="quarter" idx="5"/>
          </p:nvPr>
        </p:nvSpPr>
        <p:spPr/>
        <p:txBody>
          <a:bodyPr/>
          <a:lstStyle/>
          <a:p>
            <a:fld id="{BE4ED5D0-F2FB-4B3D-A0F0-7D2454080F06}" type="slidenum">
              <a:rPr lang="en-ID" smtClean="0"/>
              <a:t>121</a:t>
            </a:fld>
            <a:endParaRPr lang="en-ID"/>
          </a:p>
        </p:txBody>
      </p:sp>
    </p:spTree>
    <p:extLst>
      <p:ext uri="{BB962C8B-B14F-4D97-AF65-F5344CB8AC3E}">
        <p14:creationId xmlns:p14="http://schemas.microsoft.com/office/powerpoint/2010/main" val="9683047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CF113-9C17-4F88-A664-B3D06F615E3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2987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2424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BE4ED5D0-F2FB-4B3D-A0F0-7D2454080F06}" type="slidenum">
              <a:rPr lang="en-ID" smtClean="0"/>
              <a:t>124</a:t>
            </a:fld>
            <a:endParaRPr lang="en-ID"/>
          </a:p>
        </p:txBody>
      </p:sp>
    </p:spTree>
    <p:extLst>
      <p:ext uri="{BB962C8B-B14F-4D97-AF65-F5344CB8AC3E}">
        <p14:creationId xmlns:p14="http://schemas.microsoft.com/office/powerpoint/2010/main" val="320758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337C-5D5D-DF4C-30C6-E63F19AF5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BA0A2-28A1-92B5-F254-621C90190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A6430-03AC-0F0F-11C9-D4BF6CA09C7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36C5546-6A32-4327-48E1-2E2659845A09}"/>
              </a:ext>
            </a:extLst>
          </p:cNvPr>
          <p:cNvSpPr>
            <a:spLocks noGrp="1"/>
          </p:cNvSpPr>
          <p:nvPr>
            <p:ph type="sldNum" sz="quarter" idx="5"/>
          </p:nvPr>
        </p:nvSpPr>
        <p:spPr/>
        <p:txBody>
          <a:bodyPr/>
          <a:lstStyle/>
          <a:p>
            <a:fld id="{BE4ED5D0-F2FB-4B3D-A0F0-7D2454080F06}" type="slidenum">
              <a:rPr lang="en-ID" smtClean="0"/>
              <a:t>16</a:t>
            </a:fld>
            <a:endParaRPr lang="en-ID"/>
          </a:p>
        </p:txBody>
      </p:sp>
    </p:spTree>
    <p:extLst>
      <p:ext uri="{BB962C8B-B14F-4D97-AF65-F5344CB8AC3E}">
        <p14:creationId xmlns:p14="http://schemas.microsoft.com/office/powerpoint/2010/main" val="7892794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CC62-CF2E-BF4D-6EF8-4F6607347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4EC2-F0C1-E072-32D4-F8567F6DC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7E54D1-C257-CB36-0350-DF9158CECC7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F4ABA27-C4A9-8D5B-707A-4D25A8E6CEC2}"/>
              </a:ext>
            </a:extLst>
          </p:cNvPr>
          <p:cNvSpPr>
            <a:spLocks noGrp="1"/>
          </p:cNvSpPr>
          <p:nvPr>
            <p:ph type="sldNum" sz="quarter" idx="5"/>
          </p:nvPr>
        </p:nvSpPr>
        <p:spPr/>
        <p:txBody>
          <a:bodyPr/>
          <a:lstStyle/>
          <a:p>
            <a:fld id="{BE4ED5D0-F2FB-4B3D-A0F0-7D2454080F06}" type="slidenum">
              <a:rPr lang="en-ID" smtClean="0"/>
              <a:t>125</a:t>
            </a:fld>
            <a:endParaRPr lang="en-ID"/>
          </a:p>
        </p:txBody>
      </p:sp>
    </p:spTree>
    <p:extLst>
      <p:ext uri="{BB962C8B-B14F-4D97-AF65-F5344CB8AC3E}">
        <p14:creationId xmlns:p14="http://schemas.microsoft.com/office/powerpoint/2010/main" val="37383898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127</a:t>
            </a:fld>
            <a:endParaRPr lang="fr-FR"/>
          </a:p>
        </p:txBody>
      </p:sp>
    </p:spTree>
    <p:extLst>
      <p:ext uri="{BB962C8B-B14F-4D97-AF65-F5344CB8AC3E}">
        <p14:creationId xmlns:p14="http://schemas.microsoft.com/office/powerpoint/2010/main" val="25996822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129</a:t>
            </a:fld>
            <a:endParaRPr lang="fr-FR"/>
          </a:p>
        </p:txBody>
      </p:sp>
    </p:spTree>
    <p:extLst>
      <p:ext uri="{BB962C8B-B14F-4D97-AF65-F5344CB8AC3E}">
        <p14:creationId xmlns:p14="http://schemas.microsoft.com/office/powerpoint/2010/main" val="36535127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130</a:t>
            </a:fld>
            <a:endParaRPr lang="fr-FR"/>
          </a:p>
        </p:txBody>
      </p:sp>
    </p:spTree>
    <p:extLst>
      <p:ext uri="{BB962C8B-B14F-4D97-AF65-F5344CB8AC3E}">
        <p14:creationId xmlns:p14="http://schemas.microsoft.com/office/powerpoint/2010/main" val="35080598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132</a:t>
            </a:fld>
            <a:endParaRPr lang="fr-FR"/>
          </a:p>
        </p:txBody>
      </p:sp>
    </p:spTree>
    <p:extLst>
      <p:ext uri="{BB962C8B-B14F-4D97-AF65-F5344CB8AC3E}">
        <p14:creationId xmlns:p14="http://schemas.microsoft.com/office/powerpoint/2010/main" val="25455681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134</a:t>
            </a:fld>
            <a:endParaRPr lang="fr-FR"/>
          </a:p>
        </p:txBody>
      </p:sp>
    </p:spTree>
    <p:extLst>
      <p:ext uri="{BB962C8B-B14F-4D97-AF65-F5344CB8AC3E}">
        <p14:creationId xmlns:p14="http://schemas.microsoft.com/office/powerpoint/2010/main" val="69545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136</a:t>
            </a:fld>
            <a:endParaRPr lang="fr-FR"/>
          </a:p>
        </p:txBody>
      </p:sp>
    </p:spTree>
    <p:extLst>
      <p:ext uri="{BB962C8B-B14F-4D97-AF65-F5344CB8AC3E}">
        <p14:creationId xmlns:p14="http://schemas.microsoft.com/office/powerpoint/2010/main" val="5888192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8414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88387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84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C4A8-14F8-A6C9-6ADC-F98953C03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2614-B7CA-0CA7-F5D6-23429FFFE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C8B6-3D4C-BA91-1ED3-99C6FBE70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D6A0247-FD65-4CE7-7512-9D8C01B2E7E4}"/>
              </a:ext>
            </a:extLst>
          </p:cNvPr>
          <p:cNvSpPr>
            <a:spLocks noGrp="1"/>
          </p:cNvSpPr>
          <p:nvPr>
            <p:ph type="sldNum" sz="quarter" idx="5"/>
          </p:nvPr>
        </p:nvSpPr>
        <p:spPr/>
        <p:txBody>
          <a:bodyPr/>
          <a:lstStyle/>
          <a:p>
            <a:fld id="{BE4ED5D0-F2FB-4B3D-A0F0-7D2454080F06}" type="slidenum">
              <a:rPr lang="en-ID" smtClean="0"/>
              <a:t>17</a:t>
            </a:fld>
            <a:endParaRPr lang="en-ID"/>
          </a:p>
        </p:txBody>
      </p:sp>
    </p:spTree>
    <p:extLst>
      <p:ext uri="{BB962C8B-B14F-4D97-AF65-F5344CB8AC3E}">
        <p14:creationId xmlns:p14="http://schemas.microsoft.com/office/powerpoint/2010/main" val="28515163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9553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145</a:t>
            </a:fld>
            <a:endParaRPr lang="fr-FR"/>
          </a:p>
        </p:txBody>
      </p:sp>
    </p:spTree>
    <p:extLst>
      <p:ext uri="{BB962C8B-B14F-4D97-AF65-F5344CB8AC3E}">
        <p14:creationId xmlns:p14="http://schemas.microsoft.com/office/powerpoint/2010/main" val="2083284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ECB6-B1AA-1E35-6041-5B97A60FC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80EA-0E62-B154-0AA5-90C39FE77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0851-BD86-1753-B321-F9D958D5C62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5B1BFCC9-E6DC-C5DB-A9FD-D0ADC62CA719}"/>
              </a:ext>
            </a:extLst>
          </p:cNvPr>
          <p:cNvSpPr>
            <a:spLocks noGrp="1"/>
          </p:cNvSpPr>
          <p:nvPr>
            <p:ph type="sldNum" sz="quarter" idx="5"/>
          </p:nvPr>
        </p:nvSpPr>
        <p:spPr/>
        <p:txBody>
          <a:bodyPr/>
          <a:lstStyle/>
          <a:p>
            <a:fld id="{BE4ED5D0-F2FB-4B3D-A0F0-7D2454080F06}" type="slidenum">
              <a:rPr lang="en-ID" smtClean="0"/>
              <a:t>18</a:t>
            </a:fld>
            <a:endParaRPr lang="en-ID"/>
          </a:p>
        </p:txBody>
      </p:sp>
    </p:spTree>
    <p:extLst>
      <p:ext uri="{BB962C8B-B14F-4D97-AF65-F5344CB8AC3E}">
        <p14:creationId xmlns:p14="http://schemas.microsoft.com/office/powerpoint/2010/main" val="1974255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A1FC-34EE-F65F-3719-CEDF803A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3F534-CE12-D5C1-B444-2DD418778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24720-5054-B6BA-62F4-4AA883D8E28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F89E0AE-5747-AF60-A4B7-E4D8A6DD6296}"/>
              </a:ext>
            </a:extLst>
          </p:cNvPr>
          <p:cNvSpPr>
            <a:spLocks noGrp="1"/>
          </p:cNvSpPr>
          <p:nvPr>
            <p:ph type="sldNum" sz="quarter" idx="5"/>
          </p:nvPr>
        </p:nvSpPr>
        <p:spPr/>
        <p:txBody>
          <a:bodyPr/>
          <a:lstStyle/>
          <a:p>
            <a:fld id="{BE4ED5D0-F2FB-4B3D-A0F0-7D2454080F06}" type="slidenum">
              <a:rPr lang="en-ID" smtClean="0"/>
              <a:t>19</a:t>
            </a:fld>
            <a:endParaRPr lang="en-ID"/>
          </a:p>
        </p:txBody>
      </p:sp>
    </p:spTree>
    <p:extLst>
      <p:ext uri="{BB962C8B-B14F-4D97-AF65-F5344CB8AC3E}">
        <p14:creationId xmlns:p14="http://schemas.microsoft.com/office/powerpoint/2010/main" val="3334991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712D-D954-11ED-BAA2-BFFA8424C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88569-4595-E17B-1619-BC911ECD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CA652-795A-8242-246F-2D9C540E805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2CE121C-3A88-763B-5C3E-1939FC407FA1}"/>
              </a:ext>
            </a:extLst>
          </p:cNvPr>
          <p:cNvSpPr>
            <a:spLocks noGrp="1"/>
          </p:cNvSpPr>
          <p:nvPr>
            <p:ph type="sldNum" sz="quarter" idx="5"/>
          </p:nvPr>
        </p:nvSpPr>
        <p:spPr/>
        <p:txBody>
          <a:bodyPr/>
          <a:lstStyle/>
          <a:p>
            <a:fld id="{BE4ED5D0-F2FB-4B3D-A0F0-7D2454080F06}" type="slidenum">
              <a:rPr lang="en-ID" smtClean="0"/>
              <a:t>20</a:t>
            </a:fld>
            <a:endParaRPr lang="en-ID"/>
          </a:p>
        </p:txBody>
      </p:sp>
    </p:spTree>
    <p:extLst>
      <p:ext uri="{BB962C8B-B14F-4D97-AF65-F5344CB8AC3E}">
        <p14:creationId xmlns:p14="http://schemas.microsoft.com/office/powerpoint/2010/main" val="2344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F465-29AE-2231-9E17-7E071209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5C161-6CBC-F311-CF5E-31078BF0F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F4109-CADA-CAD0-70DD-3F06342D5DD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A783D09-FBC3-F34F-4877-BC32CA963715}"/>
              </a:ext>
            </a:extLst>
          </p:cNvPr>
          <p:cNvSpPr>
            <a:spLocks noGrp="1"/>
          </p:cNvSpPr>
          <p:nvPr>
            <p:ph type="sldNum" sz="quarter" idx="5"/>
          </p:nvPr>
        </p:nvSpPr>
        <p:spPr/>
        <p:txBody>
          <a:bodyPr/>
          <a:lstStyle/>
          <a:p>
            <a:fld id="{BE4ED5D0-F2FB-4B3D-A0F0-7D2454080F06}" type="slidenum">
              <a:rPr lang="en-ID" smtClean="0"/>
              <a:t>21</a:t>
            </a:fld>
            <a:endParaRPr lang="en-ID"/>
          </a:p>
        </p:txBody>
      </p:sp>
    </p:spTree>
    <p:extLst>
      <p:ext uri="{BB962C8B-B14F-4D97-AF65-F5344CB8AC3E}">
        <p14:creationId xmlns:p14="http://schemas.microsoft.com/office/powerpoint/2010/main" val="412548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1D06-9DDF-5553-3024-50B3622A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07C06-6219-9158-BFFD-894695416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5F1A6-0792-4B74-097C-C031206BFDC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8C59F48-C33A-6F23-3F3D-61650F4C34CA}"/>
              </a:ext>
            </a:extLst>
          </p:cNvPr>
          <p:cNvSpPr>
            <a:spLocks noGrp="1"/>
          </p:cNvSpPr>
          <p:nvPr>
            <p:ph type="sldNum" sz="quarter" idx="5"/>
          </p:nvPr>
        </p:nvSpPr>
        <p:spPr/>
        <p:txBody>
          <a:bodyPr/>
          <a:lstStyle/>
          <a:p>
            <a:fld id="{BE4ED5D0-F2FB-4B3D-A0F0-7D2454080F06}" type="slidenum">
              <a:rPr lang="en-ID" smtClean="0"/>
              <a:t>22</a:t>
            </a:fld>
            <a:endParaRPr lang="en-ID"/>
          </a:p>
        </p:txBody>
      </p:sp>
    </p:spTree>
    <p:extLst>
      <p:ext uri="{BB962C8B-B14F-4D97-AF65-F5344CB8AC3E}">
        <p14:creationId xmlns:p14="http://schemas.microsoft.com/office/powerpoint/2010/main" val="189833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A9D0D-F67D-59D6-3D6B-F94B4A041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3310D-7335-4877-5934-1738CB6E6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E16B9-E532-B900-C649-802D7FA747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29874D4-6B4B-518F-10CB-6C0BB4A54949}"/>
              </a:ext>
            </a:extLst>
          </p:cNvPr>
          <p:cNvSpPr>
            <a:spLocks noGrp="1"/>
          </p:cNvSpPr>
          <p:nvPr>
            <p:ph type="sldNum" sz="quarter" idx="5"/>
          </p:nvPr>
        </p:nvSpPr>
        <p:spPr/>
        <p:txBody>
          <a:bodyPr/>
          <a:lstStyle/>
          <a:p>
            <a:fld id="{BE4ED5D0-F2FB-4B3D-A0F0-7D2454080F06}" type="slidenum">
              <a:rPr lang="en-ID" smtClean="0"/>
              <a:t>23</a:t>
            </a:fld>
            <a:endParaRPr lang="en-ID"/>
          </a:p>
        </p:txBody>
      </p:sp>
    </p:spTree>
    <p:extLst>
      <p:ext uri="{BB962C8B-B14F-4D97-AF65-F5344CB8AC3E}">
        <p14:creationId xmlns:p14="http://schemas.microsoft.com/office/powerpoint/2010/main" val="204293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14C0-C589-2026-D958-B80E50E09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EA83D-6C7D-D30F-FB05-52EACF8F4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91715-7F46-E8FD-592B-2165C011D3E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4B0F67F-732F-E4DD-3682-F49332503FF3}"/>
              </a:ext>
            </a:extLst>
          </p:cNvPr>
          <p:cNvSpPr>
            <a:spLocks noGrp="1"/>
          </p:cNvSpPr>
          <p:nvPr>
            <p:ph type="sldNum" sz="quarter" idx="5"/>
          </p:nvPr>
        </p:nvSpPr>
        <p:spPr/>
        <p:txBody>
          <a:bodyPr/>
          <a:lstStyle/>
          <a:p>
            <a:fld id="{BE4ED5D0-F2FB-4B3D-A0F0-7D2454080F06}" type="slidenum">
              <a:rPr lang="en-ID" smtClean="0"/>
              <a:t>6</a:t>
            </a:fld>
            <a:endParaRPr lang="en-ID"/>
          </a:p>
        </p:txBody>
      </p:sp>
    </p:spTree>
    <p:extLst>
      <p:ext uri="{BB962C8B-B14F-4D97-AF65-F5344CB8AC3E}">
        <p14:creationId xmlns:p14="http://schemas.microsoft.com/office/powerpoint/2010/main" val="304861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B25B-D65B-4922-3CDD-FE90375E9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CCC6B-6143-39F6-D6CB-BBA52BD8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7D6F2-A96A-34E2-2E93-DB5FA255E24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CF2B880-B4F9-290C-682E-AF0DB13B1830}"/>
              </a:ext>
            </a:extLst>
          </p:cNvPr>
          <p:cNvSpPr>
            <a:spLocks noGrp="1"/>
          </p:cNvSpPr>
          <p:nvPr>
            <p:ph type="sldNum" sz="quarter" idx="5"/>
          </p:nvPr>
        </p:nvSpPr>
        <p:spPr/>
        <p:txBody>
          <a:bodyPr/>
          <a:lstStyle/>
          <a:p>
            <a:fld id="{BE4ED5D0-F2FB-4B3D-A0F0-7D2454080F06}" type="slidenum">
              <a:rPr lang="en-ID" smtClean="0"/>
              <a:t>24</a:t>
            </a:fld>
            <a:endParaRPr lang="en-ID"/>
          </a:p>
        </p:txBody>
      </p:sp>
    </p:spTree>
    <p:extLst>
      <p:ext uri="{BB962C8B-B14F-4D97-AF65-F5344CB8AC3E}">
        <p14:creationId xmlns:p14="http://schemas.microsoft.com/office/powerpoint/2010/main" val="332644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627-FE6C-C167-2521-3A9137F6A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ADEF6-D2E5-47AA-1BEF-0DAF85DF9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5FE7E-3CF1-2D8D-270D-8E712DF9EB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B29CD94-EE24-E900-B052-6E28B8315828}"/>
              </a:ext>
            </a:extLst>
          </p:cNvPr>
          <p:cNvSpPr>
            <a:spLocks noGrp="1"/>
          </p:cNvSpPr>
          <p:nvPr>
            <p:ph type="sldNum" sz="quarter" idx="5"/>
          </p:nvPr>
        </p:nvSpPr>
        <p:spPr/>
        <p:txBody>
          <a:bodyPr/>
          <a:lstStyle/>
          <a:p>
            <a:fld id="{BE4ED5D0-F2FB-4B3D-A0F0-7D2454080F06}" type="slidenum">
              <a:rPr lang="en-ID" smtClean="0"/>
              <a:t>25</a:t>
            </a:fld>
            <a:endParaRPr lang="en-ID"/>
          </a:p>
        </p:txBody>
      </p:sp>
    </p:spTree>
    <p:extLst>
      <p:ext uri="{BB962C8B-B14F-4D97-AF65-F5344CB8AC3E}">
        <p14:creationId xmlns:p14="http://schemas.microsoft.com/office/powerpoint/2010/main" val="26439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8E4E-D88B-2019-AA43-CE0B9FFD2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BFCB8-73BE-F37A-5CEF-491DA0362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94A33-AE81-9A8F-8C1F-BA622E32DB0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86A6077-154D-95C9-EEB4-5F662E541A10}"/>
              </a:ext>
            </a:extLst>
          </p:cNvPr>
          <p:cNvSpPr>
            <a:spLocks noGrp="1"/>
          </p:cNvSpPr>
          <p:nvPr>
            <p:ph type="sldNum" sz="quarter" idx="5"/>
          </p:nvPr>
        </p:nvSpPr>
        <p:spPr/>
        <p:txBody>
          <a:bodyPr/>
          <a:lstStyle/>
          <a:p>
            <a:fld id="{BE4ED5D0-F2FB-4B3D-A0F0-7D2454080F06}" type="slidenum">
              <a:rPr lang="en-ID" smtClean="0"/>
              <a:t>26</a:t>
            </a:fld>
            <a:endParaRPr lang="en-ID"/>
          </a:p>
        </p:txBody>
      </p:sp>
    </p:spTree>
    <p:extLst>
      <p:ext uri="{BB962C8B-B14F-4D97-AF65-F5344CB8AC3E}">
        <p14:creationId xmlns:p14="http://schemas.microsoft.com/office/powerpoint/2010/main" val="3177284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84EF-9859-0659-1FCD-46FD84CA4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03B6-B0B7-007C-1714-BB4EF87EA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38AF8-ADF5-9A36-7A51-CBD82645363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D717D1-DFAE-7A62-FC32-27013CA8C671}"/>
              </a:ext>
            </a:extLst>
          </p:cNvPr>
          <p:cNvSpPr>
            <a:spLocks noGrp="1"/>
          </p:cNvSpPr>
          <p:nvPr>
            <p:ph type="sldNum" sz="quarter" idx="5"/>
          </p:nvPr>
        </p:nvSpPr>
        <p:spPr/>
        <p:txBody>
          <a:bodyPr/>
          <a:lstStyle/>
          <a:p>
            <a:fld id="{BE4ED5D0-F2FB-4B3D-A0F0-7D2454080F06}" type="slidenum">
              <a:rPr lang="en-ID" smtClean="0"/>
              <a:t>27</a:t>
            </a:fld>
            <a:endParaRPr lang="en-ID"/>
          </a:p>
        </p:txBody>
      </p:sp>
    </p:spTree>
    <p:extLst>
      <p:ext uri="{BB962C8B-B14F-4D97-AF65-F5344CB8AC3E}">
        <p14:creationId xmlns:p14="http://schemas.microsoft.com/office/powerpoint/2010/main" val="1655083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8FF0-91B4-73AB-4D19-FD66F701E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09A0-6775-34CD-650A-CD2C6D63D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7BFD0-A242-6EDC-2C4B-629BCAB3809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ED82445-F346-FA88-FA79-CE276EA77804}"/>
              </a:ext>
            </a:extLst>
          </p:cNvPr>
          <p:cNvSpPr>
            <a:spLocks noGrp="1"/>
          </p:cNvSpPr>
          <p:nvPr>
            <p:ph type="sldNum" sz="quarter" idx="5"/>
          </p:nvPr>
        </p:nvSpPr>
        <p:spPr/>
        <p:txBody>
          <a:bodyPr/>
          <a:lstStyle/>
          <a:p>
            <a:fld id="{BE4ED5D0-F2FB-4B3D-A0F0-7D2454080F06}" type="slidenum">
              <a:rPr lang="en-ID" smtClean="0"/>
              <a:t>28</a:t>
            </a:fld>
            <a:endParaRPr lang="en-ID"/>
          </a:p>
        </p:txBody>
      </p:sp>
    </p:spTree>
    <p:extLst>
      <p:ext uri="{BB962C8B-B14F-4D97-AF65-F5344CB8AC3E}">
        <p14:creationId xmlns:p14="http://schemas.microsoft.com/office/powerpoint/2010/main" val="3336877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BE99-A997-A0F6-4592-7ABEF019C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5029-31F2-9A33-D3D5-D8FA21FF5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C8314-6B48-7BCE-C46E-D9D7B2D9B26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1840C67-6D83-81AE-E931-86351F9B1C2B}"/>
              </a:ext>
            </a:extLst>
          </p:cNvPr>
          <p:cNvSpPr>
            <a:spLocks noGrp="1"/>
          </p:cNvSpPr>
          <p:nvPr>
            <p:ph type="sldNum" sz="quarter" idx="5"/>
          </p:nvPr>
        </p:nvSpPr>
        <p:spPr/>
        <p:txBody>
          <a:bodyPr/>
          <a:lstStyle/>
          <a:p>
            <a:fld id="{BE4ED5D0-F2FB-4B3D-A0F0-7D2454080F06}" type="slidenum">
              <a:rPr lang="en-ID" smtClean="0"/>
              <a:t>29</a:t>
            </a:fld>
            <a:endParaRPr lang="en-ID"/>
          </a:p>
        </p:txBody>
      </p:sp>
    </p:spTree>
    <p:extLst>
      <p:ext uri="{BB962C8B-B14F-4D97-AF65-F5344CB8AC3E}">
        <p14:creationId xmlns:p14="http://schemas.microsoft.com/office/powerpoint/2010/main" val="477561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53F4B-959C-C84B-BAD9-1BC38BAAF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DD546-98DD-C663-486C-CE337EE39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3239E-2853-0671-1D23-D446FFFCACA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9FC9B61-4C3B-A77C-6926-36F3C20E9716}"/>
              </a:ext>
            </a:extLst>
          </p:cNvPr>
          <p:cNvSpPr>
            <a:spLocks noGrp="1"/>
          </p:cNvSpPr>
          <p:nvPr>
            <p:ph type="sldNum" sz="quarter" idx="5"/>
          </p:nvPr>
        </p:nvSpPr>
        <p:spPr/>
        <p:txBody>
          <a:bodyPr/>
          <a:lstStyle/>
          <a:p>
            <a:fld id="{BE4ED5D0-F2FB-4B3D-A0F0-7D2454080F06}" type="slidenum">
              <a:rPr lang="en-ID" smtClean="0"/>
              <a:t>30</a:t>
            </a:fld>
            <a:endParaRPr lang="en-ID"/>
          </a:p>
        </p:txBody>
      </p:sp>
    </p:spTree>
    <p:extLst>
      <p:ext uri="{BB962C8B-B14F-4D97-AF65-F5344CB8AC3E}">
        <p14:creationId xmlns:p14="http://schemas.microsoft.com/office/powerpoint/2010/main" val="3760587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B17DD-0B0C-F2FF-21BB-1EDF1BCA7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47A78-A172-7A2C-1698-B242A9F47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34432-B091-47B4-4720-E469BAEB204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F1319D61-3774-94C2-6E46-7E20EE244406}"/>
              </a:ext>
            </a:extLst>
          </p:cNvPr>
          <p:cNvSpPr>
            <a:spLocks noGrp="1"/>
          </p:cNvSpPr>
          <p:nvPr>
            <p:ph type="sldNum" sz="quarter" idx="5"/>
          </p:nvPr>
        </p:nvSpPr>
        <p:spPr/>
        <p:txBody>
          <a:bodyPr/>
          <a:lstStyle/>
          <a:p>
            <a:fld id="{BE4ED5D0-F2FB-4B3D-A0F0-7D2454080F06}" type="slidenum">
              <a:rPr lang="en-ID" smtClean="0"/>
              <a:t>31</a:t>
            </a:fld>
            <a:endParaRPr lang="en-ID"/>
          </a:p>
        </p:txBody>
      </p:sp>
    </p:spTree>
    <p:extLst>
      <p:ext uri="{BB962C8B-B14F-4D97-AF65-F5344CB8AC3E}">
        <p14:creationId xmlns:p14="http://schemas.microsoft.com/office/powerpoint/2010/main" val="391373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C8D8-E6F1-A06A-AF47-6A7716841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608C4-C312-6642-31D5-E38393ED2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6D8CD-B45B-33B9-B5EB-5F391EC4145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FE8DFA4-AA27-2624-D919-3137C8FD5A92}"/>
              </a:ext>
            </a:extLst>
          </p:cNvPr>
          <p:cNvSpPr>
            <a:spLocks noGrp="1"/>
          </p:cNvSpPr>
          <p:nvPr>
            <p:ph type="sldNum" sz="quarter" idx="5"/>
          </p:nvPr>
        </p:nvSpPr>
        <p:spPr/>
        <p:txBody>
          <a:bodyPr/>
          <a:lstStyle/>
          <a:p>
            <a:fld id="{BE4ED5D0-F2FB-4B3D-A0F0-7D2454080F06}" type="slidenum">
              <a:rPr lang="en-ID" smtClean="0"/>
              <a:t>32</a:t>
            </a:fld>
            <a:endParaRPr lang="en-ID"/>
          </a:p>
        </p:txBody>
      </p:sp>
    </p:spTree>
    <p:extLst>
      <p:ext uri="{BB962C8B-B14F-4D97-AF65-F5344CB8AC3E}">
        <p14:creationId xmlns:p14="http://schemas.microsoft.com/office/powerpoint/2010/main" val="41751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9BBD-BE61-A104-BEF2-297F5CA7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8E6A-B487-5D95-103C-84B55AF1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CDB54-2D95-C486-8CEF-E83D05E34F3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042016A-5B6F-316C-D688-B475140197E3}"/>
              </a:ext>
            </a:extLst>
          </p:cNvPr>
          <p:cNvSpPr>
            <a:spLocks noGrp="1"/>
          </p:cNvSpPr>
          <p:nvPr>
            <p:ph type="sldNum" sz="quarter" idx="5"/>
          </p:nvPr>
        </p:nvSpPr>
        <p:spPr/>
        <p:txBody>
          <a:bodyPr/>
          <a:lstStyle/>
          <a:p>
            <a:fld id="{BE4ED5D0-F2FB-4B3D-A0F0-7D2454080F06}" type="slidenum">
              <a:rPr lang="en-ID" smtClean="0"/>
              <a:t>33</a:t>
            </a:fld>
            <a:endParaRPr lang="en-ID"/>
          </a:p>
        </p:txBody>
      </p:sp>
    </p:spTree>
    <p:extLst>
      <p:ext uri="{BB962C8B-B14F-4D97-AF65-F5344CB8AC3E}">
        <p14:creationId xmlns:p14="http://schemas.microsoft.com/office/powerpoint/2010/main" val="3848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78D7-802E-5FD9-DFEF-C9DE036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D5CF1-26BE-0937-E12A-D7D3AF319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395E-46CC-EB7F-3568-E1304CB63D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AF783AB-41D5-9C27-F53D-BA2136F34578}"/>
              </a:ext>
            </a:extLst>
          </p:cNvPr>
          <p:cNvSpPr>
            <a:spLocks noGrp="1"/>
          </p:cNvSpPr>
          <p:nvPr>
            <p:ph type="sldNum" sz="quarter" idx="5"/>
          </p:nvPr>
        </p:nvSpPr>
        <p:spPr/>
        <p:txBody>
          <a:bodyPr/>
          <a:lstStyle/>
          <a:p>
            <a:fld id="{BE4ED5D0-F2FB-4B3D-A0F0-7D2454080F06}" type="slidenum">
              <a:rPr lang="en-ID" smtClean="0"/>
              <a:t>7</a:t>
            </a:fld>
            <a:endParaRPr lang="en-ID"/>
          </a:p>
        </p:txBody>
      </p:sp>
    </p:spTree>
    <p:extLst>
      <p:ext uri="{BB962C8B-B14F-4D97-AF65-F5344CB8AC3E}">
        <p14:creationId xmlns:p14="http://schemas.microsoft.com/office/powerpoint/2010/main" val="2881607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1B3C3-70D6-0202-FBE1-F752C947B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4676F-3DF1-A82F-D050-9A2FC45BE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4B38F-3237-23E5-71AA-12EDC27EC7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A27CE3E-8869-9147-5C59-E859E16AEC7A}"/>
              </a:ext>
            </a:extLst>
          </p:cNvPr>
          <p:cNvSpPr>
            <a:spLocks noGrp="1"/>
          </p:cNvSpPr>
          <p:nvPr>
            <p:ph type="sldNum" sz="quarter" idx="5"/>
          </p:nvPr>
        </p:nvSpPr>
        <p:spPr/>
        <p:txBody>
          <a:bodyPr/>
          <a:lstStyle/>
          <a:p>
            <a:fld id="{BE4ED5D0-F2FB-4B3D-A0F0-7D2454080F06}" type="slidenum">
              <a:rPr lang="en-ID" smtClean="0"/>
              <a:t>34</a:t>
            </a:fld>
            <a:endParaRPr lang="en-ID"/>
          </a:p>
        </p:txBody>
      </p:sp>
    </p:spTree>
    <p:extLst>
      <p:ext uri="{BB962C8B-B14F-4D97-AF65-F5344CB8AC3E}">
        <p14:creationId xmlns:p14="http://schemas.microsoft.com/office/powerpoint/2010/main" val="3130986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BAC2-06FE-AF9E-2379-EB4D3A3BF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D4F01-C860-E87D-620F-2D211D13A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6C1EB-7735-7109-B6B3-4061B6E320B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CE931DD-81F5-367F-C114-EB00ACFC9C8E}"/>
              </a:ext>
            </a:extLst>
          </p:cNvPr>
          <p:cNvSpPr>
            <a:spLocks noGrp="1"/>
          </p:cNvSpPr>
          <p:nvPr>
            <p:ph type="sldNum" sz="quarter" idx="5"/>
          </p:nvPr>
        </p:nvSpPr>
        <p:spPr/>
        <p:txBody>
          <a:bodyPr/>
          <a:lstStyle/>
          <a:p>
            <a:fld id="{BE4ED5D0-F2FB-4B3D-A0F0-7D2454080F06}" type="slidenum">
              <a:rPr lang="en-ID" smtClean="0"/>
              <a:t>35</a:t>
            </a:fld>
            <a:endParaRPr lang="en-ID"/>
          </a:p>
        </p:txBody>
      </p:sp>
    </p:spTree>
    <p:extLst>
      <p:ext uri="{BB962C8B-B14F-4D97-AF65-F5344CB8AC3E}">
        <p14:creationId xmlns:p14="http://schemas.microsoft.com/office/powerpoint/2010/main" val="107171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A64-CD7D-92A0-08DB-957DA0106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49B4A-248D-166A-E579-E1473DC9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4E75F-DDBD-BE87-3994-0E66CFB8879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A09C856-D6D3-6799-6940-F6DBBD1BAE1E}"/>
              </a:ext>
            </a:extLst>
          </p:cNvPr>
          <p:cNvSpPr>
            <a:spLocks noGrp="1"/>
          </p:cNvSpPr>
          <p:nvPr>
            <p:ph type="sldNum" sz="quarter" idx="5"/>
          </p:nvPr>
        </p:nvSpPr>
        <p:spPr/>
        <p:txBody>
          <a:bodyPr/>
          <a:lstStyle/>
          <a:p>
            <a:fld id="{BE4ED5D0-F2FB-4B3D-A0F0-7D2454080F06}" type="slidenum">
              <a:rPr lang="en-ID" smtClean="0"/>
              <a:t>36</a:t>
            </a:fld>
            <a:endParaRPr lang="en-ID"/>
          </a:p>
        </p:txBody>
      </p:sp>
    </p:spTree>
    <p:extLst>
      <p:ext uri="{BB962C8B-B14F-4D97-AF65-F5344CB8AC3E}">
        <p14:creationId xmlns:p14="http://schemas.microsoft.com/office/powerpoint/2010/main" val="499068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EE7B-C8A8-444B-237F-F5D4D4CD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3E9FF-335B-22AC-B15D-D4FDA7C7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7EC9A-6353-8E7C-20FB-43BAD3B9E0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36BF8CF-7BDC-D633-B5C9-D28EB754AA1C}"/>
              </a:ext>
            </a:extLst>
          </p:cNvPr>
          <p:cNvSpPr>
            <a:spLocks noGrp="1"/>
          </p:cNvSpPr>
          <p:nvPr>
            <p:ph type="sldNum" sz="quarter" idx="5"/>
          </p:nvPr>
        </p:nvSpPr>
        <p:spPr/>
        <p:txBody>
          <a:bodyPr/>
          <a:lstStyle/>
          <a:p>
            <a:fld id="{BE4ED5D0-F2FB-4B3D-A0F0-7D2454080F06}" type="slidenum">
              <a:rPr lang="en-ID" smtClean="0"/>
              <a:t>37</a:t>
            </a:fld>
            <a:endParaRPr lang="en-ID"/>
          </a:p>
        </p:txBody>
      </p:sp>
    </p:spTree>
    <p:extLst>
      <p:ext uri="{BB962C8B-B14F-4D97-AF65-F5344CB8AC3E}">
        <p14:creationId xmlns:p14="http://schemas.microsoft.com/office/powerpoint/2010/main" val="57453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4D1A-AD7F-0F97-826C-EFE7CA373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975E-A1A9-6746-97C0-CC7F4C647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F5145-D406-939B-CCFD-6276E6AA5E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9A115F3-A234-6511-D218-BCBBB98E6009}"/>
              </a:ext>
            </a:extLst>
          </p:cNvPr>
          <p:cNvSpPr>
            <a:spLocks noGrp="1"/>
          </p:cNvSpPr>
          <p:nvPr>
            <p:ph type="sldNum" sz="quarter" idx="5"/>
          </p:nvPr>
        </p:nvSpPr>
        <p:spPr/>
        <p:txBody>
          <a:bodyPr/>
          <a:lstStyle/>
          <a:p>
            <a:fld id="{BE4ED5D0-F2FB-4B3D-A0F0-7D2454080F06}" type="slidenum">
              <a:rPr lang="en-ID" smtClean="0"/>
              <a:t>38</a:t>
            </a:fld>
            <a:endParaRPr lang="en-ID"/>
          </a:p>
        </p:txBody>
      </p:sp>
    </p:spTree>
    <p:extLst>
      <p:ext uri="{BB962C8B-B14F-4D97-AF65-F5344CB8AC3E}">
        <p14:creationId xmlns:p14="http://schemas.microsoft.com/office/powerpoint/2010/main" val="3501699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7D38-49B2-3CA4-20BC-B2145B7DF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1F82A-1776-A490-2798-75DB5C24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DE516-BF84-ABBA-95F9-E24EEC3257F9}"/>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01307E4-0FCF-D986-641F-DE97593A3A53}"/>
              </a:ext>
            </a:extLst>
          </p:cNvPr>
          <p:cNvSpPr>
            <a:spLocks noGrp="1"/>
          </p:cNvSpPr>
          <p:nvPr>
            <p:ph type="sldNum" sz="quarter" idx="5"/>
          </p:nvPr>
        </p:nvSpPr>
        <p:spPr/>
        <p:txBody>
          <a:bodyPr/>
          <a:lstStyle/>
          <a:p>
            <a:fld id="{BE4ED5D0-F2FB-4B3D-A0F0-7D2454080F06}" type="slidenum">
              <a:rPr lang="en-ID" smtClean="0"/>
              <a:t>39</a:t>
            </a:fld>
            <a:endParaRPr lang="en-ID"/>
          </a:p>
        </p:txBody>
      </p:sp>
    </p:spTree>
    <p:extLst>
      <p:ext uri="{BB962C8B-B14F-4D97-AF65-F5344CB8AC3E}">
        <p14:creationId xmlns:p14="http://schemas.microsoft.com/office/powerpoint/2010/main" val="3553506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7167-BA3B-86B4-6874-D3C0B3AC1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0EB6C-A9C0-49EC-F838-67A800B91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37762-9101-A71C-877E-C1655E639D8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33EA3622-4541-88D2-BADA-688A66A0B998}"/>
              </a:ext>
            </a:extLst>
          </p:cNvPr>
          <p:cNvSpPr>
            <a:spLocks noGrp="1"/>
          </p:cNvSpPr>
          <p:nvPr>
            <p:ph type="sldNum" sz="quarter" idx="5"/>
          </p:nvPr>
        </p:nvSpPr>
        <p:spPr/>
        <p:txBody>
          <a:bodyPr/>
          <a:lstStyle/>
          <a:p>
            <a:fld id="{BE4ED5D0-F2FB-4B3D-A0F0-7D2454080F06}" type="slidenum">
              <a:rPr lang="en-ID" smtClean="0"/>
              <a:t>40</a:t>
            </a:fld>
            <a:endParaRPr lang="en-ID"/>
          </a:p>
        </p:txBody>
      </p:sp>
    </p:spTree>
    <p:extLst>
      <p:ext uri="{BB962C8B-B14F-4D97-AF65-F5344CB8AC3E}">
        <p14:creationId xmlns:p14="http://schemas.microsoft.com/office/powerpoint/2010/main" val="3423114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CA9C-9311-5788-034C-D89A8A0B9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20316-82FD-E673-922E-2BF905B6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0FC9F-427E-3BD1-8ADF-453CD87A36B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C3F0605-1FB7-D436-4269-EE4E3D16640F}"/>
              </a:ext>
            </a:extLst>
          </p:cNvPr>
          <p:cNvSpPr>
            <a:spLocks noGrp="1"/>
          </p:cNvSpPr>
          <p:nvPr>
            <p:ph type="sldNum" sz="quarter" idx="5"/>
          </p:nvPr>
        </p:nvSpPr>
        <p:spPr/>
        <p:txBody>
          <a:bodyPr/>
          <a:lstStyle/>
          <a:p>
            <a:fld id="{BE4ED5D0-F2FB-4B3D-A0F0-7D2454080F06}" type="slidenum">
              <a:rPr lang="en-ID" smtClean="0"/>
              <a:t>41</a:t>
            </a:fld>
            <a:endParaRPr lang="en-ID"/>
          </a:p>
        </p:txBody>
      </p:sp>
    </p:spTree>
    <p:extLst>
      <p:ext uri="{BB962C8B-B14F-4D97-AF65-F5344CB8AC3E}">
        <p14:creationId xmlns:p14="http://schemas.microsoft.com/office/powerpoint/2010/main" val="4051426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340A6-037A-72C1-BC78-DEE9F0E57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09B1D-0616-C4C5-D47A-64B374AE7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D0F1B-F43B-6C53-4ECF-2C0BA29A79D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8C787DD-E118-C2E3-3205-B5A0E4B49B39}"/>
              </a:ext>
            </a:extLst>
          </p:cNvPr>
          <p:cNvSpPr>
            <a:spLocks noGrp="1"/>
          </p:cNvSpPr>
          <p:nvPr>
            <p:ph type="sldNum" sz="quarter" idx="5"/>
          </p:nvPr>
        </p:nvSpPr>
        <p:spPr/>
        <p:txBody>
          <a:bodyPr/>
          <a:lstStyle/>
          <a:p>
            <a:fld id="{BE4ED5D0-F2FB-4B3D-A0F0-7D2454080F06}" type="slidenum">
              <a:rPr lang="en-ID" smtClean="0"/>
              <a:t>42</a:t>
            </a:fld>
            <a:endParaRPr lang="en-ID"/>
          </a:p>
        </p:txBody>
      </p:sp>
    </p:spTree>
    <p:extLst>
      <p:ext uri="{BB962C8B-B14F-4D97-AF65-F5344CB8AC3E}">
        <p14:creationId xmlns:p14="http://schemas.microsoft.com/office/powerpoint/2010/main" val="151555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DF58-7420-12C5-6CB2-06D363A8C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472DD-8B09-1C22-4767-656225568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33DE3-6934-F334-89E1-DF49FA0B39A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D4F005A-8413-FA31-68A3-D09E674DE0B2}"/>
              </a:ext>
            </a:extLst>
          </p:cNvPr>
          <p:cNvSpPr>
            <a:spLocks noGrp="1"/>
          </p:cNvSpPr>
          <p:nvPr>
            <p:ph type="sldNum" sz="quarter" idx="5"/>
          </p:nvPr>
        </p:nvSpPr>
        <p:spPr/>
        <p:txBody>
          <a:bodyPr/>
          <a:lstStyle/>
          <a:p>
            <a:fld id="{BE4ED5D0-F2FB-4B3D-A0F0-7D2454080F06}" type="slidenum">
              <a:rPr lang="en-ID" smtClean="0"/>
              <a:t>43</a:t>
            </a:fld>
            <a:endParaRPr lang="en-ID"/>
          </a:p>
        </p:txBody>
      </p:sp>
    </p:spTree>
    <p:extLst>
      <p:ext uri="{BB962C8B-B14F-4D97-AF65-F5344CB8AC3E}">
        <p14:creationId xmlns:p14="http://schemas.microsoft.com/office/powerpoint/2010/main" val="390921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2BEE-61CD-1A5B-1C7F-04AE30610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B67A5-5578-0E02-5DED-49BF3EB42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AF625-73AF-5B48-6D76-7E4B428AA12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BDF69FC-5698-3F89-847A-3732843EB370}"/>
              </a:ext>
            </a:extLst>
          </p:cNvPr>
          <p:cNvSpPr>
            <a:spLocks noGrp="1"/>
          </p:cNvSpPr>
          <p:nvPr>
            <p:ph type="sldNum" sz="quarter" idx="5"/>
          </p:nvPr>
        </p:nvSpPr>
        <p:spPr/>
        <p:txBody>
          <a:bodyPr/>
          <a:lstStyle/>
          <a:p>
            <a:fld id="{BE4ED5D0-F2FB-4B3D-A0F0-7D2454080F06}" type="slidenum">
              <a:rPr lang="en-ID" smtClean="0"/>
              <a:t>8</a:t>
            </a:fld>
            <a:endParaRPr lang="en-ID"/>
          </a:p>
        </p:txBody>
      </p:sp>
    </p:spTree>
    <p:extLst>
      <p:ext uri="{BB962C8B-B14F-4D97-AF65-F5344CB8AC3E}">
        <p14:creationId xmlns:p14="http://schemas.microsoft.com/office/powerpoint/2010/main" val="3717181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5AE9-55A6-B896-AD47-1E24214E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DD39F-0559-23F9-E7FC-659C98442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809F4-AA80-B35C-37BF-3E11131DA23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EE17821-20E5-B4F6-C080-F3617149B973}"/>
              </a:ext>
            </a:extLst>
          </p:cNvPr>
          <p:cNvSpPr>
            <a:spLocks noGrp="1"/>
          </p:cNvSpPr>
          <p:nvPr>
            <p:ph type="sldNum" sz="quarter" idx="5"/>
          </p:nvPr>
        </p:nvSpPr>
        <p:spPr/>
        <p:txBody>
          <a:bodyPr/>
          <a:lstStyle/>
          <a:p>
            <a:fld id="{BE4ED5D0-F2FB-4B3D-A0F0-7D2454080F06}" type="slidenum">
              <a:rPr lang="en-ID" smtClean="0"/>
              <a:t>44</a:t>
            </a:fld>
            <a:endParaRPr lang="en-ID"/>
          </a:p>
        </p:txBody>
      </p:sp>
    </p:spTree>
    <p:extLst>
      <p:ext uri="{BB962C8B-B14F-4D97-AF65-F5344CB8AC3E}">
        <p14:creationId xmlns:p14="http://schemas.microsoft.com/office/powerpoint/2010/main" val="4117279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47EF3-73C2-A9B2-39B4-4D760B352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ABE2-016B-11FB-65AD-FF01F656E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27F66-611E-0599-BBA1-32D46C3102C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A879653-E8B3-5CFA-DD46-A6CEC46E9584}"/>
              </a:ext>
            </a:extLst>
          </p:cNvPr>
          <p:cNvSpPr>
            <a:spLocks noGrp="1"/>
          </p:cNvSpPr>
          <p:nvPr>
            <p:ph type="sldNum" sz="quarter" idx="5"/>
          </p:nvPr>
        </p:nvSpPr>
        <p:spPr/>
        <p:txBody>
          <a:bodyPr/>
          <a:lstStyle/>
          <a:p>
            <a:fld id="{BE4ED5D0-F2FB-4B3D-A0F0-7D2454080F06}" type="slidenum">
              <a:rPr lang="en-ID" smtClean="0"/>
              <a:t>45</a:t>
            </a:fld>
            <a:endParaRPr lang="en-ID"/>
          </a:p>
        </p:txBody>
      </p:sp>
    </p:spTree>
    <p:extLst>
      <p:ext uri="{BB962C8B-B14F-4D97-AF65-F5344CB8AC3E}">
        <p14:creationId xmlns:p14="http://schemas.microsoft.com/office/powerpoint/2010/main" val="1352682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B43-0BB7-8155-CF0B-4C1AC006D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5EFC6-8F76-F09B-03E3-A164A775D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80F91-C0B8-704A-DC82-FE8F4D5CC3E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116FFDD-2422-A7EF-B904-CBB780C29DDC}"/>
              </a:ext>
            </a:extLst>
          </p:cNvPr>
          <p:cNvSpPr>
            <a:spLocks noGrp="1"/>
          </p:cNvSpPr>
          <p:nvPr>
            <p:ph type="sldNum" sz="quarter" idx="5"/>
          </p:nvPr>
        </p:nvSpPr>
        <p:spPr/>
        <p:txBody>
          <a:bodyPr/>
          <a:lstStyle/>
          <a:p>
            <a:fld id="{BE4ED5D0-F2FB-4B3D-A0F0-7D2454080F06}" type="slidenum">
              <a:rPr lang="en-ID" smtClean="0"/>
              <a:t>46</a:t>
            </a:fld>
            <a:endParaRPr lang="en-ID"/>
          </a:p>
        </p:txBody>
      </p:sp>
    </p:spTree>
    <p:extLst>
      <p:ext uri="{BB962C8B-B14F-4D97-AF65-F5344CB8AC3E}">
        <p14:creationId xmlns:p14="http://schemas.microsoft.com/office/powerpoint/2010/main" val="209759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139-2143-BCFD-F1B4-245352CF1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2936-830C-45E3-A854-6A7FE0B09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951D-8172-C6CE-E2F6-903D6C272F2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9793A40-A895-77A1-B130-2157C73AE5D6}"/>
              </a:ext>
            </a:extLst>
          </p:cNvPr>
          <p:cNvSpPr>
            <a:spLocks noGrp="1"/>
          </p:cNvSpPr>
          <p:nvPr>
            <p:ph type="sldNum" sz="quarter" idx="5"/>
          </p:nvPr>
        </p:nvSpPr>
        <p:spPr/>
        <p:txBody>
          <a:bodyPr/>
          <a:lstStyle/>
          <a:p>
            <a:fld id="{BE4ED5D0-F2FB-4B3D-A0F0-7D2454080F06}" type="slidenum">
              <a:rPr lang="en-ID" smtClean="0"/>
              <a:t>47</a:t>
            </a:fld>
            <a:endParaRPr lang="en-ID"/>
          </a:p>
        </p:txBody>
      </p:sp>
    </p:spTree>
    <p:extLst>
      <p:ext uri="{BB962C8B-B14F-4D97-AF65-F5344CB8AC3E}">
        <p14:creationId xmlns:p14="http://schemas.microsoft.com/office/powerpoint/2010/main" val="37728272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87FE-F41D-BDF4-8358-34CF6D6DF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579F6-F85B-5ED0-9F45-762D5294E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CC49C-7737-6219-FDA1-2B4C02006E2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0D5EB33-E001-AA4F-8B39-7F3091251ACC}"/>
              </a:ext>
            </a:extLst>
          </p:cNvPr>
          <p:cNvSpPr>
            <a:spLocks noGrp="1"/>
          </p:cNvSpPr>
          <p:nvPr>
            <p:ph type="sldNum" sz="quarter" idx="5"/>
          </p:nvPr>
        </p:nvSpPr>
        <p:spPr/>
        <p:txBody>
          <a:bodyPr/>
          <a:lstStyle/>
          <a:p>
            <a:fld id="{BE4ED5D0-F2FB-4B3D-A0F0-7D2454080F06}" type="slidenum">
              <a:rPr lang="en-ID" smtClean="0"/>
              <a:t>48</a:t>
            </a:fld>
            <a:endParaRPr lang="en-ID"/>
          </a:p>
        </p:txBody>
      </p:sp>
    </p:spTree>
    <p:extLst>
      <p:ext uri="{BB962C8B-B14F-4D97-AF65-F5344CB8AC3E}">
        <p14:creationId xmlns:p14="http://schemas.microsoft.com/office/powerpoint/2010/main" val="1965585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C73B-3FB3-42E4-572D-2C02C4D61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36D4A-CB54-B968-C072-D6DC08D9D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F4818-372B-0D28-0A3E-1AC0AC2505F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D1DCFD6B-6655-66A7-14E7-0B629A6C0374}"/>
              </a:ext>
            </a:extLst>
          </p:cNvPr>
          <p:cNvSpPr>
            <a:spLocks noGrp="1"/>
          </p:cNvSpPr>
          <p:nvPr>
            <p:ph type="sldNum" sz="quarter" idx="5"/>
          </p:nvPr>
        </p:nvSpPr>
        <p:spPr/>
        <p:txBody>
          <a:bodyPr/>
          <a:lstStyle/>
          <a:p>
            <a:fld id="{BE4ED5D0-F2FB-4B3D-A0F0-7D2454080F06}" type="slidenum">
              <a:rPr lang="en-ID" smtClean="0"/>
              <a:t>49</a:t>
            </a:fld>
            <a:endParaRPr lang="en-ID"/>
          </a:p>
        </p:txBody>
      </p:sp>
    </p:spTree>
    <p:extLst>
      <p:ext uri="{BB962C8B-B14F-4D97-AF65-F5344CB8AC3E}">
        <p14:creationId xmlns:p14="http://schemas.microsoft.com/office/powerpoint/2010/main" val="2915377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C350-B872-610C-A8DB-DCC7B352A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75849-286F-71AC-A61F-FBA92C087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D73F1-1EC8-1C0C-0301-BB167BD2B1E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BD6432A-67BD-50EA-ED82-B6C6E5353B8F}"/>
              </a:ext>
            </a:extLst>
          </p:cNvPr>
          <p:cNvSpPr>
            <a:spLocks noGrp="1"/>
          </p:cNvSpPr>
          <p:nvPr>
            <p:ph type="sldNum" sz="quarter" idx="5"/>
          </p:nvPr>
        </p:nvSpPr>
        <p:spPr/>
        <p:txBody>
          <a:bodyPr/>
          <a:lstStyle/>
          <a:p>
            <a:fld id="{BE4ED5D0-F2FB-4B3D-A0F0-7D2454080F06}" type="slidenum">
              <a:rPr lang="en-ID" smtClean="0"/>
              <a:t>50</a:t>
            </a:fld>
            <a:endParaRPr lang="en-ID"/>
          </a:p>
        </p:txBody>
      </p:sp>
    </p:spTree>
    <p:extLst>
      <p:ext uri="{BB962C8B-B14F-4D97-AF65-F5344CB8AC3E}">
        <p14:creationId xmlns:p14="http://schemas.microsoft.com/office/powerpoint/2010/main" val="4241432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05AD7-75C2-F903-3828-E55BD6297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573AE-63FC-CD83-04AD-9A263316D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8E1-1143-D3BD-240D-2BC2417DEF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C1CAAF4-3EEF-6D0D-F219-53471AF6DA86}"/>
              </a:ext>
            </a:extLst>
          </p:cNvPr>
          <p:cNvSpPr>
            <a:spLocks noGrp="1"/>
          </p:cNvSpPr>
          <p:nvPr>
            <p:ph type="sldNum" sz="quarter" idx="5"/>
          </p:nvPr>
        </p:nvSpPr>
        <p:spPr/>
        <p:txBody>
          <a:bodyPr/>
          <a:lstStyle/>
          <a:p>
            <a:fld id="{BE4ED5D0-F2FB-4B3D-A0F0-7D2454080F06}" type="slidenum">
              <a:rPr lang="en-ID" smtClean="0"/>
              <a:t>51</a:t>
            </a:fld>
            <a:endParaRPr lang="en-ID"/>
          </a:p>
        </p:txBody>
      </p:sp>
    </p:spTree>
    <p:extLst>
      <p:ext uri="{BB962C8B-B14F-4D97-AF65-F5344CB8AC3E}">
        <p14:creationId xmlns:p14="http://schemas.microsoft.com/office/powerpoint/2010/main" val="199243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B043-A920-1E0A-68A3-0A3FE6252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320B6-A19A-2264-0CD0-11CFE731F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FE3B6-8F0A-9746-752D-A7043E3760F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BE3AA2D-A840-4390-B86A-4995309868FB}"/>
              </a:ext>
            </a:extLst>
          </p:cNvPr>
          <p:cNvSpPr>
            <a:spLocks noGrp="1"/>
          </p:cNvSpPr>
          <p:nvPr>
            <p:ph type="sldNum" sz="quarter" idx="5"/>
          </p:nvPr>
        </p:nvSpPr>
        <p:spPr/>
        <p:txBody>
          <a:bodyPr/>
          <a:lstStyle/>
          <a:p>
            <a:fld id="{BE4ED5D0-F2FB-4B3D-A0F0-7D2454080F06}" type="slidenum">
              <a:rPr lang="en-ID" smtClean="0"/>
              <a:t>52</a:t>
            </a:fld>
            <a:endParaRPr lang="en-ID"/>
          </a:p>
        </p:txBody>
      </p:sp>
    </p:spTree>
    <p:extLst>
      <p:ext uri="{BB962C8B-B14F-4D97-AF65-F5344CB8AC3E}">
        <p14:creationId xmlns:p14="http://schemas.microsoft.com/office/powerpoint/2010/main" val="2748569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96028-0FC3-0261-0566-95ECBD60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06084-BE10-8643-B065-51586945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39E3A-FE6C-1BE2-6D02-D2F06A8297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00908BA5-0261-06EF-9D3F-E80AEF87C02A}"/>
              </a:ext>
            </a:extLst>
          </p:cNvPr>
          <p:cNvSpPr>
            <a:spLocks noGrp="1"/>
          </p:cNvSpPr>
          <p:nvPr>
            <p:ph type="sldNum" sz="quarter" idx="5"/>
          </p:nvPr>
        </p:nvSpPr>
        <p:spPr/>
        <p:txBody>
          <a:bodyPr/>
          <a:lstStyle/>
          <a:p>
            <a:fld id="{BE4ED5D0-F2FB-4B3D-A0F0-7D2454080F06}" type="slidenum">
              <a:rPr lang="en-ID" smtClean="0"/>
              <a:t>53</a:t>
            </a:fld>
            <a:endParaRPr lang="en-ID"/>
          </a:p>
        </p:txBody>
      </p:sp>
    </p:spTree>
    <p:extLst>
      <p:ext uri="{BB962C8B-B14F-4D97-AF65-F5344CB8AC3E}">
        <p14:creationId xmlns:p14="http://schemas.microsoft.com/office/powerpoint/2010/main" val="9848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23FE-E31D-0720-8595-86FD27252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6398D-8B4E-6136-9C5B-AC4C72769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2C36E-C608-A159-6709-861893896E4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63A099A-1CA3-39FA-AFD9-A3E29C67EC84}"/>
              </a:ext>
            </a:extLst>
          </p:cNvPr>
          <p:cNvSpPr>
            <a:spLocks noGrp="1"/>
          </p:cNvSpPr>
          <p:nvPr>
            <p:ph type="sldNum" sz="quarter" idx="5"/>
          </p:nvPr>
        </p:nvSpPr>
        <p:spPr/>
        <p:txBody>
          <a:bodyPr/>
          <a:lstStyle/>
          <a:p>
            <a:fld id="{BE4ED5D0-F2FB-4B3D-A0F0-7D2454080F06}" type="slidenum">
              <a:rPr lang="en-ID" smtClean="0"/>
              <a:t>9</a:t>
            </a:fld>
            <a:endParaRPr lang="en-ID"/>
          </a:p>
        </p:txBody>
      </p:sp>
    </p:spTree>
    <p:extLst>
      <p:ext uri="{BB962C8B-B14F-4D97-AF65-F5344CB8AC3E}">
        <p14:creationId xmlns:p14="http://schemas.microsoft.com/office/powerpoint/2010/main" val="245776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F597-8A1F-CCC8-D5AD-9CAA21FC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F2136-6AEB-6F69-655E-1F956987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A6AAC-45B3-13F9-7E71-68214DAA212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25F7E2C-F3FE-6A1A-5B38-7836CBD984E4}"/>
              </a:ext>
            </a:extLst>
          </p:cNvPr>
          <p:cNvSpPr>
            <a:spLocks noGrp="1"/>
          </p:cNvSpPr>
          <p:nvPr>
            <p:ph type="sldNum" sz="quarter" idx="5"/>
          </p:nvPr>
        </p:nvSpPr>
        <p:spPr/>
        <p:txBody>
          <a:bodyPr/>
          <a:lstStyle/>
          <a:p>
            <a:fld id="{BE4ED5D0-F2FB-4B3D-A0F0-7D2454080F06}" type="slidenum">
              <a:rPr lang="en-ID" smtClean="0"/>
              <a:t>54</a:t>
            </a:fld>
            <a:endParaRPr lang="en-ID"/>
          </a:p>
        </p:txBody>
      </p:sp>
    </p:spTree>
    <p:extLst>
      <p:ext uri="{BB962C8B-B14F-4D97-AF65-F5344CB8AC3E}">
        <p14:creationId xmlns:p14="http://schemas.microsoft.com/office/powerpoint/2010/main" val="159793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A9A2-E6CC-2C38-19F2-87CA735E3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7B660-0D61-0113-1027-BBEF0A5DB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B508F-004B-BA48-769E-696131B1A63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841E2C6-E385-5CFF-5AEA-21EC6E658BB6}"/>
              </a:ext>
            </a:extLst>
          </p:cNvPr>
          <p:cNvSpPr>
            <a:spLocks noGrp="1"/>
          </p:cNvSpPr>
          <p:nvPr>
            <p:ph type="sldNum" sz="quarter" idx="5"/>
          </p:nvPr>
        </p:nvSpPr>
        <p:spPr/>
        <p:txBody>
          <a:bodyPr/>
          <a:lstStyle/>
          <a:p>
            <a:fld id="{BE4ED5D0-F2FB-4B3D-A0F0-7D2454080F06}" type="slidenum">
              <a:rPr lang="en-ID" smtClean="0"/>
              <a:t>55</a:t>
            </a:fld>
            <a:endParaRPr lang="en-ID"/>
          </a:p>
        </p:txBody>
      </p:sp>
    </p:spTree>
    <p:extLst>
      <p:ext uri="{BB962C8B-B14F-4D97-AF65-F5344CB8AC3E}">
        <p14:creationId xmlns:p14="http://schemas.microsoft.com/office/powerpoint/2010/main" val="2215248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95C8B-473C-F74C-1F9C-343BA712C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0451E-06E4-7DA2-22EE-B75EBD883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B160E-2F11-0001-9F8B-8FE5EB677B5F}"/>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4657D90A-F933-715D-9E60-AC3F2E13F77E}"/>
              </a:ext>
            </a:extLst>
          </p:cNvPr>
          <p:cNvSpPr>
            <a:spLocks noGrp="1"/>
          </p:cNvSpPr>
          <p:nvPr>
            <p:ph type="sldNum" sz="quarter" idx="5"/>
          </p:nvPr>
        </p:nvSpPr>
        <p:spPr/>
        <p:txBody>
          <a:bodyPr/>
          <a:lstStyle/>
          <a:p>
            <a:fld id="{BE4ED5D0-F2FB-4B3D-A0F0-7D2454080F06}" type="slidenum">
              <a:rPr lang="en-ID" smtClean="0"/>
              <a:t>56</a:t>
            </a:fld>
            <a:endParaRPr lang="en-ID"/>
          </a:p>
        </p:txBody>
      </p:sp>
    </p:spTree>
    <p:extLst>
      <p:ext uri="{BB962C8B-B14F-4D97-AF65-F5344CB8AC3E}">
        <p14:creationId xmlns:p14="http://schemas.microsoft.com/office/powerpoint/2010/main" val="3857192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09DB-66C5-A965-3447-E6C81B980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543A9-621A-967E-E863-31500EAF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2B3C6-070F-AFE1-6B7B-417B2FB615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97ADE5D-BB2A-88C9-CC9A-620BD77CB057}"/>
              </a:ext>
            </a:extLst>
          </p:cNvPr>
          <p:cNvSpPr>
            <a:spLocks noGrp="1"/>
          </p:cNvSpPr>
          <p:nvPr>
            <p:ph type="sldNum" sz="quarter" idx="5"/>
          </p:nvPr>
        </p:nvSpPr>
        <p:spPr/>
        <p:txBody>
          <a:bodyPr/>
          <a:lstStyle/>
          <a:p>
            <a:fld id="{BE4ED5D0-F2FB-4B3D-A0F0-7D2454080F06}" type="slidenum">
              <a:rPr lang="en-ID" smtClean="0"/>
              <a:t>57</a:t>
            </a:fld>
            <a:endParaRPr lang="en-ID"/>
          </a:p>
        </p:txBody>
      </p:sp>
    </p:spTree>
    <p:extLst>
      <p:ext uri="{BB962C8B-B14F-4D97-AF65-F5344CB8AC3E}">
        <p14:creationId xmlns:p14="http://schemas.microsoft.com/office/powerpoint/2010/main" val="3043865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CE38-46E4-56A0-23EB-A0188795A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D2AEF-8755-FC86-0512-9F279262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57217-D079-5933-C9C6-3E0CB9255F1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B3B40E7-0BF7-5686-2404-0335C63F5A7C}"/>
              </a:ext>
            </a:extLst>
          </p:cNvPr>
          <p:cNvSpPr>
            <a:spLocks noGrp="1"/>
          </p:cNvSpPr>
          <p:nvPr>
            <p:ph type="sldNum" sz="quarter" idx="5"/>
          </p:nvPr>
        </p:nvSpPr>
        <p:spPr/>
        <p:txBody>
          <a:bodyPr/>
          <a:lstStyle/>
          <a:p>
            <a:fld id="{BE4ED5D0-F2FB-4B3D-A0F0-7D2454080F06}" type="slidenum">
              <a:rPr lang="en-ID" smtClean="0"/>
              <a:t>58</a:t>
            </a:fld>
            <a:endParaRPr lang="en-ID"/>
          </a:p>
        </p:txBody>
      </p:sp>
    </p:spTree>
    <p:extLst>
      <p:ext uri="{BB962C8B-B14F-4D97-AF65-F5344CB8AC3E}">
        <p14:creationId xmlns:p14="http://schemas.microsoft.com/office/powerpoint/2010/main" val="3140120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8929-BF3C-024F-347A-D786F4455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1B453-977B-64CD-3FDC-E9500579A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360D5-BB07-F0A9-A4B0-8B7C6C66A28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042C612-C78E-2923-5AC0-3819EA2BB8E5}"/>
              </a:ext>
            </a:extLst>
          </p:cNvPr>
          <p:cNvSpPr>
            <a:spLocks noGrp="1"/>
          </p:cNvSpPr>
          <p:nvPr>
            <p:ph type="sldNum" sz="quarter" idx="5"/>
          </p:nvPr>
        </p:nvSpPr>
        <p:spPr/>
        <p:txBody>
          <a:bodyPr/>
          <a:lstStyle/>
          <a:p>
            <a:fld id="{BE4ED5D0-F2FB-4B3D-A0F0-7D2454080F06}" type="slidenum">
              <a:rPr lang="en-ID" smtClean="0"/>
              <a:t>59</a:t>
            </a:fld>
            <a:endParaRPr lang="en-ID"/>
          </a:p>
        </p:txBody>
      </p:sp>
    </p:spTree>
    <p:extLst>
      <p:ext uri="{BB962C8B-B14F-4D97-AF65-F5344CB8AC3E}">
        <p14:creationId xmlns:p14="http://schemas.microsoft.com/office/powerpoint/2010/main" val="225651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6F59-8643-B486-2CB2-1FBCECCD7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C6D99-AC17-5A1B-0E0A-9FFF9F225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197B-126A-3F35-75F9-1500E5AF9DE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AA38BA7-BF44-1434-4972-10DFF81BE581}"/>
              </a:ext>
            </a:extLst>
          </p:cNvPr>
          <p:cNvSpPr>
            <a:spLocks noGrp="1"/>
          </p:cNvSpPr>
          <p:nvPr>
            <p:ph type="sldNum" sz="quarter" idx="5"/>
          </p:nvPr>
        </p:nvSpPr>
        <p:spPr/>
        <p:txBody>
          <a:bodyPr/>
          <a:lstStyle/>
          <a:p>
            <a:fld id="{BE4ED5D0-F2FB-4B3D-A0F0-7D2454080F06}" type="slidenum">
              <a:rPr lang="en-ID" smtClean="0"/>
              <a:t>60</a:t>
            </a:fld>
            <a:endParaRPr lang="en-ID"/>
          </a:p>
        </p:txBody>
      </p:sp>
    </p:spTree>
    <p:extLst>
      <p:ext uri="{BB962C8B-B14F-4D97-AF65-F5344CB8AC3E}">
        <p14:creationId xmlns:p14="http://schemas.microsoft.com/office/powerpoint/2010/main" val="4099596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C5BF-80A4-7746-4714-A4F1CECEF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8C82-777A-8512-D0A5-7211952ED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54E68-648F-D74A-08A6-64404FF77BB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5A5239A-522C-C203-57AF-92FF1529FD4A}"/>
              </a:ext>
            </a:extLst>
          </p:cNvPr>
          <p:cNvSpPr>
            <a:spLocks noGrp="1"/>
          </p:cNvSpPr>
          <p:nvPr>
            <p:ph type="sldNum" sz="quarter" idx="5"/>
          </p:nvPr>
        </p:nvSpPr>
        <p:spPr/>
        <p:txBody>
          <a:bodyPr/>
          <a:lstStyle/>
          <a:p>
            <a:fld id="{BE4ED5D0-F2FB-4B3D-A0F0-7D2454080F06}" type="slidenum">
              <a:rPr lang="en-ID" smtClean="0"/>
              <a:t>61</a:t>
            </a:fld>
            <a:endParaRPr lang="en-ID"/>
          </a:p>
        </p:txBody>
      </p:sp>
    </p:spTree>
    <p:extLst>
      <p:ext uri="{BB962C8B-B14F-4D97-AF65-F5344CB8AC3E}">
        <p14:creationId xmlns:p14="http://schemas.microsoft.com/office/powerpoint/2010/main" val="3630570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BB10-BF34-B2AB-48D6-8104AC4C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5BFB0-BFDF-D0F7-1DF2-D97F39A8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2A392-ACA1-82E2-D333-21160663B0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DA57FA3-0770-BE61-5342-F711770C7FD1}"/>
              </a:ext>
            </a:extLst>
          </p:cNvPr>
          <p:cNvSpPr>
            <a:spLocks noGrp="1"/>
          </p:cNvSpPr>
          <p:nvPr>
            <p:ph type="sldNum" sz="quarter" idx="5"/>
          </p:nvPr>
        </p:nvSpPr>
        <p:spPr/>
        <p:txBody>
          <a:bodyPr/>
          <a:lstStyle/>
          <a:p>
            <a:fld id="{BE4ED5D0-F2FB-4B3D-A0F0-7D2454080F06}" type="slidenum">
              <a:rPr lang="en-ID" smtClean="0"/>
              <a:t>62</a:t>
            </a:fld>
            <a:endParaRPr lang="en-ID"/>
          </a:p>
        </p:txBody>
      </p:sp>
    </p:spTree>
    <p:extLst>
      <p:ext uri="{BB962C8B-B14F-4D97-AF65-F5344CB8AC3E}">
        <p14:creationId xmlns:p14="http://schemas.microsoft.com/office/powerpoint/2010/main" val="2003520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26C8-C4CD-1E22-1144-332BD82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387C2-D5BF-F71D-8BA4-3ECF18D9E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EC372-8062-0290-96BD-0D6C5F0965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B9D9053-83B2-9366-4D95-12EB5CE3EFF3}"/>
              </a:ext>
            </a:extLst>
          </p:cNvPr>
          <p:cNvSpPr>
            <a:spLocks noGrp="1"/>
          </p:cNvSpPr>
          <p:nvPr>
            <p:ph type="sldNum" sz="quarter" idx="5"/>
          </p:nvPr>
        </p:nvSpPr>
        <p:spPr/>
        <p:txBody>
          <a:bodyPr/>
          <a:lstStyle/>
          <a:p>
            <a:fld id="{BE4ED5D0-F2FB-4B3D-A0F0-7D2454080F06}" type="slidenum">
              <a:rPr lang="en-ID" smtClean="0"/>
              <a:t>63</a:t>
            </a:fld>
            <a:endParaRPr lang="en-ID"/>
          </a:p>
        </p:txBody>
      </p:sp>
    </p:spTree>
    <p:extLst>
      <p:ext uri="{BB962C8B-B14F-4D97-AF65-F5344CB8AC3E}">
        <p14:creationId xmlns:p14="http://schemas.microsoft.com/office/powerpoint/2010/main" val="113075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F8539-3473-BEBC-D9EB-6E7A433C5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40C0F-B48D-FCB2-5329-C53935CED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052A7-D733-0688-D96E-EFE6CAF94F95}"/>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E5DDA3C-9F55-5435-5298-C4118B7AEACD}"/>
              </a:ext>
            </a:extLst>
          </p:cNvPr>
          <p:cNvSpPr>
            <a:spLocks noGrp="1"/>
          </p:cNvSpPr>
          <p:nvPr>
            <p:ph type="sldNum" sz="quarter" idx="5"/>
          </p:nvPr>
        </p:nvSpPr>
        <p:spPr/>
        <p:txBody>
          <a:bodyPr/>
          <a:lstStyle/>
          <a:p>
            <a:fld id="{BE4ED5D0-F2FB-4B3D-A0F0-7D2454080F06}" type="slidenum">
              <a:rPr lang="en-ID" smtClean="0"/>
              <a:t>10</a:t>
            </a:fld>
            <a:endParaRPr lang="en-ID"/>
          </a:p>
        </p:txBody>
      </p:sp>
    </p:spTree>
    <p:extLst>
      <p:ext uri="{BB962C8B-B14F-4D97-AF65-F5344CB8AC3E}">
        <p14:creationId xmlns:p14="http://schemas.microsoft.com/office/powerpoint/2010/main" val="380632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59AA-25CD-114E-002A-1FFA33EA2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524B1-22EE-07CE-3808-54FC3177B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3AAD8-998A-2F2C-9CA8-4686AECF7A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96BA45-9B76-EB1F-6599-59BC4F73F24F}"/>
              </a:ext>
            </a:extLst>
          </p:cNvPr>
          <p:cNvSpPr>
            <a:spLocks noGrp="1"/>
          </p:cNvSpPr>
          <p:nvPr>
            <p:ph type="sldNum" sz="quarter" idx="5"/>
          </p:nvPr>
        </p:nvSpPr>
        <p:spPr/>
        <p:txBody>
          <a:bodyPr/>
          <a:lstStyle/>
          <a:p>
            <a:fld id="{BE4ED5D0-F2FB-4B3D-A0F0-7D2454080F06}" type="slidenum">
              <a:rPr lang="en-ID" smtClean="0"/>
              <a:t>64</a:t>
            </a:fld>
            <a:endParaRPr lang="en-ID"/>
          </a:p>
        </p:txBody>
      </p:sp>
    </p:spTree>
    <p:extLst>
      <p:ext uri="{BB962C8B-B14F-4D97-AF65-F5344CB8AC3E}">
        <p14:creationId xmlns:p14="http://schemas.microsoft.com/office/powerpoint/2010/main" val="2917804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934A-C21F-9B7D-457C-8E9588CCD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F37AC-C782-C471-D39D-9E311696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C2D5-64F2-BFBB-0C5D-395148F49EF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F6639E6-C67D-C2B8-B179-85EA558E28C8}"/>
              </a:ext>
            </a:extLst>
          </p:cNvPr>
          <p:cNvSpPr>
            <a:spLocks noGrp="1"/>
          </p:cNvSpPr>
          <p:nvPr>
            <p:ph type="sldNum" sz="quarter" idx="5"/>
          </p:nvPr>
        </p:nvSpPr>
        <p:spPr/>
        <p:txBody>
          <a:bodyPr/>
          <a:lstStyle/>
          <a:p>
            <a:fld id="{BE4ED5D0-F2FB-4B3D-A0F0-7D2454080F06}" type="slidenum">
              <a:rPr lang="en-ID" smtClean="0"/>
              <a:t>65</a:t>
            </a:fld>
            <a:endParaRPr lang="en-ID"/>
          </a:p>
        </p:txBody>
      </p:sp>
    </p:spTree>
    <p:extLst>
      <p:ext uri="{BB962C8B-B14F-4D97-AF65-F5344CB8AC3E}">
        <p14:creationId xmlns:p14="http://schemas.microsoft.com/office/powerpoint/2010/main" val="2325254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97BF1-493D-67DE-7597-15FAE765C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7FED0-7C27-8354-73BE-7EB40825E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83D4-A7CF-E3E2-98DB-21E4F8850B2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CE9AEC3-FFA4-6CE5-2BE2-49DD31E912A6}"/>
              </a:ext>
            </a:extLst>
          </p:cNvPr>
          <p:cNvSpPr>
            <a:spLocks noGrp="1"/>
          </p:cNvSpPr>
          <p:nvPr>
            <p:ph type="sldNum" sz="quarter" idx="5"/>
          </p:nvPr>
        </p:nvSpPr>
        <p:spPr/>
        <p:txBody>
          <a:bodyPr/>
          <a:lstStyle/>
          <a:p>
            <a:fld id="{BE4ED5D0-F2FB-4B3D-A0F0-7D2454080F06}" type="slidenum">
              <a:rPr lang="en-ID" smtClean="0"/>
              <a:t>66</a:t>
            </a:fld>
            <a:endParaRPr lang="en-ID"/>
          </a:p>
        </p:txBody>
      </p:sp>
    </p:spTree>
    <p:extLst>
      <p:ext uri="{BB962C8B-B14F-4D97-AF65-F5344CB8AC3E}">
        <p14:creationId xmlns:p14="http://schemas.microsoft.com/office/powerpoint/2010/main" val="31478708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17A6-FCC2-B874-AD82-447D415AA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7A8-08E8-66A0-00F6-1E758BF14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51DA5-361D-579C-9FA0-3AC97A5894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192EAB-9C27-4382-34FB-6F7CEC0DD5FD}"/>
              </a:ext>
            </a:extLst>
          </p:cNvPr>
          <p:cNvSpPr>
            <a:spLocks noGrp="1"/>
          </p:cNvSpPr>
          <p:nvPr>
            <p:ph type="sldNum" sz="quarter" idx="5"/>
          </p:nvPr>
        </p:nvSpPr>
        <p:spPr/>
        <p:txBody>
          <a:bodyPr/>
          <a:lstStyle/>
          <a:p>
            <a:fld id="{BE4ED5D0-F2FB-4B3D-A0F0-7D2454080F06}" type="slidenum">
              <a:rPr lang="en-ID" smtClean="0"/>
              <a:t>67</a:t>
            </a:fld>
            <a:endParaRPr lang="en-ID"/>
          </a:p>
        </p:txBody>
      </p:sp>
    </p:spTree>
    <p:extLst>
      <p:ext uri="{BB962C8B-B14F-4D97-AF65-F5344CB8AC3E}">
        <p14:creationId xmlns:p14="http://schemas.microsoft.com/office/powerpoint/2010/main" val="24358152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E5C1-8B5E-2DD7-CBB5-49C1C8F08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55E9B-C758-6C77-311F-2959F2C83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D561E-1845-A8D7-543B-B9921995326E}"/>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5DACE8F-D1C6-EA0C-E909-206602DCA4B1}"/>
              </a:ext>
            </a:extLst>
          </p:cNvPr>
          <p:cNvSpPr>
            <a:spLocks noGrp="1"/>
          </p:cNvSpPr>
          <p:nvPr>
            <p:ph type="sldNum" sz="quarter" idx="5"/>
          </p:nvPr>
        </p:nvSpPr>
        <p:spPr/>
        <p:txBody>
          <a:bodyPr/>
          <a:lstStyle/>
          <a:p>
            <a:fld id="{BE4ED5D0-F2FB-4B3D-A0F0-7D2454080F06}" type="slidenum">
              <a:rPr lang="en-ID" smtClean="0"/>
              <a:t>68</a:t>
            </a:fld>
            <a:endParaRPr lang="en-ID"/>
          </a:p>
        </p:txBody>
      </p:sp>
    </p:spTree>
    <p:extLst>
      <p:ext uri="{BB962C8B-B14F-4D97-AF65-F5344CB8AC3E}">
        <p14:creationId xmlns:p14="http://schemas.microsoft.com/office/powerpoint/2010/main" val="35830714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41AC-806D-EFF9-5C7F-77E66FE23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A380A-C4B2-A7AE-6A8C-E316FF7FB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869B6-DEE9-C0D5-01D6-3B896E026C9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4EE4A63-FBEB-AD31-8049-6A0D692265F1}"/>
              </a:ext>
            </a:extLst>
          </p:cNvPr>
          <p:cNvSpPr>
            <a:spLocks noGrp="1"/>
          </p:cNvSpPr>
          <p:nvPr>
            <p:ph type="sldNum" sz="quarter" idx="5"/>
          </p:nvPr>
        </p:nvSpPr>
        <p:spPr/>
        <p:txBody>
          <a:bodyPr/>
          <a:lstStyle/>
          <a:p>
            <a:fld id="{BE4ED5D0-F2FB-4B3D-A0F0-7D2454080F06}" type="slidenum">
              <a:rPr lang="en-ID" smtClean="0"/>
              <a:t>69</a:t>
            </a:fld>
            <a:endParaRPr lang="en-ID"/>
          </a:p>
        </p:txBody>
      </p:sp>
    </p:spTree>
    <p:extLst>
      <p:ext uri="{BB962C8B-B14F-4D97-AF65-F5344CB8AC3E}">
        <p14:creationId xmlns:p14="http://schemas.microsoft.com/office/powerpoint/2010/main" val="33870087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63BB-D48E-7B23-83C1-3132822D5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D8C7A-3D0C-4914-B918-83C99E680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26ED2-528E-C724-EEDC-A881CE30883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D352563-8C60-8F2C-0340-F37939737D4E}"/>
              </a:ext>
            </a:extLst>
          </p:cNvPr>
          <p:cNvSpPr>
            <a:spLocks noGrp="1"/>
          </p:cNvSpPr>
          <p:nvPr>
            <p:ph type="sldNum" sz="quarter" idx="5"/>
          </p:nvPr>
        </p:nvSpPr>
        <p:spPr/>
        <p:txBody>
          <a:bodyPr/>
          <a:lstStyle/>
          <a:p>
            <a:fld id="{BE4ED5D0-F2FB-4B3D-A0F0-7D2454080F06}" type="slidenum">
              <a:rPr lang="en-ID" smtClean="0"/>
              <a:t>70</a:t>
            </a:fld>
            <a:endParaRPr lang="en-ID"/>
          </a:p>
        </p:txBody>
      </p:sp>
    </p:spTree>
    <p:extLst>
      <p:ext uri="{BB962C8B-B14F-4D97-AF65-F5344CB8AC3E}">
        <p14:creationId xmlns:p14="http://schemas.microsoft.com/office/powerpoint/2010/main" val="901702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5380-5294-CA48-B176-6307AEB48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23095-AB76-89E1-FCD3-D187247EF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579CA-FAF0-17E6-C172-5850FEE70D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BCEDEB1-8FAE-D770-C1AB-D8111CA2A052}"/>
              </a:ext>
            </a:extLst>
          </p:cNvPr>
          <p:cNvSpPr>
            <a:spLocks noGrp="1"/>
          </p:cNvSpPr>
          <p:nvPr>
            <p:ph type="sldNum" sz="quarter" idx="5"/>
          </p:nvPr>
        </p:nvSpPr>
        <p:spPr/>
        <p:txBody>
          <a:bodyPr/>
          <a:lstStyle/>
          <a:p>
            <a:fld id="{BE4ED5D0-F2FB-4B3D-A0F0-7D2454080F06}" type="slidenum">
              <a:rPr lang="en-ID" smtClean="0"/>
              <a:t>71</a:t>
            </a:fld>
            <a:endParaRPr lang="en-ID"/>
          </a:p>
        </p:txBody>
      </p:sp>
    </p:spTree>
    <p:extLst>
      <p:ext uri="{BB962C8B-B14F-4D97-AF65-F5344CB8AC3E}">
        <p14:creationId xmlns:p14="http://schemas.microsoft.com/office/powerpoint/2010/main" val="4758173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5E45-9B01-F0E2-E9F9-828E8A849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BC34D-AD77-E725-7652-632F1562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C6E48-3BC6-BF44-5AAD-10680CD0692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F1FDF30-E672-8217-FEC3-3DF6997AAA3B}"/>
              </a:ext>
            </a:extLst>
          </p:cNvPr>
          <p:cNvSpPr>
            <a:spLocks noGrp="1"/>
          </p:cNvSpPr>
          <p:nvPr>
            <p:ph type="sldNum" sz="quarter" idx="5"/>
          </p:nvPr>
        </p:nvSpPr>
        <p:spPr/>
        <p:txBody>
          <a:bodyPr/>
          <a:lstStyle/>
          <a:p>
            <a:fld id="{BE4ED5D0-F2FB-4B3D-A0F0-7D2454080F06}" type="slidenum">
              <a:rPr lang="en-ID" smtClean="0"/>
              <a:t>72</a:t>
            </a:fld>
            <a:endParaRPr lang="en-ID"/>
          </a:p>
        </p:txBody>
      </p:sp>
    </p:spTree>
    <p:extLst>
      <p:ext uri="{BB962C8B-B14F-4D97-AF65-F5344CB8AC3E}">
        <p14:creationId xmlns:p14="http://schemas.microsoft.com/office/powerpoint/2010/main" val="2177282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87EE4-FE52-7C8D-4DCE-B23E2FA0E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E5E03-F1B8-4EE8-5103-F58637C4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60C79-AC1C-D531-3CE1-BC5292E9B1A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00B32A7-87F3-70CE-CBE3-A704DB557544}"/>
              </a:ext>
            </a:extLst>
          </p:cNvPr>
          <p:cNvSpPr>
            <a:spLocks noGrp="1"/>
          </p:cNvSpPr>
          <p:nvPr>
            <p:ph type="sldNum" sz="quarter" idx="5"/>
          </p:nvPr>
        </p:nvSpPr>
        <p:spPr/>
        <p:txBody>
          <a:bodyPr/>
          <a:lstStyle/>
          <a:p>
            <a:fld id="{BE4ED5D0-F2FB-4B3D-A0F0-7D2454080F06}" type="slidenum">
              <a:rPr lang="en-ID" smtClean="0"/>
              <a:t>73</a:t>
            </a:fld>
            <a:endParaRPr lang="en-ID"/>
          </a:p>
        </p:txBody>
      </p:sp>
    </p:spTree>
    <p:extLst>
      <p:ext uri="{BB962C8B-B14F-4D97-AF65-F5344CB8AC3E}">
        <p14:creationId xmlns:p14="http://schemas.microsoft.com/office/powerpoint/2010/main" val="358544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1077-F9C2-E5F6-5520-C388969CC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72871-CD7D-863E-B030-5371ECAF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080F4-A089-70FD-15CF-1518D8234C4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166E9B8E-E888-5233-9CF1-54077C4D03E1}"/>
              </a:ext>
            </a:extLst>
          </p:cNvPr>
          <p:cNvSpPr>
            <a:spLocks noGrp="1"/>
          </p:cNvSpPr>
          <p:nvPr>
            <p:ph type="sldNum" sz="quarter" idx="5"/>
          </p:nvPr>
        </p:nvSpPr>
        <p:spPr/>
        <p:txBody>
          <a:bodyPr/>
          <a:lstStyle/>
          <a:p>
            <a:fld id="{BE4ED5D0-F2FB-4B3D-A0F0-7D2454080F06}" type="slidenum">
              <a:rPr lang="en-ID" smtClean="0"/>
              <a:t>11</a:t>
            </a:fld>
            <a:endParaRPr lang="en-ID"/>
          </a:p>
        </p:txBody>
      </p:sp>
    </p:spTree>
    <p:extLst>
      <p:ext uri="{BB962C8B-B14F-4D97-AF65-F5344CB8AC3E}">
        <p14:creationId xmlns:p14="http://schemas.microsoft.com/office/powerpoint/2010/main" val="408074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C5A75-B094-F6D7-DE90-36F1F041D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7A735-8998-C789-A770-546C1A935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08261-CE00-86C4-2032-E096D5BF19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E6C922D-049E-5B15-B34A-BD9750733E6B}"/>
              </a:ext>
            </a:extLst>
          </p:cNvPr>
          <p:cNvSpPr>
            <a:spLocks noGrp="1"/>
          </p:cNvSpPr>
          <p:nvPr>
            <p:ph type="sldNum" sz="quarter" idx="5"/>
          </p:nvPr>
        </p:nvSpPr>
        <p:spPr/>
        <p:txBody>
          <a:bodyPr/>
          <a:lstStyle/>
          <a:p>
            <a:fld id="{BE4ED5D0-F2FB-4B3D-A0F0-7D2454080F06}" type="slidenum">
              <a:rPr lang="en-ID" smtClean="0"/>
              <a:t>74</a:t>
            </a:fld>
            <a:endParaRPr lang="en-ID"/>
          </a:p>
        </p:txBody>
      </p:sp>
    </p:spTree>
    <p:extLst>
      <p:ext uri="{BB962C8B-B14F-4D97-AF65-F5344CB8AC3E}">
        <p14:creationId xmlns:p14="http://schemas.microsoft.com/office/powerpoint/2010/main" val="3977649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D41D-895C-4224-2C86-4C2C57FEF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7406C-1510-73F6-1ABB-3054F263C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8F40A-BD1A-61B6-F214-7752CA1DC99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3C2F38D-11DD-4818-06E5-F9B4364FB922}"/>
              </a:ext>
            </a:extLst>
          </p:cNvPr>
          <p:cNvSpPr>
            <a:spLocks noGrp="1"/>
          </p:cNvSpPr>
          <p:nvPr>
            <p:ph type="sldNum" sz="quarter" idx="5"/>
          </p:nvPr>
        </p:nvSpPr>
        <p:spPr/>
        <p:txBody>
          <a:bodyPr/>
          <a:lstStyle/>
          <a:p>
            <a:fld id="{BE4ED5D0-F2FB-4B3D-A0F0-7D2454080F06}" type="slidenum">
              <a:rPr lang="en-ID" smtClean="0"/>
              <a:t>75</a:t>
            </a:fld>
            <a:endParaRPr lang="en-ID"/>
          </a:p>
        </p:txBody>
      </p:sp>
    </p:spTree>
    <p:extLst>
      <p:ext uri="{BB962C8B-B14F-4D97-AF65-F5344CB8AC3E}">
        <p14:creationId xmlns:p14="http://schemas.microsoft.com/office/powerpoint/2010/main" val="23367912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11248-EDDB-E3ED-976E-581BCB70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388A-CFB9-1B0B-5ED9-863986DCA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72A08-FC03-4767-35BD-8448008DD43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3875085-9E44-DFE4-A01F-E4043D834E15}"/>
              </a:ext>
            </a:extLst>
          </p:cNvPr>
          <p:cNvSpPr>
            <a:spLocks noGrp="1"/>
          </p:cNvSpPr>
          <p:nvPr>
            <p:ph type="sldNum" sz="quarter" idx="5"/>
          </p:nvPr>
        </p:nvSpPr>
        <p:spPr/>
        <p:txBody>
          <a:bodyPr/>
          <a:lstStyle/>
          <a:p>
            <a:fld id="{BE4ED5D0-F2FB-4B3D-A0F0-7D2454080F06}" type="slidenum">
              <a:rPr lang="en-ID" smtClean="0"/>
              <a:t>76</a:t>
            </a:fld>
            <a:endParaRPr lang="en-ID"/>
          </a:p>
        </p:txBody>
      </p:sp>
    </p:spTree>
    <p:extLst>
      <p:ext uri="{BB962C8B-B14F-4D97-AF65-F5344CB8AC3E}">
        <p14:creationId xmlns:p14="http://schemas.microsoft.com/office/powerpoint/2010/main" val="1762043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7490-03C0-69FC-877E-FB5B3402D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706AC-35EC-5557-95D4-4A30A0CBB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7BE65-7B12-6F38-891F-EA0F3A525481}"/>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0E93438-6DB6-CE5E-75C0-051DC969BC49}"/>
              </a:ext>
            </a:extLst>
          </p:cNvPr>
          <p:cNvSpPr>
            <a:spLocks noGrp="1"/>
          </p:cNvSpPr>
          <p:nvPr>
            <p:ph type="sldNum" sz="quarter" idx="5"/>
          </p:nvPr>
        </p:nvSpPr>
        <p:spPr/>
        <p:txBody>
          <a:bodyPr/>
          <a:lstStyle/>
          <a:p>
            <a:fld id="{BE4ED5D0-F2FB-4B3D-A0F0-7D2454080F06}" type="slidenum">
              <a:rPr lang="en-ID" smtClean="0"/>
              <a:t>77</a:t>
            </a:fld>
            <a:endParaRPr lang="en-ID"/>
          </a:p>
        </p:txBody>
      </p:sp>
    </p:spTree>
    <p:extLst>
      <p:ext uri="{BB962C8B-B14F-4D97-AF65-F5344CB8AC3E}">
        <p14:creationId xmlns:p14="http://schemas.microsoft.com/office/powerpoint/2010/main" val="30389851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784E-0185-8A0B-9E14-7C71DA1F3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DBE68-7D0E-9606-BA1E-7867B579F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DD78F-3280-E31C-67C1-4A7B3DE6DE2A}"/>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881EA0BF-5836-4C9F-BC70-0C163CE143FA}"/>
              </a:ext>
            </a:extLst>
          </p:cNvPr>
          <p:cNvSpPr>
            <a:spLocks noGrp="1"/>
          </p:cNvSpPr>
          <p:nvPr>
            <p:ph type="sldNum" sz="quarter" idx="5"/>
          </p:nvPr>
        </p:nvSpPr>
        <p:spPr/>
        <p:txBody>
          <a:bodyPr/>
          <a:lstStyle/>
          <a:p>
            <a:fld id="{BE4ED5D0-F2FB-4B3D-A0F0-7D2454080F06}" type="slidenum">
              <a:rPr lang="en-ID" smtClean="0"/>
              <a:t>78</a:t>
            </a:fld>
            <a:endParaRPr lang="en-ID"/>
          </a:p>
        </p:txBody>
      </p:sp>
    </p:spTree>
    <p:extLst>
      <p:ext uri="{BB962C8B-B14F-4D97-AF65-F5344CB8AC3E}">
        <p14:creationId xmlns:p14="http://schemas.microsoft.com/office/powerpoint/2010/main" val="3641707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7347-CB42-5798-2877-8B9CEDA8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49319-DFCB-1402-8DEE-2B5EAE723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989DE-2372-49E4-1EFD-D25D01E5880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E53FC1C-2984-C513-C30A-695930672290}"/>
              </a:ext>
            </a:extLst>
          </p:cNvPr>
          <p:cNvSpPr>
            <a:spLocks noGrp="1"/>
          </p:cNvSpPr>
          <p:nvPr>
            <p:ph type="sldNum" sz="quarter" idx="5"/>
          </p:nvPr>
        </p:nvSpPr>
        <p:spPr/>
        <p:txBody>
          <a:bodyPr/>
          <a:lstStyle/>
          <a:p>
            <a:fld id="{BE4ED5D0-F2FB-4B3D-A0F0-7D2454080F06}" type="slidenum">
              <a:rPr lang="en-ID" smtClean="0"/>
              <a:t>79</a:t>
            </a:fld>
            <a:endParaRPr lang="en-ID"/>
          </a:p>
        </p:txBody>
      </p:sp>
    </p:spTree>
    <p:extLst>
      <p:ext uri="{BB962C8B-B14F-4D97-AF65-F5344CB8AC3E}">
        <p14:creationId xmlns:p14="http://schemas.microsoft.com/office/powerpoint/2010/main" val="1238117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41A9-4830-90D9-61F1-BA22FF583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680D6-014A-AE3F-C9F0-8B0787BAB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47C0D-9628-7D2D-601D-B9E6F5FEBD8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3843D7B-B275-FD10-8DB6-9AE37AD11016}"/>
              </a:ext>
            </a:extLst>
          </p:cNvPr>
          <p:cNvSpPr>
            <a:spLocks noGrp="1"/>
          </p:cNvSpPr>
          <p:nvPr>
            <p:ph type="sldNum" sz="quarter" idx="5"/>
          </p:nvPr>
        </p:nvSpPr>
        <p:spPr/>
        <p:txBody>
          <a:bodyPr/>
          <a:lstStyle/>
          <a:p>
            <a:fld id="{BE4ED5D0-F2FB-4B3D-A0F0-7D2454080F06}" type="slidenum">
              <a:rPr lang="en-ID" smtClean="0"/>
              <a:t>80</a:t>
            </a:fld>
            <a:endParaRPr lang="en-ID"/>
          </a:p>
        </p:txBody>
      </p:sp>
    </p:spTree>
    <p:extLst>
      <p:ext uri="{BB962C8B-B14F-4D97-AF65-F5344CB8AC3E}">
        <p14:creationId xmlns:p14="http://schemas.microsoft.com/office/powerpoint/2010/main" val="3727589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33CC8-BD6D-1550-2C8E-BC92C6CA9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04EB6-8EB5-A90E-1D4E-A4384A48A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FE607-833F-6334-F002-049EF720DA4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8FD70D4-504F-DC47-5828-8945E4B0BE8C}"/>
              </a:ext>
            </a:extLst>
          </p:cNvPr>
          <p:cNvSpPr>
            <a:spLocks noGrp="1"/>
          </p:cNvSpPr>
          <p:nvPr>
            <p:ph type="sldNum" sz="quarter" idx="5"/>
          </p:nvPr>
        </p:nvSpPr>
        <p:spPr/>
        <p:txBody>
          <a:bodyPr/>
          <a:lstStyle/>
          <a:p>
            <a:fld id="{BE4ED5D0-F2FB-4B3D-A0F0-7D2454080F06}" type="slidenum">
              <a:rPr lang="en-ID" smtClean="0"/>
              <a:t>81</a:t>
            </a:fld>
            <a:endParaRPr lang="en-ID"/>
          </a:p>
        </p:txBody>
      </p:sp>
    </p:spTree>
    <p:extLst>
      <p:ext uri="{BB962C8B-B14F-4D97-AF65-F5344CB8AC3E}">
        <p14:creationId xmlns:p14="http://schemas.microsoft.com/office/powerpoint/2010/main" val="23361878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FD81-85BA-50EC-4BBD-8422DAC371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DCE78-6100-5786-452E-CA0B33111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087BE-E294-D20C-4444-65FA918CA6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805CC58-17A2-64A9-F393-686A336F28D8}"/>
              </a:ext>
            </a:extLst>
          </p:cNvPr>
          <p:cNvSpPr>
            <a:spLocks noGrp="1"/>
          </p:cNvSpPr>
          <p:nvPr>
            <p:ph type="sldNum" sz="quarter" idx="5"/>
          </p:nvPr>
        </p:nvSpPr>
        <p:spPr/>
        <p:txBody>
          <a:bodyPr/>
          <a:lstStyle/>
          <a:p>
            <a:fld id="{BE4ED5D0-F2FB-4B3D-A0F0-7D2454080F06}" type="slidenum">
              <a:rPr lang="en-ID" smtClean="0"/>
              <a:t>82</a:t>
            </a:fld>
            <a:endParaRPr lang="en-ID"/>
          </a:p>
        </p:txBody>
      </p:sp>
    </p:spTree>
    <p:extLst>
      <p:ext uri="{BB962C8B-B14F-4D97-AF65-F5344CB8AC3E}">
        <p14:creationId xmlns:p14="http://schemas.microsoft.com/office/powerpoint/2010/main" val="1615360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A427-766D-683F-4FCD-F5ED6043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58ABD-1949-41AB-B5BA-9F51C1153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5E1A9-6C0D-D0E7-705D-FF7FB177A8B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6BCB7D9-CC6C-FFF3-C4BC-F74AD750B149}"/>
              </a:ext>
            </a:extLst>
          </p:cNvPr>
          <p:cNvSpPr>
            <a:spLocks noGrp="1"/>
          </p:cNvSpPr>
          <p:nvPr>
            <p:ph type="sldNum" sz="quarter" idx="5"/>
          </p:nvPr>
        </p:nvSpPr>
        <p:spPr/>
        <p:txBody>
          <a:bodyPr/>
          <a:lstStyle/>
          <a:p>
            <a:fld id="{BE4ED5D0-F2FB-4B3D-A0F0-7D2454080F06}" type="slidenum">
              <a:rPr lang="en-ID" smtClean="0"/>
              <a:t>83</a:t>
            </a:fld>
            <a:endParaRPr lang="en-ID"/>
          </a:p>
        </p:txBody>
      </p:sp>
    </p:spTree>
    <p:extLst>
      <p:ext uri="{BB962C8B-B14F-4D97-AF65-F5344CB8AC3E}">
        <p14:creationId xmlns:p14="http://schemas.microsoft.com/office/powerpoint/2010/main" val="44165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D4DE7-21FC-8BD4-0D49-1E310F9F1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946C0-14D9-1789-3EE4-89095B36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2430-ECEC-5016-4885-FFD9F0819272}"/>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B19C206-6DFC-0124-C490-113EBB5989CF}"/>
              </a:ext>
            </a:extLst>
          </p:cNvPr>
          <p:cNvSpPr>
            <a:spLocks noGrp="1"/>
          </p:cNvSpPr>
          <p:nvPr>
            <p:ph type="sldNum" sz="quarter" idx="5"/>
          </p:nvPr>
        </p:nvSpPr>
        <p:spPr/>
        <p:txBody>
          <a:bodyPr/>
          <a:lstStyle/>
          <a:p>
            <a:fld id="{BE4ED5D0-F2FB-4B3D-A0F0-7D2454080F06}" type="slidenum">
              <a:rPr lang="en-ID" smtClean="0"/>
              <a:t>12</a:t>
            </a:fld>
            <a:endParaRPr lang="en-ID"/>
          </a:p>
        </p:txBody>
      </p:sp>
    </p:spTree>
    <p:extLst>
      <p:ext uri="{BB962C8B-B14F-4D97-AF65-F5344CB8AC3E}">
        <p14:creationId xmlns:p14="http://schemas.microsoft.com/office/powerpoint/2010/main" val="3307414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C84D-3E39-B416-385E-B050CBAD5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FD1DF-9FBB-DE3C-8025-DCBB2F7C6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3FFA5-17FF-0FFF-0372-810BA35CB97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C04CC7BE-695D-B909-2A28-D052E8655C8A}"/>
              </a:ext>
            </a:extLst>
          </p:cNvPr>
          <p:cNvSpPr>
            <a:spLocks noGrp="1"/>
          </p:cNvSpPr>
          <p:nvPr>
            <p:ph type="sldNum" sz="quarter" idx="5"/>
          </p:nvPr>
        </p:nvSpPr>
        <p:spPr/>
        <p:txBody>
          <a:bodyPr/>
          <a:lstStyle/>
          <a:p>
            <a:fld id="{BE4ED5D0-F2FB-4B3D-A0F0-7D2454080F06}" type="slidenum">
              <a:rPr lang="en-ID" smtClean="0"/>
              <a:t>84</a:t>
            </a:fld>
            <a:endParaRPr lang="en-ID"/>
          </a:p>
        </p:txBody>
      </p:sp>
    </p:spTree>
    <p:extLst>
      <p:ext uri="{BB962C8B-B14F-4D97-AF65-F5344CB8AC3E}">
        <p14:creationId xmlns:p14="http://schemas.microsoft.com/office/powerpoint/2010/main" val="27970087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10586-AD46-85AC-8C72-C6473B62F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7E838-104D-2BB7-3176-4E419E8D8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BA69A-3FFA-812D-82E7-E0E98B8BDB0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279D0CE-5ED7-EF7B-F4CE-C3B7BA766B2E}"/>
              </a:ext>
            </a:extLst>
          </p:cNvPr>
          <p:cNvSpPr>
            <a:spLocks noGrp="1"/>
          </p:cNvSpPr>
          <p:nvPr>
            <p:ph type="sldNum" sz="quarter" idx="5"/>
          </p:nvPr>
        </p:nvSpPr>
        <p:spPr/>
        <p:txBody>
          <a:bodyPr/>
          <a:lstStyle/>
          <a:p>
            <a:fld id="{BE4ED5D0-F2FB-4B3D-A0F0-7D2454080F06}" type="slidenum">
              <a:rPr lang="en-ID" smtClean="0"/>
              <a:t>85</a:t>
            </a:fld>
            <a:endParaRPr lang="en-ID"/>
          </a:p>
        </p:txBody>
      </p:sp>
    </p:spTree>
    <p:extLst>
      <p:ext uri="{BB962C8B-B14F-4D97-AF65-F5344CB8AC3E}">
        <p14:creationId xmlns:p14="http://schemas.microsoft.com/office/powerpoint/2010/main" val="4285490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4B5B-A3E8-1CD3-0C3B-59A68BFA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19B79-C191-979C-40B6-661246F6E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07343-188E-3A27-4726-8A2F6C6880A6}"/>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B5CA089-AEB0-B054-B0C3-CA26136DE5FA}"/>
              </a:ext>
            </a:extLst>
          </p:cNvPr>
          <p:cNvSpPr>
            <a:spLocks noGrp="1"/>
          </p:cNvSpPr>
          <p:nvPr>
            <p:ph type="sldNum" sz="quarter" idx="5"/>
          </p:nvPr>
        </p:nvSpPr>
        <p:spPr/>
        <p:txBody>
          <a:bodyPr/>
          <a:lstStyle/>
          <a:p>
            <a:fld id="{BE4ED5D0-F2FB-4B3D-A0F0-7D2454080F06}" type="slidenum">
              <a:rPr lang="en-ID" smtClean="0"/>
              <a:t>86</a:t>
            </a:fld>
            <a:endParaRPr lang="en-ID"/>
          </a:p>
        </p:txBody>
      </p:sp>
    </p:spTree>
    <p:extLst>
      <p:ext uri="{BB962C8B-B14F-4D97-AF65-F5344CB8AC3E}">
        <p14:creationId xmlns:p14="http://schemas.microsoft.com/office/powerpoint/2010/main" val="1854624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AB17-E924-BE45-AE6A-0B1792DD4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36967-10E5-8E07-2298-80E762F75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E78B5-1278-9F6C-6D63-5EB85E91CE6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49F133E-DED6-86FA-F4F2-CDD53F25D404}"/>
              </a:ext>
            </a:extLst>
          </p:cNvPr>
          <p:cNvSpPr>
            <a:spLocks noGrp="1"/>
          </p:cNvSpPr>
          <p:nvPr>
            <p:ph type="sldNum" sz="quarter" idx="5"/>
          </p:nvPr>
        </p:nvSpPr>
        <p:spPr/>
        <p:txBody>
          <a:bodyPr/>
          <a:lstStyle/>
          <a:p>
            <a:fld id="{BE4ED5D0-F2FB-4B3D-A0F0-7D2454080F06}" type="slidenum">
              <a:rPr lang="en-ID" smtClean="0"/>
              <a:t>87</a:t>
            </a:fld>
            <a:endParaRPr lang="en-ID"/>
          </a:p>
        </p:txBody>
      </p:sp>
    </p:spTree>
    <p:extLst>
      <p:ext uri="{BB962C8B-B14F-4D97-AF65-F5344CB8AC3E}">
        <p14:creationId xmlns:p14="http://schemas.microsoft.com/office/powerpoint/2010/main" val="29268094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7AF0-FC6C-21BF-2F0B-5459DC6E2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97D3B-8A81-D247-C2E7-744C6562D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B63EB-D989-D54F-891B-E1DE0161AFF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01991F37-09C5-FE02-5D1E-E511ACA3E2D4}"/>
              </a:ext>
            </a:extLst>
          </p:cNvPr>
          <p:cNvSpPr>
            <a:spLocks noGrp="1"/>
          </p:cNvSpPr>
          <p:nvPr>
            <p:ph type="sldNum" sz="quarter" idx="5"/>
          </p:nvPr>
        </p:nvSpPr>
        <p:spPr/>
        <p:txBody>
          <a:bodyPr/>
          <a:lstStyle/>
          <a:p>
            <a:fld id="{BE4ED5D0-F2FB-4B3D-A0F0-7D2454080F06}" type="slidenum">
              <a:rPr lang="en-ID" smtClean="0"/>
              <a:t>88</a:t>
            </a:fld>
            <a:endParaRPr lang="en-ID"/>
          </a:p>
        </p:txBody>
      </p:sp>
    </p:spTree>
    <p:extLst>
      <p:ext uri="{BB962C8B-B14F-4D97-AF65-F5344CB8AC3E}">
        <p14:creationId xmlns:p14="http://schemas.microsoft.com/office/powerpoint/2010/main" val="20723898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BD25-0096-9859-4948-C98DB219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75787-5F12-356D-9B19-4A9EC8E13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DEC8E-171F-90FD-B581-120E1CC20F3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7B66E61-71D9-E94B-3F12-9FBF9C0DC55D}"/>
              </a:ext>
            </a:extLst>
          </p:cNvPr>
          <p:cNvSpPr>
            <a:spLocks noGrp="1"/>
          </p:cNvSpPr>
          <p:nvPr>
            <p:ph type="sldNum" sz="quarter" idx="5"/>
          </p:nvPr>
        </p:nvSpPr>
        <p:spPr/>
        <p:txBody>
          <a:bodyPr/>
          <a:lstStyle/>
          <a:p>
            <a:fld id="{BE4ED5D0-F2FB-4B3D-A0F0-7D2454080F06}" type="slidenum">
              <a:rPr lang="en-ID" smtClean="0"/>
              <a:t>89</a:t>
            </a:fld>
            <a:endParaRPr lang="en-ID"/>
          </a:p>
        </p:txBody>
      </p:sp>
    </p:spTree>
    <p:extLst>
      <p:ext uri="{BB962C8B-B14F-4D97-AF65-F5344CB8AC3E}">
        <p14:creationId xmlns:p14="http://schemas.microsoft.com/office/powerpoint/2010/main" val="14827762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FAC9-DA7E-58FB-D672-81A656E9E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EC149-486C-6270-3062-9F7E5CCAD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75E4-FD41-E14E-173E-B2F5A0B1FF14}"/>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387DAAE-1F91-8BD4-ABC9-D8C9877BC407}"/>
              </a:ext>
            </a:extLst>
          </p:cNvPr>
          <p:cNvSpPr>
            <a:spLocks noGrp="1"/>
          </p:cNvSpPr>
          <p:nvPr>
            <p:ph type="sldNum" sz="quarter" idx="5"/>
          </p:nvPr>
        </p:nvSpPr>
        <p:spPr/>
        <p:txBody>
          <a:bodyPr/>
          <a:lstStyle/>
          <a:p>
            <a:fld id="{BE4ED5D0-F2FB-4B3D-A0F0-7D2454080F06}" type="slidenum">
              <a:rPr lang="en-ID" smtClean="0"/>
              <a:t>90</a:t>
            </a:fld>
            <a:endParaRPr lang="en-ID"/>
          </a:p>
        </p:txBody>
      </p:sp>
    </p:spTree>
    <p:extLst>
      <p:ext uri="{BB962C8B-B14F-4D97-AF65-F5344CB8AC3E}">
        <p14:creationId xmlns:p14="http://schemas.microsoft.com/office/powerpoint/2010/main" val="587736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23BE-B712-DD3C-7C8F-9B4CD5680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FABC5-5CD7-5F52-1E9D-626D30E67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3B7FC-BEB5-89B1-105B-B30B83FD3F0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2F19A4E-594E-5CF6-D69A-57C02E5FC35F}"/>
              </a:ext>
            </a:extLst>
          </p:cNvPr>
          <p:cNvSpPr>
            <a:spLocks noGrp="1"/>
          </p:cNvSpPr>
          <p:nvPr>
            <p:ph type="sldNum" sz="quarter" idx="5"/>
          </p:nvPr>
        </p:nvSpPr>
        <p:spPr/>
        <p:txBody>
          <a:bodyPr/>
          <a:lstStyle/>
          <a:p>
            <a:fld id="{BE4ED5D0-F2FB-4B3D-A0F0-7D2454080F06}" type="slidenum">
              <a:rPr lang="en-ID" smtClean="0"/>
              <a:t>91</a:t>
            </a:fld>
            <a:endParaRPr lang="en-ID"/>
          </a:p>
        </p:txBody>
      </p:sp>
    </p:spTree>
    <p:extLst>
      <p:ext uri="{BB962C8B-B14F-4D97-AF65-F5344CB8AC3E}">
        <p14:creationId xmlns:p14="http://schemas.microsoft.com/office/powerpoint/2010/main" val="6371541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F3621-E22A-4681-410A-689D67AFA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D8A03-28F5-C9D6-D3B8-FE3F4D7E4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7EAC6-049D-99D5-8F48-FFF9A5A9C8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2C96103-63B6-EC65-A211-0950FC040DDF}"/>
              </a:ext>
            </a:extLst>
          </p:cNvPr>
          <p:cNvSpPr>
            <a:spLocks noGrp="1"/>
          </p:cNvSpPr>
          <p:nvPr>
            <p:ph type="sldNum" sz="quarter" idx="5"/>
          </p:nvPr>
        </p:nvSpPr>
        <p:spPr/>
        <p:txBody>
          <a:bodyPr/>
          <a:lstStyle/>
          <a:p>
            <a:fld id="{BE4ED5D0-F2FB-4B3D-A0F0-7D2454080F06}" type="slidenum">
              <a:rPr lang="en-ID" smtClean="0"/>
              <a:t>92</a:t>
            </a:fld>
            <a:endParaRPr lang="en-ID"/>
          </a:p>
        </p:txBody>
      </p:sp>
    </p:spTree>
    <p:extLst>
      <p:ext uri="{BB962C8B-B14F-4D97-AF65-F5344CB8AC3E}">
        <p14:creationId xmlns:p14="http://schemas.microsoft.com/office/powerpoint/2010/main" val="40978548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A237-7AA6-167F-4A40-9E6AB6413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F78A-FECE-4F87-B9EA-C410B8B51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B91E3-ECB1-C5F2-3D33-D547475859A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5ED66B8-FCF1-FDF5-99C2-35D39ED355A3}"/>
              </a:ext>
            </a:extLst>
          </p:cNvPr>
          <p:cNvSpPr>
            <a:spLocks noGrp="1"/>
          </p:cNvSpPr>
          <p:nvPr>
            <p:ph type="sldNum" sz="quarter" idx="5"/>
          </p:nvPr>
        </p:nvSpPr>
        <p:spPr/>
        <p:txBody>
          <a:bodyPr/>
          <a:lstStyle/>
          <a:p>
            <a:fld id="{BE4ED5D0-F2FB-4B3D-A0F0-7D2454080F06}" type="slidenum">
              <a:rPr lang="en-ID" smtClean="0"/>
              <a:t>93</a:t>
            </a:fld>
            <a:endParaRPr lang="en-ID"/>
          </a:p>
        </p:txBody>
      </p:sp>
    </p:spTree>
    <p:extLst>
      <p:ext uri="{BB962C8B-B14F-4D97-AF65-F5344CB8AC3E}">
        <p14:creationId xmlns:p14="http://schemas.microsoft.com/office/powerpoint/2010/main" val="327138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9D98-5A34-6EE7-47E3-59E09439A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2D5D0-8B09-72F0-3CF4-82C7C1997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196EA-807B-B63D-BEB6-D1BA91668736}"/>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ACAFB36E-9DDF-8E73-53D0-F98FE0E70D28}"/>
              </a:ext>
            </a:extLst>
          </p:cNvPr>
          <p:cNvSpPr>
            <a:spLocks noGrp="1"/>
          </p:cNvSpPr>
          <p:nvPr>
            <p:ph type="sldNum" sz="quarter" idx="5"/>
          </p:nvPr>
        </p:nvSpPr>
        <p:spPr/>
        <p:txBody>
          <a:bodyPr/>
          <a:lstStyle/>
          <a:p>
            <a:fld id="{BE4ED5D0-F2FB-4B3D-A0F0-7D2454080F06}" type="slidenum">
              <a:rPr lang="en-ID" smtClean="0"/>
              <a:t>13</a:t>
            </a:fld>
            <a:endParaRPr lang="en-ID"/>
          </a:p>
        </p:txBody>
      </p:sp>
    </p:spTree>
    <p:extLst>
      <p:ext uri="{BB962C8B-B14F-4D97-AF65-F5344CB8AC3E}">
        <p14:creationId xmlns:p14="http://schemas.microsoft.com/office/powerpoint/2010/main" val="3187407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4B5B-1F76-1AE3-37FD-59CBD38F0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8A75B-DE6D-A4AD-4FF9-5A7123F7B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569-A382-5A3D-C2E5-067CA82E48A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9A4145AD-C0DB-6BE9-3150-1802597D27B6}"/>
              </a:ext>
            </a:extLst>
          </p:cNvPr>
          <p:cNvSpPr>
            <a:spLocks noGrp="1"/>
          </p:cNvSpPr>
          <p:nvPr>
            <p:ph type="sldNum" sz="quarter" idx="5"/>
          </p:nvPr>
        </p:nvSpPr>
        <p:spPr/>
        <p:txBody>
          <a:bodyPr/>
          <a:lstStyle/>
          <a:p>
            <a:fld id="{BE4ED5D0-F2FB-4B3D-A0F0-7D2454080F06}" type="slidenum">
              <a:rPr lang="en-ID" smtClean="0"/>
              <a:t>94</a:t>
            </a:fld>
            <a:endParaRPr lang="en-ID"/>
          </a:p>
        </p:txBody>
      </p:sp>
    </p:spTree>
    <p:extLst>
      <p:ext uri="{BB962C8B-B14F-4D97-AF65-F5344CB8AC3E}">
        <p14:creationId xmlns:p14="http://schemas.microsoft.com/office/powerpoint/2010/main" val="4353116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C9A9-0478-E18B-D283-3E5D5B788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833CE-9BC3-8584-BCE6-BD95F1812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70B09-2EB4-AFA7-E882-62A9B5B1BE62}"/>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978778E-20AD-59C2-3C5E-278C36789F93}"/>
              </a:ext>
            </a:extLst>
          </p:cNvPr>
          <p:cNvSpPr>
            <a:spLocks noGrp="1"/>
          </p:cNvSpPr>
          <p:nvPr>
            <p:ph type="sldNum" sz="quarter" idx="5"/>
          </p:nvPr>
        </p:nvSpPr>
        <p:spPr/>
        <p:txBody>
          <a:bodyPr/>
          <a:lstStyle/>
          <a:p>
            <a:fld id="{BE4ED5D0-F2FB-4B3D-A0F0-7D2454080F06}" type="slidenum">
              <a:rPr lang="en-ID" smtClean="0"/>
              <a:t>95</a:t>
            </a:fld>
            <a:endParaRPr lang="en-ID"/>
          </a:p>
        </p:txBody>
      </p:sp>
    </p:spTree>
    <p:extLst>
      <p:ext uri="{BB962C8B-B14F-4D97-AF65-F5344CB8AC3E}">
        <p14:creationId xmlns:p14="http://schemas.microsoft.com/office/powerpoint/2010/main" val="20949967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64A4D-018F-0166-DE8F-CD321E179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1D781-676E-ABEC-DC3A-D8CA59090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EFDDB-033A-489E-C2FA-F74020B0D42D}"/>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2EDE434-E509-1F34-BE86-D0FEAA595558}"/>
              </a:ext>
            </a:extLst>
          </p:cNvPr>
          <p:cNvSpPr>
            <a:spLocks noGrp="1"/>
          </p:cNvSpPr>
          <p:nvPr>
            <p:ph type="sldNum" sz="quarter" idx="5"/>
          </p:nvPr>
        </p:nvSpPr>
        <p:spPr/>
        <p:txBody>
          <a:bodyPr/>
          <a:lstStyle/>
          <a:p>
            <a:fld id="{BE4ED5D0-F2FB-4B3D-A0F0-7D2454080F06}" type="slidenum">
              <a:rPr lang="en-ID" smtClean="0"/>
              <a:t>96</a:t>
            </a:fld>
            <a:endParaRPr lang="en-ID"/>
          </a:p>
        </p:txBody>
      </p:sp>
    </p:spTree>
    <p:extLst>
      <p:ext uri="{BB962C8B-B14F-4D97-AF65-F5344CB8AC3E}">
        <p14:creationId xmlns:p14="http://schemas.microsoft.com/office/powerpoint/2010/main" val="2575812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F667-5497-F976-5081-EA78349F4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825F9-57EA-B49F-5401-FC0FA88CB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8976D-8138-193A-27F2-9314072FEC6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0C90490-5535-05E8-1C7C-7A6630371127}"/>
              </a:ext>
            </a:extLst>
          </p:cNvPr>
          <p:cNvSpPr>
            <a:spLocks noGrp="1"/>
          </p:cNvSpPr>
          <p:nvPr>
            <p:ph type="sldNum" sz="quarter" idx="5"/>
          </p:nvPr>
        </p:nvSpPr>
        <p:spPr/>
        <p:txBody>
          <a:bodyPr/>
          <a:lstStyle/>
          <a:p>
            <a:fld id="{BE4ED5D0-F2FB-4B3D-A0F0-7D2454080F06}" type="slidenum">
              <a:rPr lang="en-ID" smtClean="0"/>
              <a:t>97</a:t>
            </a:fld>
            <a:endParaRPr lang="en-ID"/>
          </a:p>
        </p:txBody>
      </p:sp>
    </p:spTree>
    <p:extLst>
      <p:ext uri="{BB962C8B-B14F-4D97-AF65-F5344CB8AC3E}">
        <p14:creationId xmlns:p14="http://schemas.microsoft.com/office/powerpoint/2010/main" val="2909148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EB9D-2850-72D8-E4E5-D53386BD0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676A6-3283-404C-4488-7BFFCDC11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E68E-E11B-EE1F-D973-4C1D070DA3BA}"/>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67B22B74-807F-4DAA-F424-EE7BA60CD8DA}"/>
              </a:ext>
            </a:extLst>
          </p:cNvPr>
          <p:cNvSpPr>
            <a:spLocks noGrp="1"/>
          </p:cNvSpPr>
          <p:nvPr>
            <p:ph type="sldNum" sz="quarter" idx="5"/>
          </p:nvPr>
        </p:nvSpPr>
        <p:spPr/>
        <p:txBody>
          <a:bodyPr/>
          <a:lstStyle/>
          <a:p>
            <a:fld id="{BE4ED5D0-F2FB-4B3D-A0F0-7D2454080F06}" type="slidenum">
              <a:rPr lang="en-ID" smtClean="0"/>
              <a:t>98</a:t>
            </a:fld>
            <a:endParaRPr lang="en-ID"/>
          </a:p>
        </p:txBody>
      </p:sp>
    </p:spTree>
    <p:extLst>
      <p:ext uri="{BB962C8B-B14F-4D97-AF65-F5344CB8AC3E}">
        <p14:creationId xmlns:p14="http://schemas.microsoft.com/office/powerpoint/2010/main" val="35878943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F80-BE96-8F97-4F5E-6B8C612BB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73136-C289-94FC-AB99-0752A61B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80296-DF3B-F8AA-5B08-35B22052A22B}"/>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48FC7012-1EBD-FE16-2616-CB58FF89F5F5}"/>
              </a:ext>
            </a:extLst>
          </p:cNvPr>
          <p:cNvSpPr>
            <a:spLocks noGrp="1"/>
          </p:cNvSpPr>
          <p:nvPr>
            <p:ph type="sldNum" sz="quarter" idx="5"/>
          </p:nvPr>
        </p:nvSpPr>
        <p:spPr/>
        <p:txBody>
          <a:bodyPr/>
          <a:lstStyle/>
          <a:p>
            <a:fld id="{BE4ED5D0-F2FB-4B3D-A0F0-7D2454080F06}" type="slidenum">
              <a:rPr lang="en-ID" smtClean="0"/>
              <a:t>99</a:t>
            </a:fld>
            <a:endParaRPr lang="en-ID"/>
          </a:p>
        </p:txBody>
      </p:sp>
    </p:spTree>
    <p:extLst>
      <p:ext uri="{BB962C8B-B14F-4D97-AF65-F5344CB8AC3E}">
        <p14:creationId xmlns:p14="http://schemas.microsoft.com/office/powerpoint/2010/main" val="7265842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8D93-B147-987C-D336-33A9B486D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D245E-DC50-3262-BBB1-C76592925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BC36-AD8C-44F6-5E56-DFC2CBF5676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29BB2A4-6D2C-B600-2007-C6843C5F5277}"/>
              </a:ext>
            </a:extLst>
          </p:cNvPr>
          <p:cNvSpPr>
            <a:spLocks noGrp="1"/>
          </p:cNvSpPr>
          <p:nvPr>
            <p:ph type="sldNum" sz="quarter" idx="5"/>
          </p:nvPr>
        </p:nvSpPr>
        <p:spPr/>
        <p:txBody>
          <a:bodyPr/>
          <a:lstStyle/>
          <a:p>
            <a:fld id="{BE4ED5D0-F2FB-4B3D-A0F0-7D2454080F06}" type="slidenum">
              <a:rPr lang="en-ID" smtClean="0"/>
              <a:t>100</a:t>
            </a:fld>
            <a:endParaRPr lang="en-ID"/>
          </a:p>
        </p:txBody>
      </p:sp>
    </p:spTree>
    <p:extLst>
      <p:ext uri="{BB962C8B-B14F-4D97-AF65-F5344CB8AC3E}">
        <p14:creationId xmlns:p14="http://schemas.microsoft.com/office/powerpoint/2010/main" val="41248109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E24A1-82A7-4E7C-47E1-14EF5F76D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3D663-702D-05F9-14CB-FA008EA9D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CCAE-5E47-19F5-50EC-7B98AD216BA7}"/>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ED73A18D-0657-E8E5-81C8-91C09158424E}"/>
              </a:ext>
            </a:extLst>
          </p:cNvPr>
          <p:cNvSpPr>
            <a:spLocks noGrp="1"/>
          </p:cNvSpPr>
          <p:nvPr>
            <p:ph type="sldNum" sz="quarter" idx="5"/>
          </p:nvPr>
        </p:nvSpPr>
        <p:spPr/>
        <p:txBody>
          <a:bodyPr/>
          <a:lstStyle/>
          <a:p>
            <a:fld id="{BE4ED5D0-F2FB-4B3D-A0F0-7D2454080F06}" type="slidenum">
              <a:rPr lang="en-ID" smtClean="0"/>
              <a:t>101</a:t>
            </a:fld>
            <a:endParaRPr lang="en-ID"/>
          </a:p>
        </p:txBody>
      </p:sp>
    </p:spTree>
    <p:extLst>
      <p:ext uri="{BB962C8B-B14F-4D97-AF65-F5344CB8AC3E}">
        <p14:creationId xmlns:p14="http://schemas.microsoft.com/office/powerpoint/2010/main" val="3327254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19F74-2584-D8E4-9A66-780DF7B3B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77A63-A7F6-9C17-91E5-36C9A5752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05D2-FA82-D7A2-5FFB-A4C5BA55EB8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26DF6648-A082-4180-6B4A-91EC13CC871E}"/>
              </a:ext>
            </a:extLst>
          </p:cNvPr>
          <p:cNvSpPr>
            <a:spLocks noGrp="1"/>
          </p:cNvSpPr>
          <p:nvPr>
            <p:ph type="sldNum" sz="quarter" idx="5"/>
          </p:nvPr>
        </p:nvSpPr>
        <p:spPr/>
        <p:txBody>
          <a:bodyPr/>
          <a:lstStyle/>
          <a:p>
            <a:fld id="{BE4ED5D0-F2FB-4B3D-A0F0-7D2454080F06}" type="slidenum">
              <a:rPr lang="en-ID" smtClean="0"/>
              <a:t>102</a:t>
            </a:fld>
            <a:endParaRPr lang="en-ID"/>
          </a:p>
        </p:txBody>
      </p:sp>
    </p:spTree>
    <p:extLst>
      <p:ext uri="{BB962C8B-B14F-4D97-AF65-F5344CB8AC3E}">
        <p14:creationId xmlns:p14="http://schemas.microsoft.com/office/powerpoint/2010/main" val="36864176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364D-FA55-2ABE-8AD2-592966F83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4A1A7-22FA-9DEF-2586-7E6D1C1FB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48242-7607-3153-75DB-69B48402744F}"/>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9852EC0-26F8-2228-EC0A-6B15DFF0AD73}"/>
              </a:ext>
            </a:extLst>
          </p:cNvPr>
          <p:cNvSpPr>
            <a:spLocks noGrp="1"/>
          </p:cNvSpPr>
          <p:nvPr>
            <p:ph type="sldNum" sz="quarter" idx="5"/>
          </p:nvPr>
        </p:nvSpPr>
        <p:spPr/>
        <p:txBody>
          <a:bodyPr/>
          <a:lstStyle/>
          <a:p>
            <a:fld id="{BE4ED5D0-F2FB-4B3D-A0F0-7D2454080F06}" type="slidenum">
              <a:rPr lang="en-ID" smtClean="0"/>
              <a:t>103</a:t>
            </a:fld>
            <a:endParaRPr lang="en-ID"/>
          </a:p>
        </p:txBody>
      </p:sp>
    </p:spTree>
    <p:extLst>
      <p:ext uri="{BB962C8B-B14F-4D97-AF65-F5344CB8AC3E}">
        <p14:creationId xmlns:p14="http://schemas.microsoft.com/office/powerpoint/2010/main" val="3524964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3C5297-6B90-8235-CF69-515E47C0CF6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a:extLst>
              <a:ext uri="{FF2B5EF4-FFF2-40B4-BE49-F238E27FC236}">
                <a16:creationId xmlns:a16="http://schemas.microsoft.com/office/drawing/2014/main" id="{F5EE652F-CD18-EFD1-8469-F716C8EBB9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784" y="526037"/>
            <a:ext cx="2533173" cy="884388"/>
          </a:xfrm>
          <a:prstGeom prst="rect">
            <a:avLst/>
          </a:prstGeom>
        </p:spPr>
      </p:pic>
      <p:sp>
        <p:nvSpPr>
          <p:cNvPr id="15" name="Arc plein 14">
            <a:extLst>
              <a:ext uri="{FF2B5EF4-FFF2-40B4-BE49-F238E27FC236}">
                <a16:creationId xmlns:a16="http://schemas.microsoft.com/office/drawing/2014/main" id="{DE2257E3-0D0D-CEAA-A402-00BE459243FC}"/>
              </a:ext>
            </a:extLst>
          </p:cNvPr>
          <p:cNvSpPr/>
          <p:nvPr userDrawn="1"/>
        </p:nvSpPr>
        <p:spPr>
          <a:xfrm rot="10800000">
            <a:off x="9281539" y="-1126092"/>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Espace réservé du texte 13">
            <a:extLst>
              <a:ext uri="{FF2B5EF4-FFF2-40B4-BE49-F238E27FC236}">
                <a16:creationId xmlns:a16="http://schemas.microsoft.com/office/drawing/2014/main" id="{E45B85AF-5B72-DCB2-C808-21B661232E55}"/>
              </a:ext>
            </a:extLst>
          </p:cNvPr>
          <p:cNvSpPr>
            <a:spLocks noGrp="1"/>
          </p:cNvSpPr>
          <p:nvPr>
            <p:ph type="body" sz="quarter" idx="10" hasCustomPrompt="1"/>
          </p:nvPr>
        </p:nvSpPr>
        <p:spPr>
          <a:xfrm>
            <a:off x="498784" y="2704388"/>
            <a:ext cx="5589429" cy="1008063"/>
          </a:xfrm>
          <a:prstGeom prst="rect">
            <a:avLst/>
          </a:prstGeom>
        </p:spPr>
        <p:txBody>
          <a:bodyPr>
            <a:normAutofit/>
          </a:bodyPr>
          <a:lstStyle>
            <a:lvl1pPr marL="0" indent="0">
              <a:buNone/>
              <a:defRPr sz="4000">
                <a:solidFill>
                  <a:schemeClr val="tx1">
                    <a:lumMod val="75000"/>
                    <a:lumOff val="2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Votre titre</a:t>
            </a:r>
          </a:p>
        </p:txBody>
      </p:sp>
      <p:sp>
        <p:nvSpPr>
          <p:cNvPr id="11" name="Espace réservé du texte 13">
            <a:extLst>
              <a:ext uri="{FF2B5EF4-FFF2-40B4-BE49-F238E27FC236}">
                <a16:creationId xmlns:a16="http://schemas.microsoft.com/office/drawing/2014/main" id="{12B32726-304E-8772-493C-49B2979BE90F}"/>
              </a:ext>
            </a:extLst>
          </p:cNvPr>
          <p:cNvSpPr>
            <a:spLocks noGrp="1"/>
          </p:cNvSpPr>
          <p:nvPr>
            <p:ph type="body" sz="quarter" idx="11" hasCustomPrompt="1"/>
          </p:nvPr>
        </p:nvSpPr>
        <p:spPr>
          <a:xfrm>
            <a:off x="641684" y="5133474"/>
            <a:ext cx="5589428" cy="1008063"/>
          </a:xfrm>
          <a:prstGeom prst="rect">
            <a:avLst/>
          </a:prstGeom>
        </p:spPr>
        <p:txBody>
          <a:bodyPr/>
          <a:lstStyle>
            <a:lvl1pPr marL="0" indent="0">
              <a:buNone/>
              <a:defRPr sz="1400" b="0">
                <a:solidFill>
                  <a:srgbClr val="E5430D"/>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Date</a:t>
            </a:r>
          </a:p>
        </p:txBody>
      </p:sp>
      <p:sp>
        <p:nvSpPr>
          <p:cNvPr id="7" name="Larme 6">
            <a:extLst>
              <a:ext uri="{FF2B5EF4-FFF2-40B4-BE49-F238E27FC236}">
                <a16:creationId xmlns:a16="http://schemas.microsoft.com/office/drawing/2014/main" id="{0E079DD1-ED13-7B63-547D-C39F1C9263BA}"/>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aphique 29">
            <a:extLst>
              <a:ext uri="{FF2B5EF4-FFF2-40B4-BE49-F238E27FC236}">
                <a16:creationId xmlns:a16="http://schemas.microsoft.com/office/drawing/2014/main" id="{9755E0FB-EC9F-ABD4-A8CF-F72C9278846C}"/>
              </a:ext>
            </a:extLst>
          </p:cNvPr>
          <p:cNvGrpSpPr/>
          <p:nvPr userDrawn="1"/>
        </p:nvGrpSpPr>
        <p:grpSpPr>
          <a:xfrm>
            <a:off x="6783520" y="1526156"/>
            <a:ext cx="4713173" cy="4751939"/>
            <a:chOff x="671908" y="2893373"/>
            <a:chExt cx="4415345" cy="4246745"/>
          </a:xfrm>
          <a:blipFill>
            <a:blip r:embed="rId4"/>
            <a:stretch>
              <a:fillRect l="-43000"/>
            </a:stretch>
          </a:blipFill>
        </p:grpSpPr>
        <p:sp>
          <p:nvSpPr>
            <p:cNvPr id="5" name="Forme libre 4">
              <a:extLst>
                <a:ext uri="{FF2B5EF4-FFF2-40B4-BE49-F238E27FC236}">
                  <a16:creationId xmlns:a16="http://schemas.microsoft.com/office/drawing/2014/main" id="{49A914CA-AA69-933E-8360-36A8F00DD066}"/>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2" name="Forme libre 11">
              <a:extLst>
                <a:ext uri="{FF2B5EF4-FFF2-40B4-BE49-F238E27FC236}">
                  <a16:creationId xmlns:a16="http://schemas.microsoft.com/office/drawing/2014/main" id="{F7EABB2C-CD24-4DB3-D823-711EAFE83A51}"/>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3" name="Forme libre 12">
              <a:extLst>
                <a:ext uri="{FF2B5EF4-FFF2-40B4-BE49-F238E27FC236}">
                  <a16:creationId xmlns:a16="http://schemas.microsoft.com/office/drawing/2014/main" id="{A7237BF5-277C-3C54-E665-EEFAC5A145D4}"/>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cxnSp>
        <p:nvCxnSpPr>
          <p:cNvPr id="19" name="Connecteur droit 18">
            <a:extLst>
              <a:ext uri="{FF2B5EF4-FFF2-40B4-BE49-F238E27FC236}">
                <a16:creationId xmlns:a16="http://schemas.microsoft.com/office/drawing/2014/main" id="{1824C127-5F88-A1E8-40ED-E414040FFA62}"/>
              </a:ext>
            </a:extLst>
          </p:cNvPr>
          <p:cNvCxnSpPr>
            <a:cxnSpLocks/>
          </p:cNvCxnSpPr>
          <p:nvPr userDrawn="1"/>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s+Sous-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9024-BE06-1398-BC49-1D151035952E}"/>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968C5C33-1C88-DE00-1FFE-BA0A525323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5" name="Espace réservé du texte 14">
            <a:extLst>
              <a:ext uri="{FF2B5EF4-FFF2-40B4-BE49-F238E27FC236}">
                <a16:creationId xmlns:a16="http://schemas.microsoft.com/office/drawing/2014/main" id="{7969743E-15EB-D983-0D20-80000A5E45D7}"/>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6" name="Espace réservé du texte 14">
            <a:extLst>
              <a:ext uri="{FF2B5EF4-FFF2-40B4-BE49-F238E27FC236}">
                <a16:creationId xmlns:a16="http://schemas.microsoft.com/office/drawing/2014/main" id="{CA001DB7-0DC2-BAEF-67D1-1A7E087B52E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7" name="Rectangle: Rounded Corners 10">
            <a:extLst>
              <a:ext uri="{FF2B5EF4-FFF2-40B4-BE49-F238E27FC236}">
                <a16:creationId xmlns:a16="http://schemas.microsoft.com/office/drawing/2014/main" id="{68D479E7-23C6-78AC-A8D2-7C8D4370E71B}"/>
              </a:ext>
            </a:extLst>
          </p:cNvPr>
          <p:cNvSpPr/>
          <p:nvPr userDrawn="1"/>
        </p:nvSpPr>
        <p:spPr>
          <a:xfrm>
            <a:off x="363621" y="990094"/>
            <a:ext cx="2732570" cy="2576528"/>
          </a:xfrm>
          <a:prstGeom prst="roundRect">
            <a:avLst>
              <a:gd name="adj" fmla="val 11439"/>
            </a:avLst>
          </a:prstGeom>
          <a:solidFill>
            <a:srgbClr val="F5A243"/>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373248F7-1D71-E38F-6025-229707FA19D5}"/>
              </a:ext>
            </a:extLst>
          </p:cNvPr>
          <p:cNvSpPr/>
          <p:nvPr userDrawn="1"/>
        </p:nvSpPr>
        <p:spPr>
          <a:xfrm>
            <a:off x="363621" y="3836629"/>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0">
            <a:extLst>
              <a:ext uri="{FF2B5EF4-FFF2-40B4-BE49-F238E27FC236}">
                <a16:creationId xmlns:a16="http://schemas.microsoft.com/office/drawing/2014/main" id="{9F66C83F-ADF4-E2E7-4344-219C4D4C85FE}"/>
              </a:ext>
            </a:extLst>
          </p:cNvPr>
          <p:cNvSpPr/>
          <p:nvPr userDrawn="1"/>
        </p:nvSpPr>
        <p:spPr>
          <a:xfrm>
            <a:off x="3363431" y="3836629"/>
            <a:ext cx="2732570" cy="2576529"/>
          </a:xfrm>
          <a:prstGeom prst="roundRect">
            <a:avLst>
              <a:gd name="adj" fmla="val 11439"/>
            </a:avLst>
          </a:prstGeom>
          <a:solidFill>
            <a:srgbClr val="E8470D"/>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9">
            <a:extLst>
              <a:ext uri="{FF2B5EF4-FFF2-40B4-BE49-F238E27FC236}">
                <a16:creationId xmlns:a16="http://schemas.microsoft.com/office/drawing/2014/main" id="{F1FFB0DF-5D30-985D-053D-A352D19A9891}"/>
              </a:ext>
            </a:extLst>
          </p:cNvPr>
          <p:cNvSpPr/>
          <p:nvPr userDrawn="1"/>
        </p:nvSpPr>
        <p:spPr>
          <a:xfrm>
            <a:off x="3363430" y="990094"/>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s+Sous-titre 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CFB572-1033-6FAD-A410-A43A8ABEFDF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F9B97C2A-BA6B-32B5-D60F-5D61A0A49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42342E28-CAB1-41B3-59DB-3F39BA0CE035}"/>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CD23CD3F-2B0E-E338-D51C-1156991C1813}"/>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51568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éférences 1">
    <p:spTree>
      <p:nvGrpSpPr>
        <p:cNvPr id="1" name=""/>
        <p:cNvGrpSpPr/>
        <p:nvPr/>
      </p:nvGrpSpPr>
      <p:grpSpPr>
        <a:xfrm>
          <a:off x="0" y="0"/>
          <a:ext cx="0" cy="0"/>
          <a:chOff x="0" y="0"/>
          <a:chExt cx="0" cy="0"/>
        </a:xfrm>
      </p:grpSpPr>
      <p:sp>
        <p:nvSpPr>
          <p:cNvPr id="40" name="Forme libre 39">
            <a:extLst>
              <a:ext uri="{FF2B5EF4-FFF2-40B4-BE49-F238E27FC236}">
                <a16:creationId xmlns:a16="http://schemas.microsoft.com/office/drawing/2014/main" id="{594FD2E0-0E77-464F-BFA8-C77336218E2C}"/>
              </a:ext>
            </a:extLst>
          </p:cNvPr>
          <p:cNvSpPr/>
          <p:nvPr userDrawn="1"/>
        </p:nvSpPr>
        <p:spPr>
          <a:xfrm>
            <a:off x="0" y="942975"/>
            <a:ext cx="4281509" cy="5559426"/>
          </a:xfrm>
          <a:custGeom>
            <a:avLst/>
            <a:gdLst>
              <a:gd name="connsiteX0" fmla="*/ 32652 w 4281509"/>
              <a:gd name="connsiteY0" fmla="*/ 0 h 5760501"/>
              <a:gd name="connsiteX1" fmla="*/ 2476172 w 4281509"/>
              <a:gd name="connsiteY1" fmla="*/ 0 h 5760501"/>
              <a:gd name="connsiteX2" fmla="*/ 2469426 w 4281509"/>
              <a:gd name="connsiteY2" fmla="*/ 18431 h 5760501"/>
              <a:gd name="connsiteX3" fmla="*/ 2412579 w 4281509"/>
              <a:gd name="connsiteY3" fmla="*/ 394438 h 5760501"/>
              <a:gd name="connsiteX4" fmla="*/ 3677023 w 4281509"/>
              <a:gd name="connsiteY4" fmla="*/ 1658882 h 5760501"/>
              <a:gd name="connsiteX5" fmla="*/ 4279732 w 4281509"/>
              <a:gd name="connsiteY5" fmla="*/ 1506270 h 5760501"/>
              <a:gd name="connsiteX6" fmla="*/ 4281509 w 4281509"/>
              <a:gd name="connsiteY6" fmla="*/ 1505191 h 5760501"/>
              <a:gd name="connsiteX7" fmla="*/ 4281509 w 4281509"/>
              <a:gd name="connsiteY7" fmla="*/ 4910709 h 5760501"/>
              <a:gd name="connsiteX8" fmla="*/ 3431717 w 4281509"/>
              <a:gd name="connsiteY8" fmla="*/ 5760501 h 5760501"/>
              <a:gd name="connsiteX9" fmla="*/ 32652 w 4281509"/>
              <a:gd name="connsiteY9" fmla="*/ 5760501 h 5760501"/>
              <a:gd name="connsiteX10" fmla="*/ 0 w 4281509"/>
              <a:gd name="connsiteY10" fmla="*/ 5758853 h 5760501"/>
              <a:gd name="connsiteX11" fmla="*/ 0 w 4281509"/>
              <a:gd name="connsiteY11" fmla="*/ 1649 h 5760501"/>
              <a:gd name="connsiteX12" fmla="*/ 32652 w 4281509"/>
              <a:gd name="connsiteY12" fmla="*/ 0 h 576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1509" h="5760501">
                <a:moveTo>
                  <a:pt x="32652" y="0"/>
                </a:moveTo>
                <a:lnTo>
                  <a:pt x="2476172" y="0"/>
                </a:lnTo>
                <a:lnTo>
                  <a:pt x="2469426" y="18431"/>
                </a:lnTo>
                <a:cubicBezTo>
                  <a:pt x="2432481" y="137212"/>
                  <a:pt x="2412579" y="263501"/>
                  <a:pt x="2412579" y="394438"/>
                </a:cubicBezTo>
                <a:cubicBezTo>
                  <a:pt x="2412579" y="1092771"/>
                  <a:pt x="2978690" y="1658882"/>
                  <a:pt x="3677023" y="1658882"/>
                </a:cubicBezTo>
                <a:cubicBezTo>
                  <a:pt x="3895252" y="1658882"/>
                  <a:pt x="4100569" y="1603598"/>
                  <a:pt x="4279732" y="1506270"/>
                </a:cubicBezTo>
                <a:lnTo>
                  <a:pt x="4281509" y="1505191"/>
                </a:lnTo>
                <a:lnTo>
                  <a:pt x="4281509" y="4910709"/>
                </a:lnTo>
                <a:cubicBezTo>
                  <a:pt x="4281509" y="5380036"/>
                  <a:pt x="3901044" y="5760501"/>
                  <a:pt x="3431717" y="5760501"/>
                </a:cubicBezTo>
                <a:lnTo>
                  <a:pt x="32652" y="5760501"/>
                </a:lnTo>
                <a:lnTo>
                  <a:pt x="0" y="5758853"/>
                </a:lnTo>
                <a:lnTo>
                  <a:pt x="0" y="1649"/>
                </a:lnTo>
                <a:lnTo>
                  <a:pt x="3265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8" name="Espace réservé du texte 16">
            <a:extLst>
              <a:ext uri="{FF2B5EF4-FFF2-40B4-BE49-F238E27FC236}">
                <a16:creationId xmlns:a16="http://schemas.microsoft.com/office/drawing/2014/main" id="{77126910-B9CB-B25E-E347-D819D4D56362}"/>
              </a:ext>
            </a:extLst>
          </p:cNvPr>
          <p:cNvSpPr>
            <a:spLocks noGrp="1"/>
          </p:cNvSpPr>
          <p:nvPr>
            <p:ph type="body" sz="quarter" idx="12" hasCustomPrompt="1"/>
          </p:nvPr>
        </p:nvSpPr>
        <p:spPr>
          <a:xfrm>
            <a:off x="4621290" y="942975"/>
            <a:ext cx="7193935" cy="5559426"/>
          </a:xfrm>
        </p:spPr>
        <p:txBody>
          <a:bodyPr/>
          <a:lstStyle>
            <a:lvl1pPr marL="0" indent="0">
              <a:buNone/>
              <a:defRPr sz="1000" b="1">
                <a:solidFill>
                  <a:srgbClr val="E5430D"/>
                </a:solidFill>
              </a:defRPr>
            </a:lvl1pPr>
            <a:lvl2pPr marL="685800" indent="-228600">
              <a:buFont typeface="Courier New" panose="02070309020205020404" pitchFamily="49" charset="0"/>
              <a:buChar char="o"/>
              <a:defRPr sz="1000" b="0">
                <a:solidFill>
                  <a:schemeClr val="bg1">
                    <a:lumMod val="50000"/>
                  </a:schemeClr>
                </a:solidFill>
              </a:defRPr>
            </a:lvl2pPr>
            <a:lvl3pPr marL="1143000" indent="-228600">
              <a:buFont typeface="Wingdings" pitchFamily="2" charset="2"/>
              <a:buChar char="ü"/>
              <a:defRPr sz="900">
                <a:solidFill>
                  <a:schemeClr val="bg1">
                    <a:lumMod val="65000"/>
                  </a:schemeClr>
                </a:solidFill>
              </a:defRPr>
            </a:lvl3pPr>
            <a:lvl4pPr marL="1600200" indent="-228600">
              <a:buFont typeface="Wingdings" pitchFamily="2" charset="2"/>
              <a:buChar char="v"/>
              <a:defRPr sz="900">
                <a:solidFill>
                  <a:srgbClr val="F5A243"/>
                </a:solidFill>
              </a:defRPr>
            </a:lvl4pPr>
            <a:lvl5pPr marL="2057400" indent="-228600">
              <a:buFont typeface="+mj-lt"/>
              <a:buAutoNum type="arabicPeriod"/>
              <a:defRPr sz="800">
                <a:solidFill>
                  <a:schemeClr val="bg1">
                    <a:lumMod val="65000"/>
                  </a:schemeClr>
                </a:solidFill>
              </a:defRPr>
            </a:lvl5pPr>
          </a:lstStyle>
          <a:p>
            <a:pPr lvl="0"/>
            <a:r>
              <a:rPr lang="fr-FR"/>
              <a:t>CLIQUEZ POUR MODIFIER LES STYLES DU TEXTE DU MASQUE</a:t>
            </a:r>
          </a:p>
          <a:p>
            <a:pPr lvl="1"/>
            <a:r>
              <a:rPr lang="fr-FR"/>
              <a:t>Deuxième niveau</a:t>
            </a:r>
          </a:p>
        </p:txBody>
      </p:sp>
      <p:sp>
        <p:nvSpPr>
          <p:cNvPr id="27" name="Espace réservé pour une image  26">
            <a:extLst>
              <a:ext uri="{FF2B5EF4-FFF2-40B4-BE49-F238E27FC236}">
                <a16:creationId xmlns:a16="http://schemas.microsoft.com/office/drawing/2014/main" id="{E857496D-FEF3-5D99-6AC7-48C72324E4F3}"/>
              </a:ext>
            </a:extLst>
          </p:cNvPr>
          <p:cNvSpPr>
            <a:spLocks noGrp="1"/>
          </p:cNvSpPr>
          <p:nvPr>
            <p:ph type="pic" sz="quarter" idx="13" hasCustomPrompt="1"/>
          </p:nvPr>
        </p:nvSpPr>
        <p:spPr>
          <a:xfrm>
            <a:off x="2786063" y="942975"/>
            <a:ext cx="1495425" cy="857250"/>
          </a:xfrm>
        </p:spPr>
        <p:txBody>
          <a:bodyPr/>
          <a:lstStyle/>
          <a:p>
            <a:r>
              <a:rPr lang="fr-FR"/>
              <a:t>logo</a:t>
            </a:r>
          </a:p>
        </p:txBody>
      </p:sp>
      <p:sp>
        <p:nvSpPr>
          <p:cNvPr id="2" name="Rectangle 1">
            <a:extLst>
              <a:ext uri="{FF2B5EF4-FFF2-40B4-BE49-F238E27FC236}">
                <a16:creationId xmlns:a16="http://schemas.microsoft.com/office/drawing/2014/main" id="{5A340FA3-F4DB-A293-2194-F193BF7C0E0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3476098-4054-A93D-BB64-AF1B1DA397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E097192E-DF7D-3200-C5D3-74FB09FC9A78}"/>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92D6060B-F9CA-358B-DCA0-851C35E44F8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66240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référence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DBAC9-EB87-5E7B-623E-68B7D2689FF1}"/>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2" name="Rectangle: Rounded Corners 15">
            <a:extLst>
              <a:ext uri="{FF2B5EF4-FFF2-40B4-BE49-F238E27FC236}">
                <a16:creationId xmlns:a16="http://schemas.microsoft.com/office/drawing/2014/main" id="{412B98B7-8C7E-D043-D0C0-970CA77B722D}"/>
              </a:ext>
            </a:extLst>
          </p:cNvPr>
          <p:cNvSpPr/>
          <p:nvPr userDrawn="1"/>
        </p:nvSpPr>
        <p:spPr>
          <a:xfrm>
            <a:off x="37677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9F8EDE0F-B2E8-2174-F90F-30703FB93E84}"/>
              </a:ext>
            </a:extLst>
          </p:cNvPr>
          <p:cNvSpPr>
            <a:spLocks noGrp="1"/>
          </p:cNvSpPr>
          <p:nvPr>
            <p:ph type="pic" sz="quarter" idx="16"/>
          </p:nvPr>
        </p:nvSpPr>
        <p:spPr>
          <a:xfrm>
            <a:off x="177355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marL="0" indent="0">
              <a:buNone/>
              <a:defRPr sz="1600">
                <a:latin typeface="Arial" panose="020B0604020202020204" pitchFamily="34" charset="0"/>
                <a:cs typeface="Arial" panose="020B0604020202020204" pitchFamily="34" charset="0"/>
              </a:defRPr>
            </a:lvl1pPr>
          </a:lstStyle>
          <a:p>
            <a:endParaRPr lang="en-US"/>
          </a:p>
        </p:txBody>
      </p:sp>
      <p:sp>
        <p:nvSpPr>
          <p:cNvPr id="6" name="Rectangle: Rounded Corners 17">
            <a:extLst>
              <a:ext uri="{FF2B5EF4-FFF2-40B4-BE49-F238E27FC236}">
                <a16:creationId xmlns:a16="http://schemas.microsoft.com/office/drawing/2014/main" id="{F15BAE6B-366D-6967-EC51-C1326D85AA6B}"/>
              </a:ext>
            </a:extLst>
          </p:cNvPr>
          <p:cNvSpPr/>
          <p:nvPr userDrawn="1"/>
        </p:nvSpPr>
        <p:spPr>
          <a:xfrm>
            <a:off x="64422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15">
            <a:extLst>
              <a:ext uri="{FF2B5EF4-FFF2-40B4-BE49-F238E27FC236}">
                <a16:creationId xmlns:a16="http://schemas.microsoft.com/office/drawing/2014/main" id="{B262CE2D-4A92-E35C-8482-BD5CF9A6A77A}"/>
              </a:ext>
            </a:extLst>
          </p:cNvPr>
          <p:cNvSpPr/>
          <p:nvPr userDrawn="1"/>
        </p:nvSpPr>
        <p:spPr>
          <a:xfrm>
            <a:off x="329359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6">
            <a:extLst>
              <a:ext uri="{FF2B5EF4-FFF2-40B4-BE49-F238E27FC236}">
                <a16:creationId xmlns:a16="http://schemas.microsoft.com/office/drawing/2014/main" id="{FE481E25-8A31-3FB3-7622-4530CA0FC5E9}"/>
              </a:ext>
            </a:extLst>
          </p:cNvPr>
          <p:cNvSpPr>
            <a:spLocks noGrp="1"/>
          </p:cNvSpPr>
          <p:nvPr>
            <p:ph type="pic" sz="quarter" idx="17"/>
          </p:nvPr>
        </p:nvSpPr>
        <p:spPr>
          <a:xfrm>
            <a:off x="469037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9" name="Rectangle: Rounded Corners 17">
            <a:extLst>
              <a:ext uri="{FF2B5EF4-FFF2-40B4-BE49-F238E27FC236}">
                <a16:creationId xmlns:a16="http://schemas.microsoft.com/office/drawing/2014/main" id="{6D0ACBDD-4670-E6CF-347D-A70271C18680}"/>
              </a:ext>
            </a:extLst>
          </p:cNvPr>
          <p:cNvSpPr/>
          <p:nvPr userDrawn="1"/>
        </p:nvSpPr>
        <p:spPr>
          <a:xfrm>
            <a:off x="356104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5">
            <a:extLst>
              <a:ext uri="{FF2B5EF4-FFF2-40B4-BE49-F238E27FC236}">
                <a16:creationId xmlns:a16="http://schemas.microsoft.com/office/drawing/2014/main" id="{1568BB98-EF22-5AEB-F76D-E3CFA88DFBDA}"/>
              </a:ext>
            </a:extLst>
          </p:cNvPr>
          <p:cNvSpPr/>
          <p:nvPr userDrawn="1"/>
        </p:nvSpPr>
        <p:spPr>
          <a:xfrm>
            <a:off x="621041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70E6B664-BB35-059D-E1AA-53B376760695}"/>
              </a:ext>
            </a:extLst>
          </p:cNvPr>
          <p:cNvSpPr>
            <a:spLocks noGrp="1"/>
          </p:cNvSpPr>
          <p:nvPr>
            <p:ph type="pic" sz="quarter" idx="18"/>
          </p:nvPr>
        </p:nvSpPr>
        <p:spPr>
          <a:xfrm>
            <a:off x="760719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2" name="Rectangle: Rounded Corners 17">
            <a:extLst>
              <a:ext uri="{FF2B5EF4-FFF2-40B4-BE49-F238E27FC236}">
                <a16:creationId xmlns:a16="http://schemas.microsoft.com/office/drawing/2014/main" id="{F1D37030-9E8B-86DA-BC72-8318C290C607}"/>
              </a:ext>
            </a:extLst>
          </p:cNvPr>
          <p:cNvSpPr/>
          <p:nvPr userDrawn="1"/>
        </p:nvSpPr>
        <p:spPr>
          <a:xfrm>
            <a:off x="647786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5">
            <a:extLst>
              <a:ext uri="{FF2B5EF4-FFF2-40B4-BE49-F238E27FC236}">
                <a16:creationId xmlns:a16="http://schemas.microsoft.com/office/drawing/2014/main" id="{3C252B5C-4085-5543-2D03-77CC086E9E78}"/>
              </a:ext>
            </a:extLst>
          </p:cNvPr>
          <p:cNvSpPr/>
          <p:nvPr userDrawn="1"/>
        </p:nvSpPr>
        <p:spPr>
          <a:xfrm>
            <a:off x="915038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4A32C479-A1F1-6334-6ACE-30F451EDB2C7}"/>
              </a:ext>
            </a:extLst>
          </p:cNvPr>
          <p:cNvSpPr>
            <a:spLocks noGrp="1"/>
          </p:cNvSpPr>
          <p:nvPr>
            <p:ph type="pic" sz="quarter" idx="19"/>
          </p:nvPr>
        </p:nvSpPr>
        <p:spPr>
          <a:xfrm>
            <a:off x="1054716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5" name="Rectangle: Rounded Corners 17">
            <a:extLst>
              <a:ext uri="{FF2B5EF4-FFF2-40B4-BE49-F238E27FC236}">
                <a16:creationId xmlns:a16="http://schemas.microsoft.com/office/drawing/2014/main" id="{D262F064-C355-145E-2C81-9463F8A53ED8}"/>
              </a:ext>
            </a:extLst>
          </p:cNvPr>
          <p:cNvSpPr/>
          <p:nvPr userDrawn="1"/>
        </p:nvSpPr>
        <p:spPr>
          <a:xfrm>
            <a:off x="941783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79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4"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a:extLst>
              <a:ext uri="{FF2B5EF4-FFF2-40B4-BE49-F238E27FC236}">
                <a16:creationId xmlns:a16="http://schemas.microsoft.com/office/drawing/2014/main" id="{6AC67415-0254-81AA-5A36-20F9BC8D02A0}"/>
              </a:ext>
            </a:extLst>
          </p:cNvPr>
          <p:cNvSpPr>
            <a:spLocks noGrp="1"/>
          </p:cNvSpPr>
          <p:nvPr>
            <p:ph type="pic" sz="quarter" idx="19"/>
          </p:nvPr>
        </p:nvSpPr>
        <p:spPr>
          <a:xfrm>
            <a:off x="4363772"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a:off x="1469485"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5">
            <a:extLst>
              <a:ext uri="{FF2B5EF4-FFF2-40B4-BE49-F238E27FC236}">
                <a16:creationId xmlns:a16="http://schemas.microsoft.com/office/drawing/2014/main" id="{D896BD1E-C130-E790-E47B-186726DE1B9B}"/>
              </a:ext>
            </a:extLst>
          </p:cNvPr>
          <p:cNvSpPr/>
          <p:nvPr userDrawn="1"/>
        </p:nvSpPr>
        <p:spPr>
          <a:xfrm>
            <a:off x="6521542"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6">
            <a:extLst>
              <a:ext uri="{FF2B5EF4-FFF2-40B4-BE49-F238E27FC236}">
                <a16:creationId xmlns:a16="http://schemas.microsoft.com/office/drawing/2014/main" id="{16CA0530-4FA1-04C8-6C96-3D56E6F17A5F}"/>
              </a:ext>
            </a:extLst>
          </p:cNvPr>
          <p:cNvSpPr>
            <a:spLocks noGrp="1"/>
          </p:cNvSpPr>
          <p:nvPr>
            <p:ph type="pic" sz="quarter" idx="20"/>
          </p:nvPr>
        </p:nvSpPr>
        <p:spPr>
          <a:xfrm>
            <a:off x="10508540"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3" name="Rectangle: Rounded Corners 2">
            <a:extLst>
              <a:ext uri="{FF2B5EF4-FFF2-40B4-BE49-F238E27FC236}">
                <a16:creationId xmlns:a16="http://schemas.microsoft.com/office/drawing/2014/main" id="{ACE1AA47-08F9-47B5-86B2-E9BE836E044C}"/>
              </a:ext>
            </a:extLst>
          </p:cNvPr>
          <p:cNvSpPr/>
          <p:nvPr userDrawn="1"/>
        </p:nvSpPr>
        <p:spPr>
          <a:xfrm>
            <a:off x="7614253"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6" y="1069192"/>
            <a:ext cx="11438450" cy="537888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rot="5400000">
            <a:off x="10177308" y="3613085"/>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6">
            <a:extLst>
              <a:ext uri="{FF2B5EF4-FFF2-40B4-BE49-F238E27FC236}">
                <a16:creationId xmlns:a16="http://schemas.microsoft.com/office/drawing/2014/main" id="{9D08E54A-AA75-D429-53E5-73428C883D04}"/>
              </a:ext>
            </a:extLst>
          </p:cNvPr>
          <p:cNvSpPr>
            <a:spLocks noGrp="1" noChangeAspect="1"/>
          </p:cNvSpPr>
          <p:nvPr>
            <p:ph type="pic" sz="quarter" idx="16"/>
          </p:nvPr>
        </p:nvSpPr>
        <p:spPr>
          <a:xfrm>
            <a:off x="705147" y="1407716"/>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solidFill>
            <a:schemeClr val="bg1"/>
          </a:solidFill>
          <a:ln>
            <a:solidFill>
              <a:srgbClr val="E95A21"/>
            </a:solidFill>
          </a:ln>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58788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d titre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CD2D6-ED19-4B1F-3B06-B9BBF92F2A3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1357D30-F1A3-C4A5-CCE0-5FF189F12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87891859-B75B-934A-BFF6-F5DBD6FB2DE4}"/>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53913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Tree>
    <p:extLst>
      <p:ext uri="{BB962C8B-B14F-4D97-AF65-F5344CB8AC3E}">
        <p14:creationId xmlns:p14="http://schemas.microsoft.com/office/powerpoint/2010/main" val="403867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éléments texte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F3E8B03-34CC-854A-77C2-E22379AB6585}"/>
              </a:ext>
            </a:extLst>
          </p:cNvPr>
          <p:cNvSpPr>
            <a:spLocks noGrp="1"/>
          </p:cNvSpPr>
          <p:nvPr>
            <p:ph type="body" idx="1" hasCustomPrompt="1"/>
          </p:nvPr>
        </p:nvSpPr>
        <p:spPr>
          <a:xfrm>
            <a:off x="1232996" y="1421559"/>
            <a:ext cx="4514008"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5" name="Espace réservé du texte 4">
            <a:extLst>
              <a:ext uri="{FF2B5EF4-FFF2-40B4-BE49-F238E27FC236}">
                <a16:creationId xmlns:a16="http://schemas.microsoft.com/office/drawing/2014/main" id="{E2A92C24-1637-DA04-9E67-4AB85CCF7115}"/>
              </a:ext>
            </a:extLst>
          </p:cNvPr>
          <p:cNvSpPr>
            <a:spLocks noGrp="1"/>
          </p:cNvSpPr>
          <p:nvPr>
            <p:ph type="body" sz="quarter" idx="3" hasCustomPrompt="1"/>
          </p:nvPr>
        </p:nvSpPr>
        <p:spPr>
          <a:xfrm>
            <a:off x="6839032" y="1419906"/>
            <a:ext cx="4516356"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4" name="Rectangle: Rounded Corners 17">
            <a:extLst>
              <a:ext uri="{FF2B5EF4-FFF2-40B4-BE49-F238E27FC236}">
                <a16:creationId xmlns:a16="http://schemas.microsoft.com/office/drawing/2014/main" id="{6A47BB5C-4DBB-4946-FAA1-8AA0825E5F5C}"/>
              </a:ext>
            </a:extLst>
          </p:cNvPr>
          <p:cNvSpPr/>
          <p:nvPr userDrawn="1"/>
        </p:nvSpPr>
        <p:spPr>
          <a:xfrm>
            <a:off x="785639" y="1604230"/>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7">
            <a:extLst>
              <a:ext uri="{FF2B5EF4-FFF2-40B4-BE49-F238E27FC236}">
                <a16:creationId xmlns:a16="http://schemas.microsoft.com/office/drawing/2014/main" id="{AA101543-F9FB-F7DB-BC6F-13D604C6F24D}"/>
              </a:ext>
            </a:extLst>
          </p:cNvPr>
          <p:cNvSpPr/>
          <p:nvPr userDrawn="1"/>
        </p:nvSpPr>
        <p:spPr>
          <a:xfrm>
            <a:off x="6391983" y="1600904"/>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Espace réservé du texte 16">
            <a:extLst>
              <a:ext uri="{FF2B5EF4-FFF2-40B4-BE49-F238E27FC236}">
                <a16:creationId xmlns:a16="http://schemas.microsoft.com/office/drawing/2014/main" id="{648B160B-781B-7609-9737-004695A8EFF5}"/>
              </a:ext>
            </a:extLst>
          </p:cNvPr>
          <p:cNvSpPr>
            <a:spLocks noGrp="1"/>
          </p:cNvSpPr>
          <p:nvPr>
            <p:ph type="body" sz="quarter" idx="12"/>
          </p:nvPr>
        </p:nvSpPr>
        <p:spPr>
          <a:xfrm>
            <a:off x="1233488" y="2573338"/>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Espace réservé du texte 16">
            <a:extLst>
              <a:ext uri="{FF2B5EF4-FFF2-40B4-BE49-F238E27FC236}">
                <a16:creationId xmlns:a16="http://schemas.microsoft.com/office/drawing/2014/main" id="{E1415CE1-36D1-25AC-6603-41FE3EBC6B19}"/>
              </a:ext>
            </a:extLst>
          </p:cNvPr>
          <p:cNvSpPr>
            <a:spLocks noGrp="1"/>
          </p:cNvSpPr>
          <p:nvPr>
            <p:ph type="body" sz="quarter" idx="13"/>
          </p:nvPr>
        </p:nvSpPr>
        <p:spPr>
          <a:xfrm>
            <a:off x="6836846" y="2584229"/>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Rectangle 1">
            <a:extLst>
              <a:ext uri="{FF2B5EF4-FFF2-40B4-BE49-F238E27FC236}">
                <a16:creationId xmlns:a16="http://schemas.microsoft.com/office/drawing/2014/main" id="{3655ED42-B0C7-6E8B-ACDD-88AC549D9A87}"/>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12BAC61-7395-4BE2-1DE9-1119A1B46D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1D168F7F-5247-BCBF-8D6E-61D73E2C43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6" name="Espace réservé du texte 14">
            <a:extLst>
              <a:ext uri="{FF2B5EF4-FFF2-40B4-BE49-F238E27FC236}">
                <a16:creationId xmlns:a16="http://schemas.microsoft.com/office/drawing/2014/main" id="{CD46F6EB-B73C-6D10-F338-D189931929B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7415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OV- Sommair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767B42F-DB32-9091-AD2C-0883C1714C47}"/>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E772EDE6-C749-2BC3-C9E9-9B6BEC579D09}"/>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C7083555-5199-C6D3-674F-E905278EEEFF}"/>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8EF6804B-E9F3-5C19-5BAB-68CF92F7A890}"/>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0F35BBD0-90B7-303C-CA1D-16734586ED06}"/>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7D9E5542-BDC2-9298-B4DA-55FEAA2665DB}"/>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251959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712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OV - Sommair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0C8C74-8222-DE90-330A-27249F930CD9}"/>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8">
            <a:extLst>
              <a:ext uri="{FF2B5EF4-FFF2-40B4-BE49-F238E27FC236}">
                <a16:creationId xmlns:a16="http://schemas.microsoft.com/office/drawing/2014/main" id="{948D9EE2-AEE4-357A-EB2C-CF10A8F184B3}"/>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arabicPeriod"/>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A8CDB675-53C1-1BD5-F89A-BAEA5EA7741C}"/>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9517AAF5-EA34-D8BF-4C77-518FDDE23709}"/>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C10EB729-8B00-D924-074F-B11F2ED51D36}"/>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5F2E051F-B1B8-8D42-3CBC-3899CE17FE57}"/>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9EB3BE3B-45C8-22E2-B08C-7B64D48B81EE}"/>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23769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OV - Titres+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6A053-9A73-A84D-3D41-553E819D3ECD}"/>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14">
            <a:extLst>
              <a:ext uri="{FF2B5EF4-FFF2-40B4-BE49-F238E27FC236}">
                <a16:creationId xmlns:a16="http://schemas.microsoft.com/office/drawing/2014/main" id="{5E489967-B4AB-C761-34D7-5CC4B99DD049}"/>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582D2"/>
                </a:solidFill>
              </a:defRPr>
            </a:lvl1pPr>
          </a:lstStyle>
          <a:p>
            <a:pPr lvl="0"/>
            <a:r>
              <a:rPr lang="fr-FR"/>
              <a:t>Sous-titre</a:t>
            </a:r>
          </a:p>
        </p:txBody>
      </p:sp>
      <p:sp>
        <p:nvSpPr>
          <p:cNvPr id="16" name="Espace réservé du texte 14">
            <a:extLst>
              <a:ext uri="{FF2B5EF4-FFF2-40B4-BE49-F238E27FC236}">
                <a16:creationId xmlns:a16="http://schemas.microsoft.com/office/drawing/2014/main" id="{F0DD468D-ED1E-1515-652B-92C35D18BF69}"/>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2" name="Image 1">
            <a:extLst>
              <a:ext uri="{FF2B5EF4-FFF2-40B4-BE49-F238E27FC236}">
                <a16:creationId xmlns:a16="http://schemas.microsoft.com/office/drawing/2014/main" id="{A551517D-BE4D-6961-62B6-CF5283425098}"/>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161286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OV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24931-EEC2-70AE-13AE-2D52A66F75B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43966498-6EC2-382C-F668-DCEDB7114106}"/>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a:extLst>
              <a:ext uri="{FF2B5EF4-FFF2-40B4-BE49-F238E27FC236}">
                <a16:creationId xmlns:a16="http://schemas.microsoft.com/office/drawing/2014/main" id="{EA0582B8-C4A9-1BDA-6873-A99913A74899}"/>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6641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SE- Sommair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91E18C-8864-7CEB-CCD7-11A23967F40C}"/>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arme 11">
            <a:extLst>
              <a:ext uri="{FF2B5EF4-FFF2-40B4-BE49-F238E27FC236}">
                <a16:creationId xmlns:a16="http://schemas.microsoft.com/office/drawing/2014/main" id="{8A8F12EA-C404-F256-A4DA-90FEDA592B9B}"/>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0BBDFDCB-FA1F-CC21-C96D-555EE30B8E9B}"/>
              </a:ext>
            </a:extLst>
          </p:cNvPr>
          <p:cNvSpPr/>
          <p:nvPr/>
        </p:nvSpPr>
        <p:spPr>
          <a:xfrm>
            <a:off x="9471940" y="5393140"/>
            <a:ext cx="171734" cy="170735"/>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blipFill>
            <a:blip r:embed="rId2">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343FC162-FAFC-BD24-D738-E6F0CD7A538C}"/>
              </a:ext>
            </a:extLst>
          </p:cNvPr>
          <p:cNvSpPr>
            <a:spLocks/>
          </p:cNvSpPr>
          <p:nvPr/>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3"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140DBBF0-2B23-E986-9142-FB17FEEDE9A8}"/>
              </a:ext>
            </a:extLst>
          </p:cNvPr>
          <p:cNvSpPr/>
          <p:nvPr/>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42BDBEB-E7E0-8372-9FEB-DFCD957B1670}"/>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Espace réservé du texte 8">
            <a:extLst>
              <a:ext uri="{FF2B5EF4-FFF2-40B4-BE49-F238E27FC236}">
                <a16:creationId xmlns:a16="http://schemas.microsoft.com/office/drawing/2014/main" id="{7E935070-C27D-857C-325F-3E557BBDDBBD}"/>
              </a:ext>
            </a:extLst>
          </p:cNvPr>
          <p:cNvSpPr>
            <a:spLocks noGrp="1"/>
          </p:cNvSpPr>
          <p:nvPr userDrawn="1">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pic>
        <p:nvPicPr>
          <p:cNvPr id="2" name="Image 1" descr="Une image contenant Graphique, graphisme, clipart, conception&#10;&#10;Description générée automatiquement">
            <a:extLst>
              <a:ext uri="{FF2B5EF4-FFF2-40B4-BE49-F238E27FC236}">
                <a16:creationId xmlns:a16="http://schemas.microsoft.com/office/drawing/2014/main" id="{4B261908-682E-0A3C-D05C-A0E3AEC3CE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193062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SE- Sommai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F879E9-593F-E832-6CCF-E7B0BD292E1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Larme 5">
            <a:extLst>
              <a:ext uri="{FF2B5EF4-FFF2-40B4-BE49-F238E27FC236}">
                <a16:creationId xmlns:a16="http://schemas.microsoft.com/office/drawing/2014/main" id="{8E3E8632-E685-9445-3560-CB71BE0CD087}"/>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A7D40880-54FD-0997-EE26-F4A647C4D13B}"/>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2"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9" name="Forme libre 8">
            <a:extLst>
              <a:ext uri="{FF2B5EF4-FFF2-40B4-BE49-F238E27FC236}">
                <a16:creationId xmlns:a16="http://schemas.microsoft.com/office/drawing/2014/main" id="{5858BDDD-FFF0-AE8A-09CF-3952564AE02E}"/>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2" name="Arc plein 11">
            <a:extLst>
              <a:ext uri="{FF2B5EF4-FFF2-40B4-BE49-F238E27FC236}">
                <a16:creationId xmlns:a16="http://schemas.microsoft.com/office/drawing/2014/main" id="{6A870A74-CF33-F9FA-02A9-1688248238A5}"/>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1" name="Espace réservé du texte 8">
            <a:extLst>
              <a:ext uri="{FF2B5EF4-FFF2-40B4-BE49-F238E27FC236}">
                <a16:creationId xmlns:a16="http://schemas.microsoft.com/office/drawing/2014/main" id="{7E935070-C27D-857C-325F-3E557BBDDBBD}"/>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00100" indent="-342900">
              <a:buFont typeface="+mj-lt"/>
              <a:buAutoNum type="arabicPeriod"/>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Sous-sommaire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Tree>
    <p:extLst>
      <p:ext uri="{BB962C8B-B14F-4D97-AF65-F5344CB8AC3E}">
        <p14:creationId xmlns:p14="http://schemas.microsoft.com/office/powerpoint/2010/main" val="3087801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RSE - 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969FD-0658-D26D-FA0D-0857A3F0402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84A6742C-EAC4-9535-88BF-020EC002CE3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2C491"/>
                </a:solidFill>
              </a:defRPr>
            </a:lvl1pPr>
          </a:lstStyle>
          <a:p>
            <a:pPr lvl="0"/>
            <a:r>
              <a:rPr lang="fr-FR"/>
              <a:t>Sous-titre</a:t>
            </a:r>
          </a:p>
        </p:txBody>
      </p:sp>
      <p:sp>
        <p:nvSpPr>
          <p:cNvPr id="5" name="Espace réservé du texte 14">
            <a:extLst>
              <a:ext uri="{FF2B5EF4-FFF2-40B4-BE49-F238E27FC236}">
                <a16:creationId xmlns:a16="http://schemas.microsoft.com/office/drawing/2014/main" id="{91579DA4-B453-C8FB-76C1-0E3C62AE7CB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6" name="Image 5" descr="Une image contenant Graphique, graphisme, clipart, conception&#10;&#10;Description générée automatiquement">
            <a:extLst>
              <a:ext uri="{FF2B5EF4-FFF2-40B4-BE49-F238E27FC236}">
                <a16:creationId xmlns:a16="http://schemas.microsoft.com/office/drawing/2014/main" id="{A5B147CE-B218-F807-1111-8DBB3E2A8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624137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SE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0AC98-B0C9-94F3-FB96-1C998137F92B}"/>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BA838FCE-85C5-01D4-AA10-103185F080F5}"/>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descr="Une image contenant Graphique, graphisme, clipart, conception&#10;&#10;Description générée automatiquement">
            <a:extLst>
              <a:ext uri="{FF2B5EF4-FFF2-40B4-BE49-F238E27FC236}">
                <a16:creationId xmlns:a16="http://schemas.microsoft.com/office/drawing/2014/main" id="{83B81542-8934-361F-C644-8F5C203139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3749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s valeur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llipse 5">
            <a:extLst>
              <a:ext uri="{FF2B5EF4-FFF2-40B4-BE49-F238E27FC236}">
                <a16:creationId xmlns:a16="http://schemas.microsoft.com/office/drawing/2014/main" id="{4A3EAAE3-EEAA-BD9E-93DE-70010DB62E5A}"/>
              </a:ext>
            </a:extLst>
          </p:cNvPr>
          <p:cNvSpPr/>
          <p:nvPr userDrawn="1"/>
        </p:nvSpPr>
        <p:spPr>
          <a:xfrm>
            <a:off x="3353619" y="692563"/>
            <a:ext cx="5544280" cy="5544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04A09A-8564-4DA2-26CA-E2506833E744}"/>
              </a:ext>
            </a:extLst>
          </p:cNvPr>
          <p:cNvSpPr/>
          <p:nvPr userDrawn="1"/>
        </p:nvSpPr>
        <p:spPr>
          <a:xfrm>
            <a:off x="5434430" y="827888"/>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3522A5-34C1-B9DB-0B9A-36ACACB2E7A3}"/>
              </a:ext>
            </a:extLst>
          </p:cNvPr>
          <p:cNvSpPr/>
          <p:nvPr userDrawn="1"/>
        </p:nvSpPr>
        <p:spPr>
          <a:xfrm>
            <a:off x="7054886"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D5F5992D-629E-7F91-D0DE-FE267A9A8674}"/>
              </a:ext>
            </a:extLst>
          </p:cNvPr>
          <p:cNvSpPr/>
          <p:nvPr userDrawn="1"/>
        </p:nvSpPr>
        <p:spPr>
          <a:xfrm>
            <a:off x="7008587" y="3756282"/>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EAC4502-EB98-AF9F-D00D-8533661B4273}"/>
              </a:ext>
            </a:extLst>
          </p:cNvPr>
          <p:cNvSpPr/>
          <p:nvPr userDrawn="1"/>
        </p:nvSpPr>
        <p:spPr>
          <a:xfrm>
            <a:off x="5364982" y="4612809"/>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0975045F-0B57-DC01-3460-E021B0420D8C}"/>
              </a:ext>
            </a:extLst>
          </p:cNvPr>
          <p:cNvSpPr/>
          <p:nvPr userDrawn="1"/>
        </p:nvSpPr>
        <p:spPr>
          <a:xfrm>
            <a:off x="3744526" y="3663685"/>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105A9BC-260D-2B2D-507C-6FF00928A00E}"/>
              </a:ext>
            </a:extLst>
          </p:cNvPr>
          <p:cNvSpPr/>
          <p:nvPr userDrawn="1"/>
        </p:nvSpPr>
        <p:spPr>
          <a:xfrm>
            <a:off x="3756101"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C339399-6C0F-9E98-10BF-05F813C2BFE2}"/>
              </a:ext>
            </a:extLst>
          </p:cNvPr>
          <p:cNvSpPr txBox="1"/>
          <p:nvPr userDrawn="1"/>
        </p:nvSpPr>
        <p:spPr>
          <a:xfrm>
            <a:off x="5628247" y="1380717"/>
            <a:ext cx="995023"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ÉCOUTE</a:t>
            </a:r>
            <a:endParaRPr lang="fr-FR" b="1">
              <a:solidFill>
                <a:srgbClr val="F6A442"/>
              </a:solidFill>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C38240D8-DFE2-D2D1-8B38-9347D85B7911}"/>
              </a:ext>
            </a:extLst>
          </p:cNvPr>
          <p:cNvSpPr txBox="1"/>
          <p:nvPr userDrawn="1"/>
        </p:nvSpPr>
        <p:spPr>
          <a:xfrm>
            <a:off x="7054886" y="2352990"/>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RÉACTIVITÉ</a:t>
            </a:r>
            <a:endParaRPr lang="fr-FR" b="1">
              <a:solidFill>
                <a:srgbClr val="F6A44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E8027FBF-DBEC-FA59-2891-DF2A013BE78E}"/>
              </a:ext>
            </a:extLst>
          </p:cNvPr>
          <p:cNvSpPr txBox="1"/>
          <p:nvPr userDrawn="1"/>
        </p:nvSpPr>
        <p:spPr>
          <a:xfrm>
            <a:off x="7020162" y="4343836"/>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EXPERTISE</a:t>
            </a:r>
            <a:endParaRPr lang="fr-FR" b="1">
              <a:solidFill>
                <a:srgbClr val="F6A442"/>
              </a:solidFill>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7FA50067-A225-EB1F-2772-2C628578BFF8}"/>
              </a:ext>
            </a:extLst>
          </p:cNvPr>
          <p:cNvSpPr txBox="1"/>
          <p:nvPr userDrawn="1"/>
        </p:nvSpPr>
        <p:spPr>
          <a:xfrm>
            <a:off x="5364982" y="51656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SUR-MESURE</a:t>
            </a:r>
            <a:endParaRPr lang="fr-FR" b="1">
              <a:solidFill>
                <a:srgbClr val="F6A442"/>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EA20390-FDF4-6947-D2DA-62B2974FA973}"/>
              </a:ext>
            </a:extLst>
          </p:cNvPr>
          <p:cNvSpPr txBox="1"/>
          <p:nvPr userDrawn="1"/>
        </p:nvSpPr>
        <p:spPr>
          <a:xfrm>
            <a:off x="3732952" y="42512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PROXIMITÉ</a:t>
            </a:r>
            <a:endParaRPr lang="fr-FR" b="1">
              <a:solidFill>
                <a:srgbClr val="F6A442"/>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174A3D1-A041-0822-3BE2-EC3B785E5FAE}"/>
              </a:ext>
            </a:extLst>
          </p:cNvPr>
          <p:cNvSpPr txBox="1"/>
          <p:nvPr userDrawn="1"/>
        </p:nvSpPr>
        <p:spPr>
          <a:xfrm>
            <a:off x="3756101" y="2352989"/>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FLEXIBILITÉ</a:t>
            </a:r>
            <a:endParaRPr lang="fr-FR" b="1">
              <a:solidFill>
                <a:srgbClr val="F6A442"/>
              </a:solidFill>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A9C44970-E609-5D84-CB05-394CB8BE56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1024" y="2793069"/>
            <a:ext cx="1917700" cy="1257300"/>
          </a:xfrm>
          <a:prstGeom prst="rect">
            <a:avLst/>
          </a:prstGeom>
        </p:spPr>
      </p:pic>
      <p:sp>
        <p:nvSpPr>
          <p:cNvPr id="2" name="Espace réservé du texte 14">
            <a:extLst>
              <a:ext uri="{FF2B5EF4-FFF2-40B4-BE49-F238E27FC236}">
                <a16:creationId xmlns:a16="http://schemas.microsoft.com/office/drawing/2014/main" id="{2C051EBB-160E-20B2-E3C1-12F0D2756E97}"/>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Nos valeurs</a:t>
            </a:r>
          </a:p>
        </p:txBody>
      </p:sp>
    </p:spTree>
    <p:extLst>
      <p:ext uri="{BB962C8B-B14F-4D97-AF65-F5344CB8AC3E}">
        <p14:creationId xmlns:p14="http://schemas.microsoft.com/office/powerpoint/2010/main" val="179976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NDEAU - Titre et sous titr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399B60-5FDB-3F16-5EA7-F4AE0BA303D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F4A1AC1-97DD-DDDB-FB05-207B434B4F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6" name="Espace réservé du texte 14">
            <a:extLst>
              <a:ext uri="{FF2B5EF4-FFF2-40B4-BE49-F238E27FC236}">
                <a16:creationId xmlns:a16="http://schemas.microsoft.com/office/drawing/2014/main" id="{35D06C90-AABA-8876-CC51-518242F88F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7" name="Espace réservé du texte 14">
            <a:extLst>
              <a:ext uri="{FF2B5EF4-FFF2-40B4-BE49-F238E27FC236}">
                <a16:creationId xmlns:a16="http://schemas.microsoft.com/office/drawing/2014/main" id="{2576A134-A492-00B3-40D8-94CF70ACC485}"/>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rgbClr val="5F5F5F"/>
                </a:solidFill>
              </a:defRPr>
            </a:lvl1pPr>
          </a:lstStyle>
          <a:p>
            <a:pPr lvl="0"/>
            <a:r>
              <a:rPr lang="fr-FR"/>
              <a:t>Grand titre</a:t>
            </a:r>
          </a:p>
        </p:txBody>
      </p:sp>
    </p:spTree>
    <p:extLst>
      <p:ext uri="{BB962C8B-B14F-4D97-AF65-F5344CB8AC3E}">
        <p14:creationId xmlns:p14="http://schemas.microsoft.com/office/powerpoint/2010/main" val="4193559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3" name="Rectangle 2">
            <a:extLst>
              <a:ext uri="{FF2B5EF4-FFF2-40B4-BE49-F238E27FC236}">
                <a16:creationId xmlns:a16="http://schemas.microsoft.com/office/drawing/2014/main" id="{8CAD2AB3-F7A0-376D-3D85-80BAFEF5C208}"/>
              </a:ext>
            </a:extLst>
          </p:cNvPr>
          <p:cNvSpPr/>
          <p:nvPr userDrawn="1"/>
        </p:nvSpPr>
        <p:spPr>
          <a:xfrm>
            <a:off x="1" y="5282226"/>
            <a:ext cx="10967026" cy="1237295"/>
          </a:xfrm>
          <a:prstGeom prst="rect">
            <a:avLst/>
          </a:prstGeom>
          <a:gradFill flip="none" rotWithShape="1">
            <a:gsLst>
              <a:gs pos="80000">
                <a:srgbClr val="F9862A"/>
              </a:gs>
              <a:gs pos="36000">
                <a:srgbClr val="F25F0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pic>
        <p:nvPicPr>
          <p:cNvPr id="4" name="Picture 47">
            <a:extLst>
              <a:ext uri="{FF2B5EF4-FFF2-40B4-BE49-F238E27FC236}">
                <a16:creationId xmlns:a16="http://schemas.microsoft.com/office/drawing/2014/main" id="{1DC8423F-1D2B-B485-C38E-184833777C8F}"/>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72906" y="5170198"/>
            <a:ext cx="1463376" cy="146750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 name="Espace réservé pour une image  5">
            <a:extLst>
              <a:ext uri="{FF2B5EF4-FFF2-40B4-BE49-F238E27FC236}">
                <a16:creationId xmlns:a16="http://schemas.microsoft.com/office/drawing/2014/main" id="{24669B75-6854-E440-909E-3945CB632DFB}"/>
              </a:ext>
            </a:extLst>
          </p:cNvPr>
          <p:cNvSpPr>
            <a:spLocks noGrp="1"/>
          </p:cNvSpPr>
          <p:nvPr>
            <p:ph type="pic" sz="quarter" idx="12"/>
          </p:nvPr>
        </p:nvSpPr>
        <p:spPr>
          <a:xfrm>
            <a:off x="376774" y="5490504"/>
            <a:ext cx="2625725" cy="820738"/>
          </a:xfrm>
          <a:prstGeom prst="roundRect">
            <a:avLst/>
          </a:prstGeom>
        </p:spPr>
        <p:txBody>
          <a:bodyPr/>
          <a:lstStyle/>
          <a:p>
            <a:endParaRPr lang="fr-FR"/>
          </a:p>
        </p:txBody>
      </p:sp>
      <p:sp>
        <p:nvSpPr>
          <p:cNvPr id="7" name="Espace réservé de la date 2">
            <a:extLst>
              <a:ext uri="{FF2B5EF4-FFF2-40B4-BE49-F238E27FC236}">
                <a16:creationId xmlns:a16="http://schemas.microsoft.com/office/drawing/2014/main" id="{D8A9E21F-D568-8362-9BDB-1CC21CD5633F}"/>
              </a:ext>
            </a:extLst>
          </p:cNvPr>
          <p:cNvSpPr txBox="1">
            <a:spLocks/>
          </p:cNvSpPr>
          <p:nvPr userDrawn="1"/>
        </p:nvSpPr>
        <p:spPr>
          <a:xfrm>
            <a:off x="73546" y="6612410"/>
            <a:ext cx="1879566" cy="215444"/>
          </a:xfrm>
          <a:prstGeom prst="rect">
            <a:avLst/>
          </a:prstGeom>
        </p:spPr>
        <p:txBody>
          <a:bodyPr anchor="ctr">
            <a:spAutoFit/>
          </a:bodyPr>
          <a:lstStyle>
            <a:defPPr>
              <a:defRPr lang="fr-FR"/>
            </a:defPPr>
            <a:lvl1pPr marL="0" algn="l" defTabSz="914400" rtl="0" eaLnBrk="1" latinLnBrk="0" hangingPunct="1">
              <a:defRPr sz="1400" b="0" i="0" u="none"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a:solidFill>
                  <a:schemeClr val="bg1">
                    <a:lumMod val="65000"/>
                  </a:schemeClr>
                </a:solidFill>
                <a:latin typeface="Arial" panose="020B0604020202020204" pitchFamily="34" charset="0"/>
                <a:ea typeface="Roboto" charset="0"/>
                <a:cs typeface="Arial" panose="020B0604020202020204" pitchFamily="34" charset="0"/>
              </a:rPr>
              <a:t>Classification C2</a:t>
            </a:r>
            <a:r>
              <a:rPr lang="fr-FR" sz="800" baseline="0">
                <a:solidFill>
                  <a:schemeClr val="bg1">
                    <a:lumMod val="65000"/>
                  </a:schemeClr>
                </a:solidFill>
                <a:latin typeface="Arial" panose="020B0604020202020204" pitchFamily="34" charset="0"/>
                <a:ea typeface="Roboto" charset="0"/>
                <a:cs typeface="Arial" panose="020B0604020202020204" pitchFamily="34" charset="0"/>
              </a:rPr>
              <a:t> - Confidentiel</a:t>
            </a:r>
            <a:endParaRPr lang="fr-FR" sz="1000">
              <a:solidFill>
                <a:schemeClr val="tx1"/>
              </a:solidFill>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2274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 grand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CEEFA7-91EF-8D5C-124F-2A21E37CA1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arme 16">
            <a:extLst>
              <a:ext uri="{FF2B5EF4-FFF2-40B4-BE49-F238E27FC236}">
                <a16:creationId xmlns:a16="http://schemas.microsoft.com/office/drawing/2014/main" id="{9BFEAAC0-C772-36EA-E300-FDE8481DE249}"/>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romanUcPeriod"/>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grpSp>
        <p:nvGrpSpPr>
          <p:cNvPr id="12" name="Graphique 29">
            <a:extLst>
              <a:ext uri="{FF2B5EF4-FFF2-40B4-BE49-F238E27FC236}">
                <a16:creationId xmlns:a16="http://schemas.microsoft.com/office/drawing/2014/main" id="{AA332624-E768-9409-8038-873DEA673F4D}"/>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F9C1804E-58D9-63E2-6174-D8A6691342A5}"/>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56416F7-3127-594B-BACA-B72843D42178}"/>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07596535-29F4-FF11-0B8F-CE8E94A069B0}"/>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8" name="Arc plein 17">
            <a:extLst>
              <a:ext uri="{FF2B5EF4-FFF2-40B4-BE49-F238E27FC236}">
                <a16:creationId xmlns:a16="http://schemas.microsoft.com/office/drawing/2014/main" id="{557C4F7E-2B15-87FE-8F30-64BDB6E37CAE}"/>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405132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259116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fr-FR"/>
          </a:p>
        </p:txBody>
      </p:sp>
    </p:spTree>
    <p:extLst>
      <p:ext uri="{BB962C8B-B14F-4D97-AF65-F5344CB8AC3E}">
        <p14:creationId xmlns:p14="http://schemas.microsoft.com/office/powerpoint/2010/main" val="332537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ffre + Références general">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0" y="803500"/>
            <a:ext cx="4155440"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rgbClr val="E95A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8202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15057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us sommaire avec photo client">
    <p:spTree>
      <p:nvGrpSpPr>
        <p:cNvPr id="1" name=""/>
        <p:cNvGrpSpPr/>
        <p:nvPr/>
      </p:nvGrpSpPr>
      <p:grpSpPr>
        <a:xfrm>
          <a:off x="0" y="0"/>
          <a:ext cx="0" cy="0"/>
          <a:chOff x="0" y="0"/>
          <a:chExt cx="0" cy="0"/>
        </a:xfrm>
      </p:grpSpPr>
      <p:pic>
        <p:nvPicPr>
          <p:cNvPr id="5" name="Image 4" descr="Une image contenant ciel, habits, personne, homme&#10;&#10;Description générée automatiquement">
            <a:extLst>
              <a:ext uri="{FF2B5EF4-FFF2-40B4-BE49-F238E27FC236}">
                <a16:creationId xmlns:a16="http://schemas.microsoft.com/office/drawing/2014/main" id="{08A75F52-C122-4BEF-55E1-4E0AAF102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0452" cy="6920440"/>
          </a:xfrm>
          <a:prstGeom prst="rect">
            <a:avLst/>
          </a:prstGeom>
        </p:spPr>
      </p:pic>
      <p:sp>
        <p:nvSpPr>
          <p:cNvPr id="2" name="Rectangle : avec coins arrondis en diagonale 1">
            <a:extLst>
              <a:ext uri="{FF2B5EF4-FFF2-40B4-BE49-F238E27FC236}">
                <a16:creationId xmlns:a16="http://schemas.microsoft.com/office/drawing/2014/main" id="{692C22E0-1267-0BEE-3C85-A5FC16F347DB}"/>
              </a:ext>
            </a:extLst>
          </p:cNvPr>
          <p:cNvSpPr/>
          <p:nvPr userDrawn="1"/>
        </p:nvSpPr>
        <p:spPr>
          <a:xfrm>
            <a:off x="508000" y="951345"/>
            <a:ext cx="11702453" cy="5477164"/>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44325"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4"/>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104431"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30760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re + Références + Banque">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1937" y="803500"/>
            <a:ext cx="4164748"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blipFill dpi="0" rotWithShape="1">
            <a:blip r:embed="rId2"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25706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s+Sous-titre">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30E6DE64-98A5-AD0D-0FE0-CDED15691232}"/>
              </a:ext>
            </a:extLst>
          </p:cNvPr>
          <p:cNvSpPr/>
          <p:nvPr userDrawn="1"/>
        </p:nvSpPr>
        <p:spPr>
          <a:xfrm>
            <a:off x="5515897" y="0"/>
            <a:ext cx="6659279" cy="68580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48992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1CE2A-AA4C-2009-4F5E-1BBFAA3B345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17BE136-6361-0B16-CA0B-EE0A6039E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14">
            <a:extLst>
              <a:ext uri="{FF2B5EF4-FFF2-40B4-BE49-F238E27FC236}">
                <a16:creationId xmlns:a16="http://schemas.microsoft.com/office/drawing/2014/main" id="{D8104C83-BF03-6A00-B861-A0C7CC3785AC}"/>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9" name="Espace réservé du texte 14">
            <a:extLst>
              <a:ext uri="{FF2B5EF4-FFF2-40B4-BE49-F238E27FC236}">
                <a16:creationId xmlns:a16="http://schemas.microsoft.com/office/drawing/2014/main" id="{4A8758E6-02B4-CCFE-480B-FB6D93635A7B}"/>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967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99748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D89F8B-14DA-8728-264F-B3240A8D9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titre 8">
            <a:extLst>
              <a:ext uri="{FF2B5EF4-FFF2-40B4-BE49-F238E27FC236}">
                <a16:creationId xmlns:a16="http://schemas.microsoft.com/office/drawing/2014/main" id="{72DD22C4-87A4-73BB-E0F5-74075225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numéro de diapositive 4">
            <a:extLst>
              <a:ext uri="{FF2B5EF4-FFF2-40B4-BE49-F238E27FC236}">
                <a16:creationId xmlns:a16="http://schemas.microsoft.com/office/drawing/2014/main" id="{F9F01A45-AD82-79C9-C877-71A20F043747}"/>
              </a:ext>
            </a:extLst>
          </p:cNvPr>
          <p:cNvSpPr txBox="1">
            <a:spLocks/>
          </p:cNvSpPr>
          <p:nvPr userDrawn="1"/>
        </p:nvSpPr>
        <p:spPr>
          <a:xfrm>
            <a:off x="128889" y="6496865"/>
            <a:ext cx="1904214" cy="365125"/>
          </a:xfrm>
          <a:prstGeom prst="rect">
            <a:avLst/>
          </a:prstGeom>
        </p:spPr>
        <p:txBody>
          <a:bodyPr vert="horz" lIns="91440" tIns="45720" rIns="91440" bIns="45720" rtlCol="0" anchor="ctr"/>
          <a:lstStyle>
            <a:defPPr>
              <a:defRPr lang="fr-FR"/>
            </a:defPPr>
            <a:lvl1pPr marL="0" algn="ctr" defTabSz="914400" rtl="0" eaLnBrk="1" latinLnBrk="0" hangingPunct="1">
              <a:defRPr sz="105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accent6">
                    <a:lumMod val="60000"/>
                    <a:lumOff val="40000"/>
                  </a:schemeClr>
                </a:solidFill>
                <a:latin typeface="Arial" panose="020B0604020202020204" pitchFamily="34" charset="0"/>
                <a:cs typeface="Arial" panose="020B0604020202020204" pitchFamily="34" charset="0"/>
              </a:rPr>
              <a:t>Classification C2 – Confidentiel </a:t>
            </a:r>
          </a:p>
        </p:txBody>
      </p:sp>
      <p:sp>
        <p:nvSpPr>
          <p:cNvPr id="11" name="Espace réservé du numéro de diapositive 4">
            <a:extLst>
              <a:ext uri="{FF2B5EF4-FFF2-40B4-BE49-F238E27FC236}">
                <a16:creationId xmlns:a16="http://schemas.microsoft.com/office/drawing/2014/main" id="{C38CFA15-3BE1-EEA3-A086-C434D2D2697F}"/>
              </a:ext>
            </a:extLst>
          </p:cNvPr>
          <p:cNvSpPr txBox="1">
            <a:spLocks/>
          </p:cNvSpPr>
          <p:nvPr userDrawn="1"/>
        </p:nvSpPr>
        <p:spPr>
          <a:xfrm>
            <a:off x="9577506" y="6488766"/>
            <a:ext cx="2485605" cy="369234"/>
          </a:xfrm>
          <a:prstGeom prst="rect">
            <a:avLst/>
          </a:prstGeom>
        </p:spPr>
        <p:txBody>
          <a:bodyPr anchor="ctr"/>
          <a:lstStyle>
            <a:defPPr>
              <a:defRPr lang="fr-FR"/>
            </a:defPPr>
            <a:lvl1pPr marL="0" algn="ctr" defTabSz="914400" rtl="0" eaLnBrk="1" latinLnBrk="0" hangingPunct="1">
              <a:defRPr sz="1050" b="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900">
                <a:solidFill>
                  <a:schemeClr val="accent6">
                    <a:lumMod val="60000"/>
                    <a:lumOff val="40000"/>
                  </a:schemeClr>
                </a:solidFill>
                <a:latin typeface="Arial" panose="020B0604020202020204" pitchFamily="34" charset="0"/>
                <a:cs typeface="Arial" panose="020B0604020202020204" pitchFamily="34" charset="0"/>
              </a:rPr>
              <a:t>Page </a:t>
            </a:r>
            <a:fld id="{F846F139-8C2A-4B4E-865C-E6159957D530}" type="slidenum">
              <a:rPr lang="fr-FR" sz="900" smtClean="0">
                <a:solidFill>
                  <a:schemeClr val="accent6">
                    <a:lumMod val="60000"/>
                    <a:lumOff val="40000"/>
                  </a:schemeClr>
                </a:solidFill>
                <a:latin typeface="Arial" panose="020B0604020202020204" pitchFamily="34" charset="0"/>
                <a:cs typeface="Arial" panose="020B0604020202020204" pitchFamily="34" charset="0"/>
              </a:rPr>
              <a:pPr algn="r"/>
              <a:t>‹N°›</a:t>
            </a:fld>
            <a:r>
              <a:rPr lang="fr-FR" sz="900">
                <a:solidFill>
                  <a:schemeClr val="accent6">
                    <a:lumMod val="60000"/>
                    <a:lumOff val="4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7993824"/>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701" r:id="rId5"/>
    <p:sldLayoutId id="2147483654" r:id="rId6"/>
    <p:sldLayoutId id="2147483692" r:id="rId7"/>
    <p:sldLayoutId id="2147483689" r:id="rId8"/>
    <p:sldLayoutId id="2147483688" r:id="rId9"/>
    <p:sldLayoutId id="2147483670" r:id="rId10"/>
    <p:sldLayoutId id="2147483669" r:id="rId11"/>
    <p:sldLayoutId id="2147483673" r:id="rId12"/>
    <p:sldLayoutId id="2147483674" r:id="rId13"/>
    <p:sldLayoutId id="2147483690" r:id="rId14"/>
    <p:sldLayoutId id="2147483691" r:id="rId15"/>
    <p:sldLayoutId id="2147483662" r:id="rId16"/>
    <p:sldLayoutId id="2147483671" r:id="rId17"/>
    <p:sldLayoutId id="2147483653"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728" r:id="rId28"/>
    <p:sldLayoutId id="2147483753" r:id="rId29"/>
    <p:sldLayoutId id="2147483752" r:id="rId30"/>
    <p:sldLayoutId id="2147483721" r:id="rId31"/>
    <p:sldLayoutId id="2147483756" r:id="rId32"/>
  </p:sldLayoutIdLst>
  <p:txStyles>
    <p:titleStyle>
      <a:lvl1pPr algn="l" defTabSz="914400" rtl="0" eaLnBrk="1" latinLnBrk="0" hangingPunct="1">
        <a:lnSpc>
          <a:spcPct val="90000"/>
        </a:lnSpc>
        <a:spcBef>
          <a:spcPct val="0"/>
        </a:spcBef>
        <a:buNone/>
        <a:defRPr sz="32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19.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8.png"/></Relationships>
</file>

<file path=ppt/slides/_rels/slide1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13.xml"/><Relationship Id="rId1" Type="http://schemas.openxmlformats.org/officeDocument/2006/relationships/slideLayout" Target="../slideLayouts/slideLayout8.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 Id="rId9" Type="http://schemas.openxmlformats.org/officeDocument/2006/relationships/image" Target="../media/image56.jpeg"/></Relationships>
</file>

<file path=ppt/slides/_rels/slide11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56.jpeg"/><Relationship Id="rId3" Type="http://schemas.openxmlformats.org/officeDocument/2006/relationships/image" Target="../media/image59.png"/><Relationship Id="rId7" Type="http://schemas.openxmlformats.org/officeDocument/2006/relationships/image" Target="../media/image16.png"/><Relationship Id="rId12" Type="http://schemas.microsoft.com/office/2007/relationships/hdphoto" Target="../media/hdphoto3.wdp"/><Relationship Id="rId2" Type="http://schemas.openxmlformats.org/officeDocument/2006/relationships/notesSlide" Target="../notesSlides/notesSlide114.xml"/><Relationship Id="rId1" Type="http://schemas.openxmlformats.org/officeDocument/2006/relationships/slideLayout" Target="../slideLayouts/slideLayout8.xml"/><Relationship Id="rId6" Type="http://schemas.openxmlformats.org/officeDocument/2006/relationships/image" Target="../media/image55.jpeg"/><Relationship Id="rId11" Type="http://schemas.openxmlformats.org/officeDocument/2006/relationships/image" Target="../media/image57.png"/><Relationship Id="rId5" Type="http://schemas.openxmlformats.org/officeDocument/2006/relationships/image" Target="../media/image54.jpeg"/><Relationship Id="rId10" Type="http://schemas.openxmlformats.org/officeDocument/2006/relationships/image" Target="../media/image61.svg"/><Relationship Id="rId4" Type="http://schemas.openxmlformats.org/officeDocument/2006/relationships/image" Target="../media/image53.png"/><Relationship Id="rId9"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 Type="http://schemas.openxmlformats.org/officeDocument/2006/relationships/notesSlide" Target="../notesSlides/notesSlide116.xml"/><Relationship Id="rId16" Type="http://schemas.openxmlformats.org/officeDocument/2006/relationships/image" Target="../media/image76.svg"/><Relationship Id="rId1" Type="http://schemas.openxmlformats.org/officeDocument/2006/relationships/slideLayout" Target="../slideLayouts/slideLayout28.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19" Type="http://schemas.openxmlformats.org/officeDocument/2006/relationships/image" Target="../media/image79.emf"/><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1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89.svg"/><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99.svg"/></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22.xml"/><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23.xml"/><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3" Type="http://schemas.openxmlformats.org/officeDocument/2006/relationships/chart" Target="../charts/chart11.xml"/><Relationship Id="rId18" Type="http://schemas.openxmlformats.org/officeDocument/2006/relationships/image" Target="../media/image112.png"/><Relationship Id="rId26" Type="http://schemas.openxmlformats.org/officeDocument/2006/relationships/image" Target="../media/image120.jpeg"/><Relationship Id="rId3" Type="http://schemas.openxmlformats.org/officeDocument/2006/relationships/chart" Target="../charts/chart1.xml"/><Relationship Id="rId21" Type="http://schemas.openxmlformats.org/officeDocument/2006/relationships/image" Target="../media/image115.png"/><Relationship Id="rId34" Type="http://schemas.openxmlformats.org/officeDocument/2006/relationships/image" Target="../media/image126.png"/><Relationship Id="rId7" Type="http://schemas.openxmlformats.org/officeDocument/2006/relationships/chart" Target="../charts/chart5.xml"/><Relationship Id="rId12" Type="http://schemas.openxmlformats.org/officeDocument/2006/relationships/chart" Target="../charts/chart10.xml"/><Relationship Id="rId17" Type="http://schemas.openxmlformats.org/officeDocument/2006/relationships/chart" Target="../charts/chart15.xml"/><Relationship Id="rId25" Type="http://schemas.openxmlformats.org/officeDocument/2006/relationships/image" Target="../media/image119.png"/><Relationship Id="rId33" Type="http://schemas.microsoft.com/office/2007/relationships/hdphoto" Target="../media/hdphoto5.wdp"/><Relationship Id="rId2" Type="http://schemas.openxmlformats.org/officeDocument/2006/relationships/notesSlide" Target="../notesSlides/notesSlide124.xml"/><Relationship Id="rId16" Type="http://schemas.openxmlformats.org/officeDocument/2006/relationships/chart" Target="../charts/chart14.xml"/><Relationship Id="rId20" Type="http://schemas.openxmlformats.org/officeDocument/2006/relationships/image" Target="../media/image114.png"/><Relationship Id="rId29" Type="http://schemas.microsoft.com/office/2007/relationships/hdphoto" Target="../media/hdphoto4.wdp"/><Relationship Id="rId1" Type="http://schemas.openxmlformats.org/officeDocument/2006/relationships/slideLayout" Target="../slideLayouts/slideLayout11.xml"/><Relationship Id="rId6" Type="http://schemas.openxmlformats.org/officeDocument/2006/relationships/chart" Target="../charts/chart4.xml"/><Relationship Id="rId11" Type="http://schemas.openxmlformats.org/officeDocument/2006/relationships/chart" Target="../charts/chart9.xml"/><Relationship Id="rId24" Type="http://schemas.openxmlformats.org/officeDocument/2006/relationships/image" Target="../media/image118.png"/><Relationship Id="rId32" Type="http://schemas.openxmlformats.org/officeDocument/2006/relationships/image" Target="../media/image125.png"/><Relationship Id="rId5" Type="http://schemas.openxmlformats.org/officeDocument/2006/relationships/chart" Target="../charts/chart3.xml"/><Relationship Id="rId15" Type="http://schemas.openxmlformats.org/officeDocument/2006/relationships/chart" Target="../charts/chart13.xml"/><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chart" Target="../charts/chart8.xml"/><Relationship Id="rId19" Type="http://schemas.openxmlformats.org/officeDocument/2006/relationships/image" Target="../media/image113.png"/><Relationship Id="rId31" Type="http://schemas.openxmlformats.org/officeDocument/2006/relationships/image" Target="../media/image124.png"/><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 Id="rId22" Type="http://schemas.openxmlformats.org/officeDocument/2006/relationships/image" Target="../media/image116.jpeg"/><Relationship Id="rId27" Type="http://schemas.openxmlformats.org/officeDocument/2006/relationships/image" Target="../media/image121.png"/><Relationship Id="rId30" Type="http://schemas.openxmlformats.org/officeDocument/2006/relationships/image" Target="../media/image123.png"/><Relationship Id="rId8" Type="http://schemas.openxmlformats.org/officeDocument/2006/relationships/chart" Target="../charts/chart6.xml"/></Relationships>
</file>

<file path=ppt/slides/_rels/slide13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21.png"/><Relationship Id="rId18" Type="http://schemas.openxmlformats.org/officeDocument/2006/relationships/image" Target="../media/image124.png"/><Relationship Id="rId26" Type="http://schemas.openxmlformats.org/officeDocument/2006/relationships/image" Target="../media/image134.png"/><Relationship Id="rId3" Type="http://schemas.microsoft.com/office/2007/relationships/hdphoto" Target="../media/hdphoto4.wdp"/><Relationship Id="rId21" Type="http://schemas.openxmlformats.org/officeDocument/2006/relationships/image" Target="../media/image130.png"/><Relationship Id="rId7" Type="http://schemas.openxmlformats.org/officeDocument/2006/relationships/image" Target="../media/image116.jpeg"/><Relationship Id="rId12" Type="http://schemas.openxmlformats.org/officeDocument/2006/relationships/image" Target="../media/image118.png"/><Relationship Id="rId17" Type="http://schemas.openxmlformats.org/officeDocument/2006/relationships/image" Target="../media/image120.jpeg"/><Relationship Id="rId25" Type="http://schemas.openxmlformats.org/officeDocument/2006/relationships/image" Target="../media/image133.emf"/><Relationship Id="rId2" Type="http://schemas.openxmlformats.org/officeDocument/2006/relationships/image" Target="../media/image122.png"/><Relationship Id="rId16" Type="http://schemas.openxmlformats.org/officeDocument/2006/relationships/image" Target="../media/image119.png"/><Relationship Id="rId20" Type="http://schemas.openxmlformats.org/officeDocument/2006/relationships/image" Target="../media/image129.png"/><Relationship Id="rId1" Type="http://schemas.openxmlformats.org/officeDocument/2006/relationships/slideLayout" Target="../slideLayouts/slideLayout11.xml"/><Relationship Id="rId6" Type="http://schemas.microsoft.com/office/2007/relationships/hdphoto" Target="../media/hdphoto5.wdp"/><Relationship Id="rId11" Type="http://schemas.openxmlformats.org/officeDocument/2006/relationships/image" Target="../media/image128.jpeg"/><Relationship Id="rId24" Type="http://schemas.openxmlformats.org/officeDocument/2006/relationships/image" Target="../media/image126.png"/><Relationship Id="rId5" Type="http://schemas.openxmlformats.org/officeDocument/2006/relationships/image" Target="../media/image125.png"/><Relationship Id="rId15" Type="http://schemas.openxmlformats.org/officeDocument/2006/relationships/image" Target="../media/image117.png"/><Relationship Id="rId23" Type="http://schemas.openxmlformats.org/officeDocument/2006/relationships/image" Target="../media/image132.png"/><Relationship Id="rId10" Type="http://schemas.openxmlformats.org/officeDocument/2006/relationships/image" Target="../media/image114.png"/><Relationship Id="rId19" Type="http://schemas.openxmlformats.org/officeDocument/2006/relationships/image" Target="../media/image115.png"/><Relationship Id="rId4" Type="http://schemas.openxmlformats.org/officeDocument/2006/relationships/image" Target="../media/image127.png"/><Relationship Id="rId9" Type="http://schemas.openxmlformats.org/officeDocument/2006/relationships/image" Target="../media/image113.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jpeg"/><Relationship Id="rId26" Type="http://schemas.openxmlformats.org/officeDocument/2006/relationships/image" Target="../media/image155.png"/><Relationship Id="rId39" Type="http://schemas.openxmlformats.org/officeDocument/2006/relationships/image" Target="../media/image131.png"/><Relationship Id="rId21" Type="http://schemas.openxmlformats.org/officeDocument/2006/relationships/image" Target="../media/image113.png"/><Relationship Id="rId34" Type="http://schemas.openxmlformats.org/officeDocument/2006/relationships/image" Target="../media/image129.png"/><Relationship Id="rId42" Type="http://schemas.openxmlformats.org/officeDocument/2006/relationships/image" Target="../media/image163.png"/><Relationship Id="rId7" Type="http://schemas.openxmlformats.org/officeDocument/2006/relationships/image" Target="../media/image140.svg"/><Relationship Id="rId2" Type="http://schemas.openxmlformats.org/officeDocument/2006/relationships/notesSlide" Target="../notesSlides/notesSlide125.xml"/><Relationship Id="rId16" Type="http://schemas.openxmlformats.org/officeDocument/2006/relationships/image" Target="../media/image148.png"/><Relationship Id="rId20" Type="http://schemas.openxmlformats.org/officeDocument/2006/relationships/image" Target="../media/image152.png"/><Relationship Id="rId29" Type="http://schemas.openxmlformats.org/officeDocument/2006/relationships/image" Target="../media/image121.png"/><Relationship Id="rId41" Type="http://schemas.openxmlformats.org/officeDocument/2006/relationships/image" Target="../media/image162.png"/><Relationship Id="rId1" Type="http://schemas.openxmlformats.org/officeDocument/2006/relationships/slideLayout" Target="../slideLayouts/slideLayout11.xml"/><Relationship Id="rId6" Type="http://schemas.openxmlformats.org/officeDocument/2006/relationships/image" Target="../media/image139.png"/><Relationship Id="rId11" Type="http://schemas.openxmlformats.org/officeDocument/2006/relationships/image" Target="../media/image143.png"/><Relationship Id="rId24" Type="http://schemas.openxmlformats.org/officeDocument/2006/relationships/image" Target="../media/image154.jpeg"/><Relationship Id="rId32" Type="http://schemas.openxmlformats.org/officeDocument/2006/relationships/image" Target="../media/image158.jpeg"/><Relationship Id="rId37" Type="http://schemas.openxmlformats.org/officeDocument/2006/relationships/image" Target="../media/image160.png"/><Relationship Id="rId40" Type="http://schemas.openxmlformats.org/officeDocument/2006/relationships/image" Target="../media/image161.jpeg"/><Relationship Id="rId5" Type="http://schemas.openxmlformats.org/officeDocument/2006/relationships/image" Target="../media/image138.png"/><Relationship Id="rId15" Type="http://schemas.openxmlformats.org/officeDocument/2006/relationships/image" Target="../media/image147.png"/><Relationship Id="rId23" Type="http://schemas.openxmlformats.org/officeDocument/2006/relationships/image" Target="../media/image115.png"/><Relationship Id="rId28" Type="http://schemas.openxmlformats.org/officeDocument/2006/relationships/image" Target="../media/image156.jpeg"/><Relationship Id="rId36" Type="http://schemas.openxmlformats.org/officeDocument/2006/relationships/image" Target="../media/image130.png"/><Relationship Id="rId10" Type="http://schemas.openxmlformats.org/officeDocument/2006/relationships/image" Target="../media/image133.emf"/><Relationship Id="rId19" Type="http://schemas.openxmlformats.org/officeDocument/2006/relationships/image" Target="../media/image151.png"/><Relationship Id="rId31" Type="http://schemas.openxmlformats.org/officeDocument/2006/relationships/image" Target="../media/image124.png"/><Relationship Id="rId44" Type="http://schemas.openxmlformats.org/officeDocument/2006/relationships/image" Target="../media/image165.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6.png"/><Relationship Id="rId22" Type="http://schemas.openxmlformats.org/officeDocument/2006/relationships/image" Target="../media/image153.png"/><Relationship Id="rId27" Type="http://schemas.openxmlformats.org/officeDocument/2006/relationships/image" Target="../media/image119.png"/><Relationship Id="rId30" Type="http://schemas.openxmlformats.org/officeDocument/2006/relationships/image" Target="../media/image157.png"/><Relationship Id="rId35" Type="http://schemas.openxmlformats.org/officeDocument/2006/relationships/image" Target="../media/image159.png"/><Relationship Id="rId43" Type="http://schemas.openxmlformats.org/officeDocument/2006/relationships/image" Target="../media/image164.svg"/><Relationship Id="rId8" Type="http://schemas.openxmlformats.org/officeDocument/2006/relationships/image" Target="../media/image141.png"/><Relationship Id="rId3" Type="http://schemas.openxmlformats.org/officeDocument/2006/relationships/image" Target="../media/image136.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17.png"/><Relationship Id="rId33" Type="http://schemas.openxmlformats.org/officeDocument/2006/relationships/image" Target="../media/image126.png"/><Relationship Id="rId38" Type="http://schemas.openxmlformats.org/officeDocument/2006/relationships/image" Target="../media/image134.png"/></Relationships>
</file>

<file path=ppt/slides/_rels/slide1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26" Type="http://schemas.openxmlformats.org/officeDocument/2006/relationships/image" Target="../media/image183.png"/><Relationship Id="rId3" Type="http://schemas.microsoft.com/office/2007/relationships/hdphoto" Target="../media/hdphoto6.wdp"/><Relationship Id="rId21" Type="http://schemas.openxmlformats.org/officeDocument/2006/relationships/image" Target="../media/image179.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28.jpeg"/><Relationship Id="rId25" Type="http://schemas.openxmlformats.org/officeDocument/2006/relationships/image" Target="../media/image133.emf"/><Relationship Id="rId2" Type="http://schemas.openxmlformats.org/officeDocument/2006/relationships/image" Target="../media/image122.png"/><Relationship Id="rId16" Type="http://schemas.openxmlformats.org/officeDocument/2006/relationships/image" Target="../media/image175.png"/><Relationship Id="rId20" Type="http://schemas.openxmlformats.org/officeDocument/2006/relationships/image" Target="../media/image178.jpeg"/><Relationship Id="rId1" Type="http://schemas.openxmlformats.org/officeDocument/2006/relationships/slideLayout" Target="../slideLayouts/slideLayout11.xml"/><Relationship Id="rId6" Type="http://schemas.openxmlformats.org/officeDocument/2006/relationships/image" Target="../media/image166.png"/><Relationship Id="rId11" Type="http://schemas.openxmlformats.org/officeDocument/2006/relationships/image" Target="../media/image171.png"/><Relationship Id="rId24" Type="http://schemas.openxmlformats.org/officeDocument/2006/relationships/image" Target="../media/image182.png"/><Relationship Id="rId5" Type="http://schemas.microsoft.com/office/2007/relationships/hdphoto" Target="../media/hdphoto5.wdp"/><Relationship Id="rId15" Type="http://schemas.openxmlformats.org/officeDocument/2006/relationships/image" Target="../media/image120.jpeg"/><Relationship Id="rId23" Type="http://schemas.openxmlformats.org/officeDocument/2006/relationships/image" Target="../media/image181.png"/><Relationship Id="rId10" Type="http://schemas.openxmlformats.org/officeDocument/2006/relationships/image" Target="../media/image170.jpeg"/><Relationship Id="rId19" Type="http://schemas.openxmlformats.org/officeDocument/2006/relationships/image" Target="../media/image177.png"/><Relationship Id="rId4" Type="http://schemas.openxmlformats.org/officeDocument/2006/relationships/image" Target="../media/image125.png"/><Relationship Id="rId9" Type="http://schemas.openxmlformats.org/officeDocument/2006/relationships/image" Target="../media/image169.png"/><Relationship Id="rId14" Type="http://schemas.openxmlformats.org/officeDocument/2006/relationships/image" Target="../media/image174.png"/><Relationship Id="rId22" Type="http://schemas.openxmlformats.org/officeDocument/2006/relationships/image" Target="../media/image180.png"/><Relationship Id="rId27" Type="http://schemas.openxmlformats.org/officeDocument/2006/relationships/image" Target="../media/image184.png"/></Relationships>
</file>

<file path=ppt/slides/_rels/slide136.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slide" Target="slide131.xml"/><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emf"/><Relationship Id="rId17" Type="http://schemas.openxmlformats.org/officeDocument/2006/relationships/image" Target="../media/image198.svg"/><Relationship Id="rId2" Type="http://schemas.openxmlformats.org/officeDocument/2006/relationships/notesSlide" Target="../notesSlides/notesSlide126.xml"/><Relationship Id="rId16" Type="http://schemas.openxmlformats.org/officeDocument/2006/relationships/image" Target="../media/image197.png"/><Relationship Id="rId1" Type="http://schemas.openxmlformats.org/officeDocument/2006/relationships/slideLayout" Target="../slideLayouts/slideLayout11.xml"/><Relationship Id="rId6" Type="http://schemas.openxmlformats.org/officeDocument/2006/relationships/image" Target="../media/image188.svg"/><Relationship Id="rId11" Type="http://schemas.openxmlformats.org/officeDocument/2006/relationships/image" Target="../media/image193.emf"/><Relationship Id="rId5" Type="http://schemas.openxmlformats.org/officeDocument/2006/relationships/image" Target="../media/image187.png"/><Relationship Id="rId15" Type="http://schemas.openxmlformats.org/officeDocument/2006/relationships/image" Target="../media/image196.svg"/><Relationship Id="rId10" Type="http://schemas.openxmlformats.org/officeDocument/2006/relationships/image" Target="../media/image192.svg"/><Relationship Id="rId4" Type="http://schemas.openxmlformats.org/officeDocument/2006/relationships/image" Target="../media/image186.svg"/><Relationship Id="rId9" Type="http://schemas.openxmlformats.org/officeDocument/2006/relationships/image" Target="../media/image191.png"/><Relationship Id="rId1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9.jpeg"/><Relationship Id="rId7" Type="http://schemas.openxmlformats.org/officeDocument/2006/relationships/image" Target="../media/image201.png"/><Relationship Id="rId2" Type="http://schemas.openxmlformats.org/officeDocument/2006/relationships/notesSlide" Target="../notesSlides/notesSlide127.xml"/><Relationship Id="rId1" Type="http://schemas.openxmlformats.org/officeDocument/2006/relationships/slideLayout" Target="../slideLayouts/slideLayout32.xml"/><Relationship Id="rId6" Type="http://schemas.openxmlformats.org/officeDocument/2006/relationships/image" Target="../media/image200.png"/><Relationship Id="rId5" Type="http://schemas.openxmlformats.org/officeDocument/2006/relationships/image" Target="../media/image196.svg"/><Relationship Id="rId4" Type="http://schemas.openxmlformats.org/officeDocument/2006/relationships/image" Target="../media/image195.png"/></Relationships>
</file>

<file path=ppt/slides/_rels/slide138.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195.png"/><Relationship Id="rId7" Type="http://schemas.openxmlformats.org/officeDocument/2006/relationships/image" Target="../media/image206.gif"/><Relationship Id="rId2" Type="http://schemas.openxmlformats.org/officeDocument/2006/relationships/notesSlide" Target="../notesSlides/notesSlide128.xml"/><Relationship Id="rId1" Type="http://schemas.openxmlformats.org/officeDocument/2006/relationships/slideLayout" Target="../slideLayouts/slideLayout32.xml"/><Relationship Id="rId6" Type="http://schemas.openxmlformats.org/officeDocument/2006/relationships/image" Target="../media/image205.png"/><Relationship Id="rId5" Type="http://schemas.openxmlformats.org/officeDocument/2006/relationships/image" Target="../media/image204.emf"/><Relationship Id="rId4" Type="http://schemas.openxmlformats.org/officeDocument/2006/relationships/image" Target="../media/image203.svg"/></Relationships>
</file>

<file path=ppt/slides/_rels/slide13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99.jpeg"/><Relationship Id="rId7" Type="http://schemas.openxmlformats.org/officeDocument/2006/relationships/image" Target="../media/image209.png"/><Relationship Id="rId2" Type="http://schemas.openxmlformats.org/officeDocument/2006/relationships/notesSlide" Target="../notesSlides/notesSlide129.xml"/><Relationship Id="rId1" Type="http://schemas.openxmlformats.org/officeDocument/2006/relationships/slideLayout" Target="../slideLayouts/slideLayout32.xml"/><Relationship Id="rId6" Type="http://schemas.openxmlformats.org/officeDocument/2006/relationships/image" Target="../media/image208.png"/><Relationship Id="rId5" Type="http://schemas.openxmlformats.org/officeDocument/2006/relationships/image" Target="../media/image196.svg"/><Relationship Id="rId4" Type="http://schemas.openxmlformats.org/officeDocument/2006/relationships/image" Target="../media/image19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svg"/><Relationship Id="rId3" Type="http://schemas.openxmlformats.org/officeDocument/2006/relationships/hyperlink" Target="https://gr491.isit-europe.org/" TargetMode="External"/><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13.png"/><Relationship Id="rId1" Type="http://schemas.openxmlformats.org/officeDocument/2006/relationships/slideLayout" Target="../slideLayouts/slideLayout25.xml"/><Relationship Id="rId6" Type="http://schemas.openxmlformats.org/officeDocument/2006/relationships/image" Target="../media/image215.svg"/><Relationship Id="rId11" Type="http://schemas.openxmlformats.org/officeDocument/2006/relationships/image" Target="../media/image220.svg"/><Relationship Id="rId5" Type="http://schemas.openxmlformats.org/officeDocument/2006/relationships/image" Target="../media/image214.png"/><Relationship Id="rId10" Type="http://schemas.openxmlformats.org/officeDocument/2006/relationships/image" Target="../media/image219.png"/><Relationship Id="rId4" Type="http://schemas.openxmlformats.org/officeDocument/2006/relationships/hyperlink" Target="https://collectif.greenit.fr/ecoconception-web/115-bonnes-pratiques-eco-conception_web.html" TargetMode="External"/><Relationship Id="rId9" Type="http://schemas.openxmlformats.org/officeDocument/2006/relationships/image" Target="../media/image218.svg"/></Relationships>
</file>

<file path=ppt/slides/_rels/slide143.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3.png"/><Relationship Id="rId7" Type="http://schemas.microsoft.com/office/2007/relationships/hdphoto" Target="../media/hdphoto7.wdp"/><Relationship Id="rId2" Type="http://schemas.openxmlformats.org/officeDocument/2006/relationships/notesSlide" Target="../notesSlides/notesSlide130.xml"/><Relationship Id="rId1" Type="http://schemas.openxmlformats.org/officeDocument/2006/relationships/slideLayout" Target="../slideLayouts/slideLayout25.xml"/><Relationship Id="rId6" Type="http://schemas.openxmlformats.org/officeDocument/2006/relationships/image" Target="../media/image224.png"/><Relationship Id="rId5" Type="http://schemas.openxmlformats.org/officeDocument/2006/relationships/image" Target="../media/image196.svg"/><Relationship Id="rId4" Type="http://schemas.openxmlformats.org/officeDocument/2006/relationships/image" Target="../media/image195.png"/><Relationship Id="rId9" Type="http://schemas.openxmlformats.org/officeDocument/2006/relationships/image" Target="../media/image226.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18" Type="http://schemas.openxmlformats.org/officeDocument/2006/relationships/image" Target="../media/image243.png"/><Relationship Id="rId3" Type="http://schemas.openxmlformats.org/officeDocument/2006/relationships/image" Target="../media/image228.svg"/><Relationship Id="rId7" Type="http://schemas.openxmlformats.org/officeDocument/2006/relationships/image" Target="../media/image232.svg"/><Relationship Id="rId12" Type="http://schemas.openxmlformats.org/officeDocument/2006/relationships/image" Target="../media/image237.png"/><Relationship Id="rId17" Type="http://schemas.openxmlformats.org/officeDocument/2006/relationships/image" Target="../media/image242.svg"/><Relationship Id="rId2" Type="http://schemas.openxmlformats.org/officeDocument/2006/relationships/image" Target="../media/image227.png"/><Relationship Id="rId16" Type="http://schemas.openxmlformats.org/officeDocument/2006/relationships/image" Target="../media/image241.png"/><Relationship Id="rId1" Type="http://schemas.openxmlformats.org/officeDocument/2006/relationships/slideLayout" Target="../slideLayouts/slideLayout17.xml"/><Relationship Id="rId6" Type="http://schemas.openxmlformats.org/officeDocument/2006/relationships/image" Target="../media/image231.png"/><Relationship Id="rId11" Type="http://schemas.openxmlformats.org/officeDocument/2006/relationships/image" Target="../media/image236.svg"/><Relationship Id="rId5" Type="http://schemas.openxmlformats.org/officeDocument/2006/relationships/image" Target="../media/image230.svg"/><Relationship Id="rId15" Type="http://schemas.openxmlformats.org/officeDocument/2006/relationships/image" Target="../media/image240.svg"/><Relationship Id="rId10" Type="http://schemas.openxmlformats.org/officeDocument/2006/relationships/image" Target="../media/image235.png"/><Relationship Id="rId19" Type="http://schemas.openxmlformats.org/officeDocument/2006/relationships/image" Target="../media/image244.svg"/><Relationship Id="rId4" Type="http://schemas.openxmlformats.org/officeDocument/2006/relationships/image" Target="../media/image229.png"/><Relationship Id="rId9" Type="http://schemas.openxmlformats.org/officeDocument/2006/relationships/image" Target="../media/image234.svg"/><Relationship Id="rId14" Type="http://schemas.openxmlformats.org/officeDocument/2006/relationships/image" Target="../media/image2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ranz_Kafka"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5.xml"/><Relationship Id="rId1" Type="http://schemas.openxmlformats.org/officeDocument/2006/relationships/slideLayout" Target="../slideLayouts/slideLayout8.xml"/><Relationship Id="rId5" Type="http://schemas.openxmlformats.org/officeDocument/2006/relationships/image" Target="../media/image48.emf"/><Relationship Id="rId4" Type="http://schemas.openxmlformats.org/officeDocument/2006/relationships/image" Target="../media/image4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7DD6AE2-BC7E-93E1-482E-D513D4C219EA}"/>
              </a:ext>
            </a:extLst>
          </p:cNvPr>
          <p:cNvSpPr>
            <a:spLocks noGrp="1"/>
          </p:cNvSpPr>
          <p:nvPr>
            <p:ph type="body" sz="quarter" idx="10"/>
          </p:nvPr>
        </p:nvSpPr>
        <p:spPr>
          <a:xfrm>
            <a:off x="96112" y="2594744"/>
            <a:ext cx="7554645" cy="1668511"/>
          </a:xfrm>
        </p:spPr>
        <p:txBody>
          <a:bodyPr>
            <a:normAutofit/>
          </a:bodyPr>
          <a:lstStyle/>
          <a:p>
            <a:r>
              <a:rPr lang="fr-FR" sz="3600" b="1" dirty="0">
                <a:solidFill>
                  <a:schemeClr val="bg1">
                    <a:lumMod val="50000"/>
                  </a:schemeClr>
                </a:solidFill>
              </a:rPr>
              <a:t>APACHE KAFKA</a:t>
            </a:r>
            <a:br>
              <a:rPr lang="fr-FR" sz="3600" dirty="0"/>
            </a:br>
            <a:r>
              <a:rPr lang="fr-FR" sz="3900" b="1" dirty="0"/>
              <a:t>Fundamentals and Beyond</a:t>
            </a:r>
          </a:p>
        </p:txBody>
      </p:sp>
      <p:sp>
        <p:nvSpPr>
          <p:cNvPr id="5" name="Espace réservé du texte 4">
            <a:extLst>
              <a:ext uri="{FF2B5EF4-FFF2-40B4-BE49-F238E27FC236}">
                <a16:creationId xmlns:a16="http://schemas.microsoft.com/office/drawing/2014/main" id="{52A0E91E-FE4A-224F-7C32-DC8D04AD11AD}"/>
              </a:ext>
            </a:extLst>
          </p:cNvPr>
          <p:cNvSpPr>
            <a:spLocks noGrp="1"/>
          </p:cNvSpPr>
          <p:nvPr>
            <p:ph type="body" sz="quarter" idx="11"/>
          </p:nvPr>
        </p:nvSpPr>
        <p:spPr>
          <a:xfrm>
            <a:off x="641684" y="5133474"/>
            <a:ext cx="5221939" cy="461983"/>
          </a:xfrm>
        </p:spPr>
        <p:txBody>
          <a:bodyPr>
            <a:normAutofit/>
          </a:bodyPr>
          <a:lstStyle/>
          <a:p>
            <a:r>
              <a:rPr lang="fr-FR" sz="1600" b="1" dirty="0"/>
              <a:t>OCT. 2024 - SREENU DOOSARI </a:t>
            </a:r>
          </a:p>
        </p:txBody>
      </p:sp>
      <p:cxnSp>
        <p:nvCxnSpPr>
          <p:cNvPr id="6" name="Connecteur droit 5">
            <a:extLst>
              <a:ext uri="{FF2B5EF4-FFF2-40B4-BE49-F238E27FC236}">
                <a16:creationId xmlns:a16="http://schemas.microsoft.com/office/drawing/2014/main" id="{F66EF863-57A2-F11A-FC7D-DC33ABE3B8E5}"/>
              </a:ext>
            </a:extLst>
          </p:cNvPr>
          <p:cNvCxnSpPr>
            <a:cxnSpLocks/>
          </p:cNvCxnSpPr>
          <p:nvPr/>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EED5-72EB-4C53-AB8E-BFAD6206803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93AFB2-8473-161C-C872-AE5580A8C05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Definition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EAF1045-D788-BB3C-DAA4-C92699A1E64F}"/>
              </a:ext>
            </a:extLst>
          </p:cNvPr>
          <p:cNvSpPr txBox="1"/>
          <p:nvPr/>
        </p:nvSpPr>
        <p:spPr>
          <a:xfrm>
            <a:off x="464872" y="1158723"/>
            <a:ext cx="10104377" cy="3631763"/>
          </a:xfrm>
          <a:prstGeom prst="rect">
            <a:avLst/>
          </a:prstGeom>
          <a:noFill/>
        </p:spPr>
        <p:txBody>
          <a:bodyPr wrap="square">
            <a:spAutoFit/>
          </a:bodyPr>
          <a:lstStyle/>
          <a:p>
            <a:endParaRPr lang="fr-FR" dirty="0"/>
          </a:p>
          <a:p>
            <a:endParaRPr lang="fr-FR" dirty="0"/>
          </a:p>
          <a:p>
            <a:r>
              <a:rPr lang="en-US" sz="2800" dirty="0"/>
              <a:t>Apache Kafka </a:t>
            </a:r>
            <a:r>
              <a:rPr lang="en-US" sz="2800" dirty="0" err="1"/>
              <a:t>est</a:t>
            </a:r>
            <a:r>
              <a:rPr lang="en-US" sz="2800" dirty="0"/>
              <a:t> </a:t>
            </a:r>
            <a:r>
              <a:rPr lang="en-US" sz="2800" dirty="0" err="1"/>
              <a:t>une</a:t>
            </a:r>
            <a:r>
              <a:rPr lang="en-US" sz="2800" dirty="0"/>
              <a:t> plate-</a:t>
            </a:r>
            <a:r>
              <a:rPr lang="en-US" sz="2800" dirty="0" err="1"/>
              <a:t>forme</a:t>
            </a:r>
            <a:r>
              <a:rPr lang="en-US" sz="2800" dirty="0"/>
              <a:t> de </a:t>
            </a:r>
            <a:r>
              <a:rPr lang="en-US" sz="2800" dirty="0" err="1"/>
              <a:t>streming</a:t>
            </a:r>
            <a:r>
              <a:rPr lang="en-US" sz="2800" dirty="0"/>
              <a:t> </a:t>
            </a:r>
            <a:r>
              <a:rPr lang="en-US" sz="2800" dirty="0" err="1"/>
              <a:t>d’événements</a:t>
            </a:r>
            <a:r>
              <a:rPr lang="en-US" sz="2800" dirty="0"/>
              <a:t>. </a:t>
            </a:r>
          </a:p>
          <a:p>
            <a:r>
              <a:rPr lang="en-US" sz="2800" dirty="0"/>
              <a:t>Elle </a:t>
            </a:r>
            <a:r>
              <a:rPr lang="en-US" sz="2800" dirty="0" err="1"/>
              <a:t>est</a:t>
            </a:r>
            <a:r>
              <a:rPr lang="en-US" sz="2800" dirty="0"/>
              <a:t> scalable, </a:t>
            </a:r>
            <a:r>
              <a:rPr lang="fr-FR" sz="2800" dirty="0"/>
              <a:t>élastique et tolérante aux pannes</a:t>
            </a:r>
            <a:r>
              <a:rPr lang="en-US" sz="2800" dirty="0"/>
              <a:t>.</a:t>
            </a:r>
          </a:p>
          <a:p>
            <a:endParaRPr lang="en-US" sz="2800" dirty="0"/>
          </a:p>
          <a:p>
            <a:endParaRPr lang="fr-FR" dirty="0">
              <a:solidFill>
                <a:schemeClr val="tx1">
                  <a:lumMod val="75000"/>
                  <a:lumOff val="25000"/>
                </a:schemeClr>
              </a:solidFill>
            </a:endParaRPr>
          </a:p>
          <a:p>
            <a:r>
              <a:rPr lang="en-US" sz="1400" dirty="0"/>
              <a:t>Scalable:  Can grow to handle more.</a:t>
            </a:r>
          </a:p>
          <a:p>
            <a:r>
              <a:rPr lang="en-US" sz="1400" dirty="0"/>
              <a:t>Elastic: Can grow </a:t>
            </a:r>
            <a:r>
              <a:rPr lang="en-US" sz="1400" b="1" dirty="0"/>
              <a:t>and shrink</a:t>
            </a:r>
            <a:r>
              <a:rPr lang="en-US" sz="1400" dirty="0"/>
              <a:t> seamlessly while running.</a:t>
            </a:r>
          </a:p>
          <a:p>
            <a:r>
              <a:rPr lang="en-US" sz="1400" dirty="0"/>
              <a:t>Fault-tolerant:  System continues to run even if storage nodes ( brokers), disks, or network links fail.</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282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181C-6B54-C803-DACB-67558DFE9B8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967A947-6189-EAF1-972B-E86C282E7AB0}"/>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AE11A5B2-1A44-0073-8CF4-12776321ED8D}"/>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com.sd.kafka.consumer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2FA2E4C-9797-F3D5-83DF-B0942DC916F0}"/>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E1FF2C18-7B7C-49B1-229D-85EBD9D5619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052D01B9-BF00-1A93-20E2-AD3F6DFA032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1304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366C-4CA6-932F-39FA-9CC8FB09058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7BE09F2-C26D-77EB-1F13-F40D127AED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A850F5BF-1EAB-2CE5-E45B-6CFA60D16860}"/>
              </a:ext>
            </a:extLst>
          </p:cNvPr>
          <p:cNvSpPr txBox="1"/>
          <p:nvPr/>
        </p:nvSpPr>
        <p:spPr>
          <a:xfrm>
            <a:off x="3709555" y="2618508"/>
            <a:ext cx="468630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SCHEMA REGISTRY</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94915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33D6-33E0-B1BD-AB65-E9880734A0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6CEA25-A359-5B4F-A7FC-A4F4FCAF5B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0E23C43F-7B8B-780F-4D49-747817B574E4}"/>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11393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EFC4-4501-5A98-8D6E-0D09FE775F6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434CEDE-8BC8-D7C4-FADE-13C3A84930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137B4072-9295-75D1-7D6D-735F046729CC}"/>
              </a:ext>
            </a:extLst>
          </p:cNvPr>
          <p:cNvSpPr txBox="1"/>
          <p:nvPr/>
        </p:nvSpPr>
        <p:spPr>
          <a:xfrm>
            <a:off x="192216" y="923831"/>
            <a:ext cx="10104377" cy="8987076"/>
          </a:xfrm>
          <a:prstGeom prst="rect">
            <a:avLst/>
          </a:prstGeom>
          <a:noFill/>
        </p:spPr>
        <p:txBody>
          <a:bodyPr wrap="square">
            <a:spAutoFit/>
          </a:bodyPr>
          <a:lstStyle/>
          <a:p>
            <a:endParaRPr lang="fr-FR" dirty="0"/>
          </a:p>
          <a:p>
            <a:r>
              <a:rPr lang="fr-FR" sz="2400" dirty="0">
                <a:solidFill>
                  <a:schemeClr val="tx1">
                    <a:lumMod val="75000"/>
                    <a:lumOff val="25000"/>
                  </a:schemeClr>
                </a:solidFill>
              </a:rPr>
              <a:t>Lors d’évolution des applications, le format des messages est susceptible de changer.</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Afin de s’assurer que ses évolutions ne génèrent pas de problème chez les consommateurs, il est nécessaire d’utiliser un gestionnaire de schéma capable de détecter les problèmes de compatibilité.</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C’est le rôle de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Confluent </a:t>
            </a:r>
            <a:r>
              <a:rPr lang="fr-FR" sz="2400" b="1" i="1" dirty="0" err="1">
                <a:solidFill>
                  <a:schemeClr val="tx1">
                    <a:lumMod val="75000"/>
                    <a:lumOff val="25000"/>
                  </a:schemeClr>
                </a:solidFill>
              </a:rPr>
              <a:t>Registry</a:t>
            </a:r>
            <a:r>
              <a:rPr lang="fr-FR" sz="2400" b="1" i="1" dirty="0">
                <a:solidFill>
                  <a:schemeClr val="tx1">
                    <a:lumMod val="75000"/>
                    <a:lumOff val="25000"/>
                  </a:schemeClr>
                </a:solidFill>
              </a:rPr>
              <a:t> </a:t>
            </a:r>
            <a:r>
              <a:rPr lang="fr-FR" sz="2400" dirty="0">
                <a:solidFill>
                  <a:schemeClr val="tx1">
                    <a:lumMod val="75000"/>
                    <a:lumOff val="25000"/>
                  </a:schemeClr>
                </a:solidFill>
              </a:rPr>
              <a:t>qui supporte les formats de sérialisation JSON, </a:t>
            </a:r>
            <a:r>
              <a:rPr lang="fr-FR" sz="2400" dirty="0" err="1">
                <a:solidFill>
                  <a:schemeClr val="tx1">
                    <a:lumMod val="75000"/>
                    <a:lumOff val="25000"/>
                  </a:schemeClr>
                </a:solidFill>
              </a:rPr>
              <a:t>Avro</a:t>
            </a:r>
            <a:r>
              <a:rPr lang="fr-FR" sz="2400" dirty="0">
                <a:solidFill>
                  <a:schemeClr val="tx1">
                    <a:lumMod val="75000"/>
                    <a:lumOff val="25000"/>
                  </a:schemeClr>
                </a:solidFill>
              </a:rPr>
              <a:t> et </a:t>
            </a:r>
            <a:r>
              <a:rPr lang="fr-FR" sz="2400" dirty="0" err="1">
                <a:solidFill>
                  <a:schemeClr val="tx1">
                    <a:lumMod val="75000"/>
                    <a:lumOff val="25000"/>
                  </a:schemeClr>
                </a:solidFill>
              </a:rPr>
              <a:t>ProtoBuf</a:t>
            </a:r>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453467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D037-84AF-D832-45AE-A79AC5B975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FA0184-6233-7C8E-E7A8-92C78F8CB6A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06020F1-CB62-BB54-689F-8F04CF8BC0B7}"/>
              </a:ext>
            </a:extLst>
          </p:cNvPr>
          <p:cNvSpPr txBox="1"/>
          <p:nvPr/>
        </p:nvSpPr>
        <p:spPr>
          <a:xfrm>
            <a:off x="192216" y="923831"/>
            <a:ext cx="10104377" cy="9079409"/>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endParaRPr lang="fr-FR" dirty="0"/>
          </a:p>
          <a:p>
            <a:r>
              <a:rPr lang="fr-FR" b="1" dirty="0">
                <a:solidFill>
                  <a:schemeClr val="tx1">
                    <a:lumMod val="65000"/>
                    <a:lumOff val="35000"/>
                  </a:schemeClr>
                </a:solidFill>
              </a:rPr>
              <a:t>Confluent </a:t>
            </a:r>
            <a:r>
              <a:rPr lang="fr-FR" b="1" dirty="0" err="1">
                <a:solidFill>
                  <a:schemeClr val="tx1">
                    <a:lumMod val="65000"/>
                    <a:lumOff val="35000"/>
                  </a:schemeClr>
                </a:solidFill>
              </a:rPr>
              <a:t>Schema</a:t>
            </a:r>
            <a:r>
              <a:rPr lang="fr-FR" b="1" dirty="0">
                <a:solidFill>
                  <a:schemeClr val="tx1">
                    <a:lumMod val="65000"/>
                    <a:lumOff val="35000"/>
                  </a:schemeClr>
                </a:solidFill>
              </a:rPr>
              <a:t> </a:t>
            </a:r>
            <a:r>
              <a:rPr lang="fr-FR" b="1" dirty="0" err="1">
                <a:solidFill>
                  <a:schemeClr val="tx1">
                    <a:lumMod val="65000"/>
                    <a:lumOff val="35000"/>
                  </a:schemeClr>
                </a:solidFill>
              </a:rPr>
              <a:t>Registry</a:t>
            </a:r>
            <a:r>
              <a:rPr lang="fr-FR" b="1" dirty="0">
                <a:solidFill>
                  <a:schemeClr val="tx1">
                    <a:lumMod val="65000"/>
                    <a:lumOff val="35000"/>
                  </a:schemeClr>
                </a:solidFill>
              </a:rPr>
              <a:t> </a:t>
            </a:r>
            <a:r>
              <a:rPr lang="fr-FR" dirty="0">
                <a:solidFill>
                  <a:schemeClr val="tx1">
                    <a:lumMod val="65000"/>
                    <a:lumOff val="35000"/>
                  </a:schemeClr>
                </a:solidFill>
              </a:rPr>
              <a:t>offre une API </a:t>
            </a:r>
            <a:r>
              <a:rPr lang="fr-FR" dirty="0" err="1">
                <a:solidFill>
                  <a:schemeClr val="tx1">
                    <a:lumMod val="65000"/>
                    <a:lumOff val="35000"/>
                  </a:schemeClr>
                </a:solidFill>
              </a:rPr>
              <a:t>Rest</a:t>
            </a:r>
            <a:endParaRPr lang="fr-FR" dirty="0">
              <a:solidFill>
                <a:schemeClr val="tx1">
                  <a:lumMod val="65000"/>
                  <a:lumOff val="35000"/>
                </a:schemeClr>
              </a:solidFill>
            </a:endParaRPr>
          </a:p>
          <a:p>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configurer le mode de compatibilité</a:t>
            </a: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Permettant de stocker des </a:t>
            </a:r>
            <a:r>
              <a:rPr lang="fr-FR" dirty="0" err="1">
                <a:solidFill>
                  <a:schemeClr val="tx1">
                    <a:lumMod val="65000"/>
                    <a:lumOff val="35000"/>
                  </a:schemeClr>
                </a:solidFill>
              </a:rPr>
              <a:t>Schema</a:t>
            </a:r>
            <a:endParaRPr lang="fr-FR" dirty="0">
              <a:solidFill>
                <a:schemeClr val="tx1">
                  <a:lumMod val="65000"/>
                  <a:lumOff val="35000"/>
                </a:schemeClr>
              </a:solidFill>
            </a:endParaRPr>
          </a:p>
          <a:p>
            <a:pPr marL="742950" lvl="1" indent="-285750">
              <a:buFont typeface="Arial" panose="020B0604020202020204" pitchFamily="34" charset="0"/>
              <a:buChar char="•"/>
            </a:pPr>
            <a:endParaRPr lang="fr-FR" dirty="0">
              <a:solidFill>
                <a:schemeClr val="tx1">
                  <a:lumMod val="65000"/>
                  <a:lumOff val="35000"/>
                </a:schemeClr>
              </a:solidFill>
            </a:endParaRPr>
          </a:p>
          <a:p>
            <a:pPr marL="742950" lvl="1" indent="-285750">
              <a:buFont typeface="Arial" panose="020B0604020202020204" pitchFamily="34" charset="0"/>
              <a:buChar char="•"/>
            </a:pPr>
            <a:r>
              <a:rPr lang="fr-FR" dirty="0">
                <a:solidFill>
                  <a:schemeClr val="tx1">
                    <a:lumMod val="65000"/>
                    <a:lumOff val="35000"/>
                  </a:schemeClr>
                </a:solidFill>
              </a:rPr>
              <a:t>De détecter les incompatibilités entre schémas</a:t>
            </a:r>
          </a:p>
          <a:p>
            <a:pPr marL="742950" lvl="1" indent="-285750">
              <a:buFont typeface="Arial" panose="020B0604020202020204" pitchFamily="34" charset="0"/>
              <a:buChar char="•"/>
            </a:pPr>
            <a:endParaRPr lang="fr-FR" dirty="0">
              <a:solidFill>
                <a:schemeClr val="tx1">
                  <a:lumMod val="65000"/>
                  <a:lumOff val="35000"/>
                </a:schemeClr>
              </a:solidFill>
            </a:endParaRPr>
          </a:p>
          <a:p>
            <a:pPr marL="1200150" lvl="2" indent="-285750">
              <a:buFont typeface="Wingdings" panose="05000000000000000000" pitchFamily="2" charset="2"/>
              <a:buChar char="Ø"/>
            </a:pPr>
            <a:r>
              <a:rPr lang="fr-FR" dirty="0">
                <a:solidFill>
                  <a:schemeClr val="tx1">
                    <a:lumMod val="65000"/>
                    <a:lumOff val="35000"/>
                  </a:schemeClr>
                </a:solidFill>
              </a:rPr>
              <a:t> Si le schéma est incompatible, le producteur est empêché de produire vers le </a:t>
            </a:r>
            <a:r>
              <a:rPr lang="fr-FR" dirty="0" err="1">
                <a:solidFill>
                  <a:schemeClr val="tx1">
                    <a:lumMod val="65000"/>
                    <a:lumOff val="35000"/>
                  </a:schemeClr>
                </a:solidFill>
              </a:rPr>
              <a:t>topicLe</a:t>
            </a:r>
            <a:r>
              <a:rPr lang="fr-FR" dirty="0">
                <a:solidFill>
                  <a:schemeClr val="tx1">
                    <a:lumMod val="65000"/>
                    <a:lumOff val="35000"/>
                  </a:schemeClr>
                </a:solidFill>
              </a:rPr>
              <a:t> nouveau format de message devra être publié vers un autre topic</a:t>
            </a:r>
          </a:p>
          <a:p>
            <a:endParaRPr lang="fr-FR" dirty="0">
              <a:solidFill>
                <a:schemeClr val="tx1">
                  <a:lumMod val="65000"/>
                  <a:lumOff val="35000"/>
                </a:schemeClr>
              </a:solidFill>
            </a:endParaRPr>
          </a:p>
          <a:p>
            <a:r>
              <a:rPr lang="fr-FR" dirty="0">
                <a:solidFill>
                  <a:schemeClr val="tx1">
                    <a:lumMod val="65000"/>
                    <a:lumOff val="35000"/>
                  </a:schemeClr>
                </a:solidFill>
              </a:rPr>
              <a:t>Les sérialiseurs inclut </a:t>
            </a:r>
            <a:r>
              <a:rPr lang="fr-FR" dirty="0" err="1">
                <a:solidFill>
                  <a:schemeClr val="tx1">
                    <a:lumMod val="65000"/>
                    <a:lumOff val="35000"/>
                  </a:schemeClr>
                </a:solidFill>
              </a:rPr>
              <a:t>l’id</a:t>
            </a:r>
            <a:r>
              <a:rPr lang="fr-FR" dirty="0">
                <a:solidFill>
                  <a:schemeClr val="tx1">
                    <a:lumMod val="65000"/>
                    <a:lumOff val="35000"/>
                  </a:schemeClr>
                </a:solidFill>
              </a:rPr>
              <a:t> du schéma dans les messages et font appel à l’API </a:t>
            </a: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27517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4E34-97F5-33F6-5C62-A51D6254A48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2FDA1F9-20FF-F22D-9206-57F02B4F6C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40A0958D-D820-7BDC-999E-ABEB970C5C36}"/>
              </a:ext>
            </a:extLst>
          </p:cNvPr>
          <p:cNvSpPr txBox="1"/>
          <p:nvPr/>
        </p:nvSpPr>
        <p:spPr>
          <a:xfrm>
            <a:off x="192216" y="923831"/>
            <a:ext cx="10104377" cy="5755422"/>
          </a:xfrm>
          <a:prstGeom prst="rect">
            <a:avLst/>
          </a:prstGeom>
          <a:noFill/>
        </p:spPr>
        <p:txBody>
          <a:bodyPr wrap="square">
            <a:spAutoFit/>
          </a:bodyPr>
          <a:lstStyle/>
          <a:p>
            <a:pPr marL="342900" indent="-342900">
              <a:buFont typeface="Arial" panose="020B0604020202020204" pitchFamily="34" charset="0"/>
              <a:buChar char="•"/>
            </a:pPr>
            <a:endParaRPr lang="fr-FR" sz="2400" dirty="0">
              <a:solidFill>
                <a:schemeClr val="tx1">
                  <a:lumMod val="75000"/>
                  <a:lumOff val="25000"/>
                </a:schemeClr>
              </a:solidFill>
            </a:endParaRPr>
          </a:p>
          <a:p>
            <a:pPr marL="342900" indent="-342900">
              <a:buFont typeface="Arial" panose="020B0604020202020204" pitchFamily="34" charset="0"/>
              <a:buChar char="•"/>
            </a:pPr>
            <a:endParaRPr lang="fr-FR" dirty="0">
              <a:solidFill>
                <a:schemeClr val="tx1">
                  <a:lumMod val="65000"/>
                  <a:lumOff val="35000"/>
                </a:schemeClr>
              </a:solidFill>
            </a:endParaRPr>
          </a:p>
          <a:p>
            <a:pPr marL="342900" indent="-342900">
              <a:buFont typeface="Arial" panose="020B0604020202020204" pitchFamily="34" charset="0"/>
              <a:buChar char="•"/>
            </a:pPr>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CBB1DB5-321E-C5A2-0F42-9D8E854A118A}"/>
              </a:ext>
            </a:extLst>
          </p:cNvPr>
          <p:cNvPicPr>
            <a:picLocks noChangeAspect="1"/>
          </p:cNvPicPr>
          <p:nvPr/>
        </p:nvPicPr>
        <p:blipFill>
          <a:blip r:embed="rId3"/>
          <a:stretch>
            <a:fillRect/>
          </a:stretch>
        </p:blipFill>
        <p:spPr>
          <a:xfrm>
            <a:off x="1166973" y="1160690"/>
            <a:ext cx="8683609" cy="4895341"/>
          </a:xfrm>
          <a:prstGeom prst="rect">
            <a:avLst/>
          </a:prstGeom>
        </p:spPr>
      </p:pic>
    </p:spTree>
    <p:extLst>
      <p:ext uri="{BB962C8B-B14F-4D97-AF65-F5344CB8AC3E}">
        <p14:creationId xmlns:p14="http://schemas.microsoft.com/office/powerpoint/2010/main" val="2014108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A371A-DB3B-ABAA-B170-F798289990C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A1896F-4A95-9A1C-68EF-8BD05582DF9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AD8177D-63D7-2FDA-45DB-946B12C1AEC2}"/>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Trois niveaux de compatibilité sont pris en charge par </a:t>
            </a:r>
            <a:r>
              <a:rPr lang="fr-FR" i="1" dirty="0" err="1">
                <a:solidFill>
                  <a:schemeClr val="tx1">
                    <a:lumMod val="75000"/>
                    <a:lumOff val="25000"/>
                  </a:schemeClr>
                </a:solidFill>
              </a:rPr>
              <a:t>Schema</a:t>
            </a:r>
            <a:r>
              <a:rPr lang="fr-FR" i="1" dirty="0">
                <a:solidFill>
                  <a:schemeClr val="tx1">
                    <a:lumMod val="75000"/>
                    <a:lumOff val="25000"/>
                  </a:schemeClr>
                </a:solidFill>
              </a:rPr>
              <a:t> </a:t>
            </a:r>
            <a:r>
              <a:rPr lang="fr-FR" i="1" dirty="0" err="1">
                <a:solidFill>
                  <a:schemeClr val="tx1">
                    <a:lumMod val="75000"/>
                    <a:lumOff val="25000"/>
                  </a:schemeClr>
                </a:solidFill>
              </a:rPr>
              <a:t>Registr</a:t>
            </a:r>
            <a:r>
              <a:rPr lang="fr-FR" dirty="0" err="1">
                <a:solidFill>
                  <a:schemeClr val="tx1">
                    <a:lumMod val="75000"/>
                    <a:lumOff val="25000"/>
                  </a:schemeClr>
                </a:solidFill>
              </a:rPr>
              <a:t>y</a:t>
            </a:r>
            <a:r>
              <a:rPr lang="fr-FR" dirty="0">
                <a:solidFill>
                  <a:schemeClr val="tx1">
                    <a:lumMod val="75000"/>
                    <a:lumOff val="25000"/>
                  </a:schemeClr>
                </a:solidFill>
              </a:rPr>
              <a:t>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backward</a:t>
            </a:r>
            <a:r>
              <a:rPr lang="fr-FR" b="1" dirty="0">
                <a:solidFill>
                  <a:schemeClr val="tx1">
                    <a:lumMod val="75000"/>
                    <a:lumOff val="25000"/>
                  </a:schemeClr>
                </a:solidFill>
              </a:rPr>
              <a:t> </a:t>
            </a:r>
            <a:r>
              <a:rPr lang="fr-FR" dirty="0">
                <a:solidFill>
                  <a:schemeClr val="tx1">
                    <a:lumMod val="75000"/>
                    <a:lumOff val="25000"/>
                  </a:schemeClr>
                </a:solidFill>
              </a:rPr>
              <a:t>: Tous les messages de la version précédente du schéma sont également valides selon la nouvelle version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a:t>
            </a:r>
            <a:r>
              <a:rPr lang="fr-FR" b="1" dirty="0" err="1">
                <a:solidFill>
                  <a:schemeClr val="tx1">
                    <a:lumMod val="75000"/>
                    <a:lumOff val="25000"/>
                  </a:schemeClr>
                </a:solidFill>
              </a:rPr>
              <a:t>forward</a:t>
            </a:r>
            <a:r>
              <a:rPr lang="fr-FR" b="1" dirty="0">
                <a:solidFill>
                  <a:schemeClr val="tx1">
                    <a:lumMod val="75000"/>
                    <a:lumOff val="25000"/>
                  </a:schemeClr>
                </a:solidFill>
              </a:rPr>
              <a:t> </a:t>
            </a:r>
            <a:r>
              <a:rPr lang="fr-FR" dirty="0">
                <a:solidFill>
                  <a:schemeClr val="tx1">
                    <a:lumMod val="75000"/>
                    <a:lumOff val="25000"/>
                  </a:schemeClr>
                </a:solidFill>
              </a:rPr>
              <a:t>: Tous les messages de la nouvelle version sont également valides selon la version précédente du schéma</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Compatibilité full </a:t>
            </a:r>
            <a:r>
              <a:rPr lang="fr-FR" dirty="0">
                <a:solidFill>
                  <a:schemeClr val="tx1">
                    <a:lumMod val="75000"/>
                    <a:lumOff val="25000"/>
                  </a:schemeClr>
                </a:solidFill>
              </a:rPr>
              <a:t>: La version précédente du schéma et la nouvelle version sont toutes deux compatibles ascendante et descendante</a:t>
            </a:r>
          </a:p>
          <a:p>
            <a:endParaRPr lang="fr-FR" dirty="0">
              <a:solidFill>
                <a:schemeClr val="tx1">
                  <a:lumMod val="75000"/>
                  <a:lumOff val="25000"/>
                </a:schemeClr>
              </a:solidFill>
            </a:endParaRPr>
          </a:p>
          <a:p>
            <a:r>
              <a:rPr lang="fr-FR" dirty="0">
                <a:solidFill>
                  <a:schemeClr val="tx1">
                    <a:lumMod val="75000"/>
                    <a:lumOff val="25000"/>
                  </a:schemeClr>
                </a:solidFill>
              </a:rPr>
              <a:t>Les vérifications de compatibilité s’effectuent soit juste avec la précédente version, soit avec toutes les versions précédentes.</a:t>
            </a:r>
          </a:p>
          <a:p>
            <a:endParaRPr lang="fr-FR" dirty="0">
              <a:solidFill>
                <a:schemeClr val="tx1">
                  <a:lumMod val="75000"/>
                  <a:lumOff val="25000"/>
                </a:schemeClr>
              </a:solidFill>
            </a:endParaRPr>
          </a:p>
          <a:p>
            <a:r>
              <a:rPr lang="fr-FR" i="1" dirty="0">
                <a:solidFill>
                  <a:schemeClr val="tx1">
                    <a:lumMod val="75000"/>
                    <a:lumOff val="25000"/>
                  </a:schemeClr>
                </a:solidFill>
              </a:rPr>
              <a:t>https://docs.confluent.io/platform/current/schema-registry/fundamentals/schema-evolution.html</a:t>
            </a:r>
            <a:endParaRPr lang="fr-FR"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91125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A6CE-E2C6-4D8C-B38E-4AB6A98B1C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1692548-0575-A722-5C4C-DCE80D69787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Producteur</a:t>
            </a:r>
          </a:p>
        </p:txBody>
      </p:sp>
      <p:sp>
        <p:nvSpPr>
          <p:cNvPr id="6" name="TextBox 13">
            <a:extLst>
              <a:ext uri="{FF2B5EF4-FFF2-40B4-BE49-F238E27FC236}">
                <a16:creationId xmlns:a16="http://schemas.microsoft.com/office/drawing/2014/main" id="{CC793A56-6448-75C6-A739-BF4CCE057212}"/>
              </a:ext>
            </a:extLst>
          </p:cNvPr>
          <p:cNvSpPr txBox="1"/>
          <p:nvPr/>
        </p:nvSpPr>
        <p:spPr>
          <a:xfrm>
            <a:off x="192216" y="923831"/>
            <a:ext cx="10104377" cy="8248412"/>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propriétés du </a:t>
            </a:r>
            <a:r>
              <a:rPr lang="fr-FR" sz="2800" i="1" dirty="0" err="1">
                <a:solidFill>
                  <a:schemeClr val="tx1">
                    <a:lumMod val="75000"/>
                    <a:lumOff val="25000"/>
                  </a:schemeClr>
                </a:solidFill>
              </a:rPr>
              <a:t>KafkaProducer</a:t>
            </a:r>
            <a:r>
              <a:rPr lang="fr-FR" sz="2800" i="1" dirty="0">
                <a:solidFill>
                  <a:schemeClr val="tx1">
                    <a:lumMod val="75000"/>
                    <a:lumOff val="25000"/>
                  </a:schemeClr>
                </a:solidFill>
              </a:rPr>
              <a:t> </a:t>
            </a:r>
            <a:r>
              <a:rPr lang="fr-FR" sz="2800" dirty="0">
                <a:solidFill>
                  <a:schemeClr val="tx1">
                    <a:lumMod val="75000"/>
                    <a:lumOff val="25000"/>
                  </a:schemeClr>
                </a:solidFill>
              </a:rPr>
              <a:t>doivent contenir :</a:t>
            </a:r>
          </a:p>
          <a:p>
            <a:pPr marL="285750" indent="-285750">
              <a:buFont typeface="Arial" panose="020B0604020202020204" pitchFamily="34" charset="0"/>
              <a:buChar char="•"/>
            </a:pPr>
            <a:endParaRPr lang="fr-FR" sz="2800" b="1" i="1" dirty="0">
              <a:solidFill>
                <a:schemeClr val="tx1">
                  <a:lumMod val="75000"/>
                  <a:lumOff val="25000"/>
                </a:schemeClr>
              </a:solidFill>
            </a:endParaRPr>
          </a:p>
          <a:p>
            <a:pPr marL="285750" indent="-285750">
              <a:buFont typeface="Arial" panose="020B0604020202020204" pitchFamily="34" charset="0"/>
              <a:buChar char="•"/>
            </a:pPr>
            <a:r>
              <a:rPr lang="fr-FR" sz="2800" b="1" i="1" dirty="0">
                <a:solidFill>
                  <a:schemeClr val="tx1">
                    <a:lumMod val="75000"/>
                    <a:lumOff val="25000"/>
                  </a:schemeClr>
                </a:solidFill>
              </a:rPr>
              <a:t>schema.registry.url </a:t>
            </a:r>
            <a:r>
              <a:rPr lang="fr-FR" sz="2800" dirty="0">
                <a:solidFill>
                  <a:schemeClr val="tx1">
                    <a:lumMod val="75000"/>
                    <a:lumOff val="25000"/>
                  </a:schemeClr>
                </a:solidFill>
              </a:rPr>
              <a:t>: L’adresse du serveur de </a:t>
            </a:r>
            <a:r>
              <a:rPr lang="fr-FR" sz="2800" dirty="0" err="1">
                <a:solidFill>
                  <a:schemeClr val="tx1">
                    <a:lumMod val="75000"/>
                    <a:lumOff val="25000"/>
                  </a:schemeClr>
                </a:solidFill>
              </a:rPr>
              <a:t>registry</a:t>
            </a:r>
            <a:endParaRPr lang="fr-FR" sz="2800" dirty="0">
              <a:solidFill>
                <a:schemeClr val="tx1">
                  <a:lumMod val="75000"/>
                  <a:lumOff val="25000"/>
                </a:schemeClr>
              </a:solidFill>
            </a:endParaRPr>
          </a:p>
          <a:p>
            <a:pPr marL="285750" indent="-285750">
              <a:buFont typeface="Arial" panose="020B0604020202020204" pitchFamily="34" charset="0"/>
              <a:buChar char="•"/>
            </a:pPr>
            <a:endParaRPr lang="fr-FR" sz="2800" dirty="0">
              <a:solidFill>
                <a:schemeClr val="tx1">
                  <a:lumMod val="75000"/>
                  <a:lumOff val="25000"/>
                </a:schemeClr>
              </a:solidFill>
            </a:endParaRPr>
          </a:p>
          <a:p>
            <a:pPr marL="285750" indent="-285750">
              <a:buFont typeface="Arial" panose="020B0604020202020204" pitchFamily="34" charset="0"/>
              <a:buChar char="•"/>
            </a:pPr>
            <a:r>
              <a:rPr lang="fr-FR" sz="2800" dirty="0">
                <a:solidFill>
                  <a:schemeClr val="tx1">
                    <a:lumMod val="75000"/>
                    <a:lumOff val="25000"/>
                  </a:schemeClr>
                </a:solidFill>
              </a:rPr>
              <a:t>Le sérialiseur de valeur :</a:t>
            </a:r>
            <a:r>
              <a:rPr lang="fr-FR" sz="2800" b="1" i="1" dirty="0" err="1">
                <a:solidFill>
                  <a:schemeClr val="tx1">
                    <a:lumMod val="75000"/>
                    <a:lumOff val="25000"/>
                  </a:schemeClr>
                </a:solidFill>
              </a:rPr>
              <a:t>io.confluent.kafka.serializers.KafkaAvroSerializer</a:t>
            </a:r>
            <a:endParaRPr lang="fr-FR" sz="28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84149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262-1B7C-4ABD-8E13-7F33473F4A9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56CCABB-64C1-2C79-7481-9E5A23903E3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  Consommateur</a:t>
            </a:r>
          </a:p>
        </p:txBody>
      </p:sp>
      <p:sp>
        <p:nvSpPr>
          <p:cNvPr id="6" name="TextBox 13">
            <a:extLst>
              <a:ext uri="{FF2B5EF4-FFF2-40B4-BE49-F238E27FC236}">
                <a16:creationId xmlns:a16="http://schemas.microsoft.com/office/drawing/2014/main" id="{8E0A132E-3539-1ACB-8BE6-B60515A8EEB3}"/>
              </a:ext>
            </a:extLst>
          </p:cNvPr>
          <p:cNvSpPr txBox="1"/>
          <p:nvPr/>
        </p:nvSpPr>
        <p:spPr>
          <a:xfrm>
            <a:off x="192216" y="923831"/>
            <a:ext cx="10104377" cy="9048631"/>
          </a:xfrm>
          <a:prstGeom prst="rect">
            <a:avLst/>
          </a:prstGeom>
          <a:noFill/>
        </p:spPr>
        <p:txBody>
          <a:bodyPr wrap="square">
            <a:spAutoFit/>
          </a:bodyPr>
          <a:lstStyle/>
          <a:p>
            <a:endParaRPr lang="fr-FR" sz="2800" dirty="0">
              <a:solidFill>
                <a:schemeClr val="tx1">
                  <a:lumMod val="75000"/>
                  <a:lumOff val="25000"/>
                </a:schemeClr>
              </a:solidFill>
            </a:endParaRPr>
          </a:p>
          <a:p>
            <a:endParaRPr lang="fr-FR" sz="2000" dirty="0"/>
          </a:p>
          <a:p>
            <a:r>
              <a:rPr lang="fr-FR" sz="2000" i="1" dirty="0" err="1">
                <a:solidFill>
                  <a:schemeClr val="tx1">
                    <a:lumMod val="75000"/>
                    <a:lumOff val="25000"/>
                  </a:schemeClr>
                </a:solidFill>
              </a:rPr>
              <a:t>KafkaConsumer</a:t>
            </a:r>
            <a:r>
              <a:rPr lang="fr-FR" sz="2000" i="1" dirty="0">
                <a:solidFill>
                  <a:schemeClr val="tx1">
                    <a:lumMod val="75000"/>
                    <a:lumOff val="25000"/>
                  </a:schemeClr>
                </a:solidFill>
              </a:rPr>
              <a:t> </a:t>
            </a:r>
            <a:r>
              <a:rPr lang="fr-FR" sz="2000" dirty="0">
                <a:solidFill>
                  <a:schemeClr val="tx1">
                    <a:lumMod val="75000"/>
                    <a:lumOff val="25000"/>
                  </a:schemeClr>
                </a:solidFill>
              </a:rPr>
              <a:t>doit également préciser l’URL et le </a:t>
            </a:r>
            <a:r>
              <a:rPr lang="fr-FR" sz="2000" dirty="0" err="1">
                <a:solidFill>
                  <a:schemeClr val="tx1">
                    <a:lumMod val="75000"/>
                    <a:lumOff val="25000"/>
                  </a:schemeClr>
                </a:solidFill>
              </a:rPr>
              <a:t>désérialiseur</a:t>
            </a:r>
            <a:r>
              <a:rPr lang="fr-FR" sz="2000" dirty="0">
                <a:solidFill>
                  <a:schemeClr val="tx1">
                    <a:lumMod val="75000"/>
                    <a:lumOff val="25000"/>
                  </a:schemeClr>
                </a:solidFill>
              </a:rPr>
              <a:t> à </a:t>
            </a:r>
            <a:r>
              <a:rPr lang="fr-FR" sz="2000" b="1" i="1" dirty="0" err="1">
                <a:solidFill>
                  <a:schemeClr val="tx1">
                    <a:lumMod val="75000"/>
                    <a:lumOff val="25000"/>
                  </a:schemeClr>
                </a:solidFill>
              </a:rPr>
              <a:t>io.confluent.kafka.serializers.KafkaAvroDeserializer</a:t>
            </a:r>
            <a:endParaRPr lang="fr-FR" sz="2000" b="1" i="1"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 peut récupérer les messages sous la forme de </a:t>
            </a:r>
            <a:r>
              <a:rPr lang="fr-FR" sz="2000" b="1" i="1" dirty="0" err="1">
                <a:solidFill>
                  <a:schemeClr val="tx1">
                    <a:lumMod val="75000"/>
                    <a:lumOff val="25000"/>
                  </a:schemeClr>
                </a:solidFill>
              </a:rPr>
              <a:t>GenericRecord</a:t>
            </a:r>
            <a:r>
              <a:rPr lang="fr-FR" sz="2000" b="1" i="1" dirty="0">
                <a:solidFill>
                  <a:schemeClr val="tx1">
                    <a:lumMod val="75000"/>
                    <a:lumOff val="25000"/>
                  </a:schemeClr>
                </a:solidFill>
              </a:rPr>
              <a:t> </a:t>
            </a:r>
            <a:r>
              <a:rPr lang="fr-FR" sz="2000" dirty="0">
                <a:solidFill>
                  <a:schemeClr val="tx1">
                    <a:lumMod val="75000"/>
                    <a:lumOff val="25000"/>
                  </a:schemeClr>
                </a:solidFill>
              </a:rPr>
              <a:t>plutôt que des classes spécialisés.</a:t>
            </a:r>
          </a:p>
          <a:p>
            <a:endParaRPr lang="fr-FR" sz="2000" dirty="0">
              <a:solidFill>
                <a:schemeClr val="tx1">
                  <a:lumMod val="75000"/>
                  <a:lumOff val="25000"/>
                </a:schemeClr>
              </a:solidFill>
            </a:endParaRPr>
          </a:p>
          <a:p>
            <a:r>
              <a:rPr lang="en-US" sz="2000" b="1" dirty="0" err="1">
                <a:solidFill>
                  <a:schemeClr val="tx1">
                    <a:lumMod val="75000"/>
                    <a:lumOff val="25000"/>
                  </a:schemeClr>
                </a:solidFill>
              </a:rPr>
              <a:t>ConsumerRecords</a:t>
            </a:r>
            <a:r>
              <a:rPr lang="en-US" sz="2000" b="1" dirty="0">
                <a:solidFill>
                  <a:schemeClr val="tx1">
                    <a:lumMod val="75000"/>
                    <a:lumOff val="25000"/>
                  </a:schemeClr>
                </a:solidFill>
              </a:rPr>
              <a:t>&lt;String, </a:t>
            </a:r>
            <a:r>
              <a:rPr lang="en-US" sz="2000" b="1" dirty="0" err="1">
                <a:solidFill>
                  <a:schemeClr val="tx1">
                    <a:lumMod val="75000"/>
                    <a:lumOff val="25000"/>
                  </a:schemeClr>
                </a:solidFill>
              </a:rPr>
              <a:t>GenericRecord</a:t>
            </a:r>
            <a:r>
              <a:rPr lang="en-US" sz="2000" b="1" dirty="0">
                <a:solidFill>
                  <a:schemeClr val="tx1">
                    <a:lumMod val="75000"/>
                    <a:lumOff val="25000"/>
                  </a:schemeClr>
                </a:solidFill>
              </a:rPr>
              <a:t>&gt; records </a:t>
            </a:r>
            <a:r>
              <a:rPr lang="en-US" sz="2000" dirty="0">
                <a:solidFill>
                  <a:schemeClr val="tx1">
                    <a:lumMod val="75000"/>
                    <a:lumOff val="25000"/>
                  </a:schemeClr>
                </a:solidFill>
              </a:rPr>
              <a:t>= </a:t>
            </a:r>
            <a:r>
              <a:rPr lang="en-US" sz="2000" dirty="0" err="1">
                <a:solidFill>
                  <a:schemeClr val="tx1">
                    <a:lumMod val="75000"/>
                    <a:lumOff val="25000"/>
                  </a:schemeClr>
                </a:solidFill>
              </a:rPr>
              <a:t>consumer.poll</a:t>
            </a:r>
            <a:r>
              <a:rPr lang="en-US" sz="2000" dirty="0">
                <a:solidFill>
                  <a:schemeClr val="tx1">
                    <a:lumMod val="75000"/>
                    <a:lumOff val="25000"/>
                  </a:schemeClr>
                </a:solidFill>
              </a:rPr>
              <a:t>(</a:t>
            </a:r>
            <a:r>
              <a:rPr lang="en-US" sz="2000" dirty="0" err="1">
                <a:solidFill>
                  <a:schemeClr val="tx1">
                    <a:lumMod val="75000"/>
                    <a:lumOff val="25000"/>
                  </a:schemeClr>
                </a:solidFill>
              </a:rPr>
              <a:t>Duration.ofMillis</a:t>
            </a:r>
            <a:r>
              <a:rPr lang="en-US" sz="2000" dirty="0">
                <a:solidFill>
                  <a:schemeClr val="tx1">
                    <a:lumMod val="75000"/>
                    <a:lumOff val="25000"/>
                  </a:schemeClr>
                </a:solidFill>
              </a:rPr>
              <a:t>(sleep));</a:t>
            </a:r>
          </a:p>
          <a:p>
            <a:r>
              <a:rPr lang="en-US" sz="2000" dirty="0">
                <a:solidFill>
                  <a:schemeClr val="tx1">
                    <a:lumMod val="75000"/>
                    <a:lumOff val="25000"/>
                  </a:schemeClr>
                </a:solidFill>
              </a:rPr>
              <a:t>for (</a:t>
            </a:r>
            <a:r>
              <a:rPr lang="en-US" sz="2000" dirty="0" err="1">
                <a:solidFill>
                  <a:schemeClr val="tx1">
                    <a:lumMod val="75000"/>
                    <a:lumOff val="25000"/>
                  </a:schemeClr>
                </a:solidFill>
              </a:rPr>
              <a:t>ConsumerRecord</a:t>
            </a:r>
            <a:r>
              <a:rPr lang="en-US" sz="2000" dirty="0">
                <a:solidFill>
                  <a:schemeClr val="tx1">
                    <a:lumMod val="75000"/>
                    <a:lumOff val="25000"/>
                  </a:schemeClr>
                </a:solidFill>
              </a:rPr>
              <a:t>&lt;String, </a:t>
            </a:r>
            <a:r>
              <a:rPr lang="en-US" sz="2000" dirty="0" err="1">
                <a:solidFill>
                  <a:schemeClr val="tx1">
                    <a:lumMod val="75000"/>
                    <a:lumOff val="25000"/>
                  </a:schemeClr>
                </a:solidFill>
              </a:rPr>
              <a:t>GenericRecord</a:t>
            </a:r>
            <a:r>
              <a:rPr lang="en-US" sz="2000" dirty="0">
                <a:solidFill>
                  <a:schemeClr val="tx1">
                    <a:lumMod val="75000"/>
                    <a:lumOff val="25000"/>
                  </a:schemeClr>
                </a:solidFill>
              </a:rPr>
              <a:t>&gt; record : records) { </a:t>
            </a:r>
          </a:p>
          <a:p>
            <a:r>
              <a:rPr lang="en-US" sz="2000" dirty="0" err="1">
                <a:solidFill>
                  <a:schemeClr val="tx1">
                    <a:lumMod val="75000"/>
                    <a:lumOff val="25000"/>
                  </a:schemeClr>
                </a:solidFill>
              </a:rPr>
              <a:t>System.out.println</a:t>
            </a:r>
            <a:r>
              <a:rPr lang="en-US" sz="2000" dirty="0">
                <a:solidFill>
                  <a:schemeClr val="tx1">
                    <a:lumMod val="75000"/>
                    <a:lumOff val="25000"/>
                  </a:schemeClr>
                </a:solidFill>
              </a:rPr>
              <a:t>("Value is " + </a:t>
            </a:r>
            <a:r>
              <a:rPr lang="en-US" sz="2000" b="1" dirty="0" err="1">
                <a:solidFill>
                  <a:schemeClr val="tx1">
                    <a:lumMod val="75000"/>
                    <a:lumOff val="25000"/>
                  </a:schemeClr>
                </a:solidFill>
              </a:rPr>
              <a:t>record.value</a:t>
            </a:r>
            <a:r>
              <a:rPr lang="en-US" sz="2000" b="1" dirty="0">
                <a:solidFill>
                  <a:schemeClr val="tx1">
                    <a:lumMod val="75000"/>
                    <a:lumOff val="25000"/>
                  </a:schemeClr>
                </a:solidFill>
              </a:rPr>
              <a:t>()</a:t>
            </a:r>
            <a:r>
              <a:rPr lang="en-US" sz="2000" dirty="0">
                <a:solidFill>
                  <a:schemeClr val="tx1">
                    <a:lumMod val="75000"/>
                    <a:lumOff val="25000"/>
                  </a:schemeClr>
                </a:solidFill>
              </a:rPr>
              <a:t>);</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0127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4BCA0-1A77-659E-BAA0-519F08127CF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A50522F-F23A-CF87-63CB-098805D7A84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6903E67F-C46F-B84A-3CEB-0775554D9290}"/>
              </a:ext>
            </a:extLst>
          </p:cNvPr>
          <p:cNvSpPr txBox="1"/>
          <p:nvPr/>
        </p:nvSpPr>
        <p:spPr>
          <a:xfrm>
            <a:off x="192216" y="923831"/>
            <a:ext cx="10104377" cy="8740854"/>
          </a:xfrm>
          <a:prstGeom prst="rect">
            <a:avLst/>
          </a:prstGeom>
          <a:noFill/>
        </p:spPr>
        <p:txBody>
          <a:bodyPr wrap="square">
            <a:spAutoFit/>
          </a:bodyPr>
          <a:lstStyle/>
          <a:p>
            <a:endParaRPr lang="fr-FR" sz="2800" dirty="0">
              <a:solidFill>
                <a:schemeClr val="tx1">
                  <a:lumMod val="75000"/>
                  <a:lumOff val="25000"/>
                </a:schemeClr>
              </a:solidFill>
            </a:endParaRPr>
          </a:p>
          <a:p>
            <a:pPr marL="342900" indent="-342900">
              <a:buFont typeface="Arial" panose="020B0604020202020204" pitchFamily="34" charset="0"/>
              <a:buChar char="•"/>
            </a:pP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standalone  server process </a:t>
            </a:r>
            <a:r>
              <a:rPr lang="fr-FR" sz="2000" dirty="0" err="1">
                <a:solidFill>
                  <a:schemeClr val="tx1">
                    <a:lumMod val="75000"/>
                    <a:lumOff val="25000"/>
                  </a:schemeClr>
                </a:solidFill>
              </a:rPr>
              <a:t>that</a:t>
            </a:r>
            <a:r>
              <a:rPr lang="fr-FR" sz="2000" dirty="0">
                <a:solidFill>
                  <a:schemeClr val="tx1">
                    <a:lumMod val="75000"/>
                    <a:lumOff val="25000"/>
                  </a:schemeClr>
                </a:solidFill>
              </a:rPr>
              <a:t> runs on a machine </a:t>
            </a:r>
            <a:r>
              <a:rPr lang="fr-FR" sz="2000" dirty="0" err="1">
                <a:solidFill>
                  <a:schemeClr val="tx1">
                    <a:lumMod val="75000"/>
                    <a:lumOff val="25000"/>
                  </a:schemeClr>
                </a:solidFill>
              </a:rPr>
              <a:t>external</a:t>
            </a:r>
            <a:r>
              <a:rPr lang="fr-FR" sz="2000" dirty="0">
                <a:solidFill>
                  <a:schemeClr val="tx1">
                    <a:lumMod val="75000"/>
                    <a:lumOff val="25000"/>
                  </a:schemeClr>
                </a:solidFill>
              </a:rPr>
              <a:t> to the </a:t>
            </a:r>
            <a:r>
              <a:rPr lang="fr-FR" sz="2000" dirty="0" err="1">
                <a:solidFill>
                  <a:schemeClr val="tx1">
                    <a:lumMod val="75000"/>
                    <a:lumOff val="25000"/>
                  </a:schemeClr>
                </a:solidFill>
              </a:rPr>
              <a:t>kafka</a:t>
            </a:r>
            <a:r>
              <a:rPr lang="fr-FR" sz="2000" dirty="0">
                <a:solidFill>
                  <a:schemeClr val="tx1">
                    <a:lumMod val="75000"/>
                    <a:lumOff val="25000"/>
                  </a:schemeClr>
                </a:solidFill>
              </a:rPr>
              <a:t> brokers</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Not part of open source apache </a:t>
            </a:r>
            <a:r>
              <a:rPr lang="fr-FR" sz="2000" dirty="0" err="1">
                <a:solidFill>
                  <a:schemeClr val="tx1">
                    <a:lumMod val="75000"/>
                    <a:lumOff val="25000"/>
                  </a:schemeClr>
                </a:solidFill>
              </a:rPr>
              <a:t>kafka</a:t>
            </a:r>
            <a:r>
              <a:rPr lang="fr-FR" sz="2000" dirty="0">
                <a:solidFill>
                  <a:schemeClr val="tx1">
                    <a:lumMod val="75000"/>
                    <a:lumOff val="25000"/>
                  </a:schemeClr>
                </a:solidFill>
              </a:rPr>
              <a:t> but part of </a:t>
            </a:r>
            <a:r>
              <a:rPr lang="fr-FR" sz="2000" dirty="0" err="1">
                <a:solidFill>
                  <a:schemeClr val="tx1">
                    <a:lumMod val="75000"/>
                    <a:lumOff val="25000"/>
                  </a:schemeClr>
                </a:solidFill>
              </a:rPr>
              <a:t>community</a:t>
            </a:r>
            <a:r>
              <a:rPr lang="fr-FR" sz="2000" dirty="0">
                <a:solidFill>
                  <a:schemeClr val="tx1">
                    <a:lumMod val="75000"/>
                    <a:lumOff val="25000"/>
                  </a:schemeClr>
                </a:solidFill>
              </a:rPr>
              <a:t> </a:t>
            </a:r>
            <a:r>
              <a:rPr lang="fr-FR" sz="2000" dirty="0" err="1">
                <a:solidFill>
                  <a:schemeClr val="tx1">
                    <a:lumMod val="75000"/>
                    <a:lumOff val="25000"/>
                  </a:schemeClr>
                </a:solidFill>
              </a:rPr>
              <a:t>licensed</a:t>
            </a:r>
            <a:r>
              <a:rPr lang="fr-FR" sz="2000" dirty="0">
                <a:solidFill>
                  <a:schemeClr val="tx1">
                    <a:lumMod val="75000"/>
                    <a:lumOff val="25000"/>
                  </a:schemeClr>
                </a:solidFill>
              </a:rPr>
              <a:t> component made by Confluent</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The data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cached</a:t>
            </a:r>
            <a:r>
              <a:rPr lang="fr-FR" sz="2000" dirty="0">
                <a:solidFill>
                  <a:schemeClr val="tx1">
                    <a:lumMod val="75000"/>
                    <a:lumOff val="25000"/>
                  </a:schemeClr>
                </a:solidFill>
              </a:rPr>
              <a:t> for performance </a:t>
            </a:r>
            <a:r>
              <a:rPr lang="fr-FR" sz="2000" dirty="0" err="1">
                <a:solidFill>
                  <a:schemeClr val="tx1">
                    <a:lumMod val="75000"/>
                    <a:lumOff val="25000"/>
                  </a:schemeClr>
                </a:solidFill>
              </a:rPr>
              <a:t>purpose</a:t>
            </a:r>
            <a:r>
              <a:rPr lang="fr-FR" sz="2000" dirty="0">
                <a:solidFill>
                  <a:schemeClr val="tx1">
                    <a:lumMod val="75000"/>
                    <a:lumOff val="25000"/>
                  </a:schemeClr>
                </a:solidFill>
              </a:rPr>
              <a:t> and </a:t>
            </a:r>
            <a:r>
              <a:rPr lang="fr-FR" sz="2000" dirty="0" err="1">
                <a:solidFill>
                  <a:schemeClr val="tx1">
                    <a:lumMod val="75000"/>
                    <a:lumOff val="25000"/>
                  </a:schemeClr>
                </a:solidFill>
              </a:rPr>
              <a:t>Internally</a:t>
            </a:r>
            <a:r>
              <a:rPr lang="fr-FR" sz="2000" dirty="0">
                <a:solidFill>
                  <a:schemeClr val="tx1">
                    <a:lumMod val="75000"/>
                    <a:lumOff val="25000"/>
                  </a:schemeClr>
                </a:solidFill>
              </a:rPr>
              <a:t> </a:t>
            </a:r>
            <a:r>
              <a:rPr lang="fr-FR" sz="2000" dirty="0" err="1">
                <a:solidFill>
                  <a:schemeClr val="tx1">
                    <a:lumMod val="75000"/>
                    <a:lumOff val="25000"/>
                  </a:schemeClr>
                </a:solidFill>
              </a:rPr>
              <a:t>it</a:t>
            </a:r>
            <a:r>
              <a:rPr lang="fr-FR" sz="2000" dirty="0">
                <a:solidFill>
                  <a:schemeClr val="tx1">
                    <a:lumMod val="75000"/>
                    <a:lumOff val="25000"/>
                  </a:schemeClr>
                </a:solidFill>
              </a:rPr>
              <a:t> stores the data in a </a:t>
            </a:r>
            <a:r>
              <a:rPr lang="fr-FR" sz="2000" dirty="0" err="1">
                <a:solidFill>
                  <a:schemeClr val="tx1">
                    <a:lumMod val="75000"/>
                    <a:lumOff val="25000"/>
                  </a:schemeClr>
                </a:solidFill>
              </a:rPr>
              <a:t>kafka</a:t>
            </a:r>
            <a:r>
              <a:rPr lang="fr-FR" sz="2000" dirty="0">
                <a:solidFill>
                  <a:schemeClr val="tx1">
                    <a:lumMod val="75000"/>
                    <a:lumOff val="25000"/>
                  </a:schemeClr>
                </a:solidFill>
              </a:rPr>
              <a:t> topic</a:t>
            </a:r>
          </a:p>
          <a:p>
            <a:pPr marL="342900" indent="-342900">
              <a:buFont typeface="Arial" panose="020B0604020202020204" pitchFamily="34" charset="0"/>
              <a:buChar char="•"/>
            </a:pPr>
            <a:endParaRPr lang="fr-FR" sz="2000" dirty="0">
              <a:solidFill>
                <a:schemeClr val="tx1">
                  <a:lumMod val="75000"/>
                  <a:lumOff val="25000"/>
                </a:schemeClr>
              </a:solidFill>
            </a:endParaRPr>
          </a:p>
          <a:p>
            <a:pPr marL="342900" indent="-342900">
              <a:buFont typeface="Arial" panose="020B0604020202020204" pitchFamily="34" charset="0"/>
              <a:buChar char="•"/>
            </a:pPr>
            <a:r>
              <a:rPr lang="fr-FR" sz="2000" dirty="0">
                <a:solidFill>
                  <a:schemeClr val="tx1">
                    <a:lumMod val="75000"/>
                    <a:lumOff val="25000"/>
                  </a:schemeClr>
                </a:solidFill>
              </a:rPr>
              <a:t> You can spin up multiple instances of </a:t>
            </a:r>
            <a:r>
              <a:rPr lang="fr-FR" sz="2000" dirty="0" err="1">
                <a:solidFill>
                  <a:schemeClr val="tx1">
                    <a:lumMod val="75000"/>
                    <a:lumOff val="25000"/>
                  </a:schemeClr>
                </a:solidFill>
              </a:rPr>
              <a:t>schema</a:t>
            </a:r>
            <a:r>
              <a:rPr lang="fr-FR" sz="2000" dirty="0">
                <a:solidFill>
                  <a:schemeClr val="tx1">
                    <a:lumMod val="75000"/>
                    <a:lumOff val="25000"/>
                  </a:schemeClr>
                </a:solidFill>
              </a:rPr>
              <a:t> </a:t>
            </a:r>
            <a:r>
              <a:rPr lang="fr-FR" sz="2000" dirty="0" err="1">
                <a:solidFill>
                  <a:schemeClr val="tx1">
                    <a:lumMod val="75000"/>
                    <a:lumOff val="25000"/>
                  </a:schemeClr>
                </a:solidFill>
              </a:rPr>
              <a:t>registry</a:t>
            </a:r>
            <a:r>
              <a:rPr lang="fr-FR" sz="2000" dirty="0">
                <a:solidFill>
                  <a:schemeClr val="tx1">
                    <a:lumMod val="75000"/>
                    <a:lumOff val="25000"/>
                  </a:schemeClr>
                </a:solidFill>
              </a:rPr>
              <a:t> for high </a:t>
            </a:r>
            <a:r>
              <a:rPr lang="fr-FR" sz="2000" dirty="0" err="1">
                <a:solidFill>
                  <a:schemeClr val="tx1">
                    <a:lumMod val="75000"/>
                    <a:lumOff val="25000"/>
                  </a:schemeClr>
                </a:solidFill>
              </a:rPr>
              <a:t>availability</a:t>
            </a:r>
            <a:endParaRPr lang="fr-FR" sz="2000" dirty="0">
              <a:solidFill>
                <a:schemeClr val="tx1">
                  <a:lumMod val="75000"/>
                  <a:lumOff val="25000"/>
                </a:schemeClr>
              </a:solidFill>
            </a:endParaRP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0826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6712-9685-F712-9CC4-A0C4B3B970A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40551FA-D0A1-C969-3AC4-D93BA14A054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Fonctionnalités</a:t>
            </a:r>
          </a:p>
        </p:txBody>
      </p:sp>
      <p:sp>
        <p:nvSpPr>
          <p:cNvPr id="6" name="TextBox 13">
            <a:extLst>
              <a:ext uri="{FF2B5EF4-FFF2-40B4-BE49-F238E27FC236}">
                <a16:creationId xmlns:a16="http://schemas.microsoft.com/office/drawing/2014/main" id="{5D09A651-1772-891B-D242-6599402E2A4C}"/>
              </a:ext>
            </a:extLst>
          </p:cNvPr>
          <p:cNvSpPr txBox="1"/>
          <p:nvPr/>
        </p:nvSpPr>
        <p:spPr>
          <a:xfrm>
            <a:off x="464872" y="1158723"/>
            <a:ext cx="10104377" cy="5991256"/>
          </a:xfrm>
          <a:prstGeom prst="rect">
            <a:avLst/>
          </a:prstGeom>
          <a:noFill/>
        </p:spPr>
        <p:txBody>
          <a:bodyPr wrap="square">
            <a:spAutoFit/>
          </a:bodyPr>
          <a:lstStyle/>
          <a:p>
            <a:endParaRPr lang="fr-FR" sz="3200" dirty="0"/>
          </a:p>
          <a:p>
            <a:pPr lvl="0"/>
            <a:r>
              <a:rPr lang="fr-FR" sz="3200" dirty="0">
                <a:solidFill>
                  <a:schemeClr val="tx1">
                    <a:lumMod val="75000"/>
                    <a:lumOff val="25000"/>
                  </a:schemeClr>
                </a:solidFill>
              </a:rPr>
              <a:t>Kafka a trois capacités clés:</a:t>
            </a:r>
          </a:p>
          <a:p>
            <a:pPr lvl="0"/>
            <a:endParaRPr lang="fr-FR" sz="3200" dirty="0">
              <a:solidFill>
                <a:schemeClr val="tx1">
                  <a:lumMod val="75000"/>
                  <a:lumOff val="25000"/>
                </a:schemeClr>
              </a:solidFill>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Publier et s’abonner à des flux de messages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Traiter, transformer les flux de messages au fur et à mesure qu'ils se produisent.</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969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1DCA6-BF9B-81F0-99BF-CC1FC9A31E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06DB7D-7211-7DB3-1BAF-E977D366C91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Schema</a:t>
            </a:r>
            <a:r>
              <a:rPr lang="fr-FR" sz="2800" dirty="0">
                <a:solidFill>
                  <a:schemeClr val="tx1">
                    <a:lumMod val="75000"/>
                    <a:lumOff val="25000"/>
                  </a:schemeClr>
                </a:solidFill>
              </a:rPr>
              <a:t> </a:t>
            </a:r>
            <a:r>
              <a:rPr lang="fr-FR" sz="2800" dirty="0" err="1">
                <a:solidFill>
                  <a:schemeClr val="tx1">
                    <a:lumMod val="75000"/>
                    <a:lumOff val="25000"/>
                  </a:schemeClr>
                </a:solidFill>
              </a:rPr>
              <a:t>Registry</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CA56B660-330B-E0FF-6E0F-34A6A90ED290}"/>
              </a:ext>
            </a:extLst>
          </p:cNvPr>
          <p:cNvSpPr txBox="1"/>
          <p:nvPr/>
        </p:nvSpPr>
        <p:spPr>
          <a:xfrm>
            <a:off x="192216" y="923831"/>
            <a:ext cx="10104377" cy="10033516"/>
          </a:xfrm>
          <a:prstGeom prst="rect">
            <a:avLst/>
          </a:prstGeom>
          <a:noFill/>
        </p:spPr>
        <p:txBody>
          <a:bodyPr wrap="square">
            <a:spAutoFit/>
          </a:bodyPr>
          <a:lstStyle/>
          <a:p>
            <a:r>
              <a:rPr lang="fr-FR" sz="2400" dirty="0"/>
              <a:t> </a:t>
            </a:r>
            <a:r>
              <a:rPr lang="en-US" sz="2400" b="1" dirty="0"/>
              <a:t>Internally, here's what happens:</a:t>
            </a:r>
          </a:p>
          <a:p>
            <a:r>
              <a:rPr lang="en-US" sz="2400" b="1" dirty="0"/>
              <a:t>✅ For Producer:</a:t>
            </a:r>
          </a:p>
          <a:p>
            <a:pPr>
              <a:buFont typeface="Arial" panose="020B0604020202020204" pitchFamily="34" charset="0"/>
              <a:buChar char="•"/>
            </a:pPr>
            <a:r>
              <a:rPr lang="en-US" sz="2400" dirty="0"/>
              <a:t>When sending a message, the producer:</a:t>
            </a:r>
          </a:p>
          <a:p>
            <a:pPr marL="742950" lvl="1" indent="-285750">
              <a:buFont typeface="Arial" panose="020B0604020202020204" pitchFamily="34" charset="0"/>
              <a:buChar char="•"/>
            </a:pPr>
            <a:r>
              <a:rPr lang="en-US" sz="2400" dirty="0"/>
              <a:t>Makes an </a:t>
            </a:r>
            <a:r>
              <a:rPr lang="en-US" sz="2400" b="1" dirty="0"/>
              <a:t>HTTP request</a:t>
            </a:r>
            <a:r>
              <a:rPr lang="en-US" sz="2400" dirty="0"/>
              <a:t> to the Schema Registry to check/register the schema</a:t>
            </a:r>
          </a:p>
          <a:p>
            <a:pPr marL="742950" lvl="1" indent="-285750">
              <a:buFont typeface="Arial" panose="020B0604020202020204" pitchFamily="34" charset="0"/>
              <a:buChar char="•"/>
            </a:pPr>
            <a:r>
              <a:rPr lang="en-US" sz="2400" dirty="0"/>
              <a:t>Gets back a </a:t>
            </a:r>
            <a:r>
              <a:rPr lang="en-US" sz="2400" b="1" dirty="0"/>
              <a:t>schema ID</a:t>
            </a:r>
            <a:endParaRPr lang="en-US" sz="2400" dirty="0"/>
          </a:p>
          <a:p>
            <a:pPr marL="742950" lvl="1" indent="-285750">
              <a:buFont typeface="Arial" panose="020B0604020202020204" pitchFamily="34" charset="0"/>
              <a:buChar char="•"/>
            </a:pPr>
            <a:r>
              <a:rPr lang="en-US" sz="2400" dirty="0"/>
              <a:t>Encodes and sends the message to Kafka</a:t>
            </a:r>
          </a:p>
          <a:p>
            <a:r>
              <a:rPr lang="en-US" sz="2400" b="1" dirty="0"/>
              <a:t>✅ For Consumer:</a:t>
            </a:r>
          </a:p>
          <a:p>
            <a:pPr>
              <a:buFont typeface="Arial" panose="020B0604020202020204" pitchFamily="34" charset="0"/>
              <a:buChar char="•"/>
            </a:pPr>
            <a:r>
              <a:rPr lang="en-US" sz="2400" dirty="0"/>
              <a:t>When reading a message, the consumer:</a:t>
            </a:r>
          </a:p>
          <a:p>
            <a:pPr marL="742950" lvl="1" indent="-285750">
              <a:buFont typeface="Arial" panose="020B0604020202020204" pitchFamily="34" charset="0"/>
              <a:buChar char="•"/>
            </a:pPr>
            <a:r>
              <a:rPr lang="en-US" sz="2400" dirty="0"/>
              <a:t>Sees the </a:t>
            </a:r>
            <a:r>
              <a:rPr lang="en-US" sz="2400" b="1" dirty="0"/>
              <a:t>schema ID</a:t>
            </a:r>
            <a:r>
              <a:rPr lang="en-US" sz="2400" dirty="0"/>
              <a:t> in the message</a:t>
            </a:r>
          </a:p>
          <a:p>
            <a:pPr marL="742950" lvl="1" indent="-285750">
              <a:buFont typeface="Arial" panose="020B0604020202020204" pitchFamily="34" charset="0"/>
              <a:buChar char="•"/>
            </a:pPr>
            <a:r>
              <a:rPr lang="en-US" sz="2400" dirty="0"/>
              <a:t>Makes an </a:t>
            </a:r>
            <a:r>
              <a:rPr lang="en-US" sz="2400" b="1" dirty="0"/>
              <a:t>HTTP GET</a:t>
            </a:r>
            <a:r>
              <a:rPr lang="en-US" sz="2400" dirty="0"/>
              <a:t> request to fetch the schema from the Schema Registry</a:t>
            </a:r>
          </a:p>
          <a:p>
            <a:pPr marL="742950" lvl="1" indent="-285750">
              <a:buFont typeface="Arial" panose="020B0604020202020204" pitchFamily="34" charset="0"/>
              <a:buChar char="•"/>
            </a:pPr>
            <a:r>
              <a:rPr lang="en-US" sz="2400" dirty="0"/>
              <a:t>Deserializes the message using the retrieved schema</a:t>
            </a:r>
          </a:p>
          <a:p>
            <a:endParaRPr lang="fr-FR" sz="28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0462195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DA27-2877-6FBD-0A82-AAC7A05C69C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BA1B98-C1EE-3FCC-59B0-23449E6951B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Consumer API</a:t>
            </a:r>
          </a:p>
        </p:txBody>
      </p:sp>
      <p:sp>
        <p:nvSpPr>
          <p:cNvPr id="6" name="TextBox 13">
            <a:extLst>
              <a:ext uri="{FF2B5EF4-FFF2-40B4-BE49-F238E27FC236}">
                <a16:creationId xmlns:a16="http://schemas.microsoft.com/office/drawing/2014/main" id="{78EE9FB9-E732-401D-3625-A043D20E96BF}"/>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a:t>
            </a:r>
            <a:r>
              <a:rPr lang="fr-FR" sz="1200" b="1" i="1" dirty="0" err="1">
                <a:solidFill>
                  <a:schemeClr val="tx1">
                    <a:lumMod val="75000"/>
                    <a:lumOff val="25000"/>
                  </a:schemeClr>
                </a:solidFill>
              </a:rPr>
              <a:t>schema</a:t>
            </a:r>
            <a:r>
              <a:rPr lang="fr-FR" sz="1200" b="1" i="1" dirty="0">
                <a:solidFill>
                  <a:schemeClr val="tx1">
                    <a:lumMod val="75000"/>
                    <a:lumOff val="25000"/>
                  </a:schemeClr>
                </a:solidFill>
              </a:rPr>
              <a:t>/docker-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com.sd.kafka.schema</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5AE765A0-DE06-D545-7D84-38C0F7B796E1}"/>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B3491F21-60B3-618A-8508-3AE063B8793B}"/>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1B3B56A5-88EC-2798-0CB9-5EABB0B352F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5992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2A5E7-453D-F46B-6CEE-D204D0CA080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AB03A1-AD23-FEDE-EEFD-7D495D62F67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a:t>
            </a:r>
          </a:p>
        </p:txBody>
      </p:sp>
      <p:sp>
        <p:nvSpPr>
          <p:cNvPr id="6" name="TextBox 13">
            <a:extLst>
              <a:ext uri="{FF2B5EF4-FFF2-40B4-BE49-F238E27FC236}">
                <a16:creationId xmlns:a16="http://schemas.microsoft.com/office/drawing/2014/main" id="{4412682E-5ADB-309E-0C27-9E71377E23AC}"/>
              </a:ext>
            </a:extLst>
          </p:cNvPr>
          <p:cNvSpPr txBox="1"/>
          <p:nvPr/>
        </p:nvSpPr>
        <p:spPr>
          <a:xfrm>
            <a:off x="192216" y="923831"/>
            <a:ext cx="10104377" cy="4801314"/>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5843702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4230B-4C32-EF90-6B43-C93E2AF2AFA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028A465-E282-E74A-40F3-00B9ABB6F27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a:t>
            </a:r>
          </a:p>
        </p:txBody>
      </p:sp>
      <p:sp>
        <p:nvSpPr>
          <p:cNvPr id="6" name="TextBox 13">
            <a:extLst>
              <a:ext uri="{FF2B5EF4-FFF2-40B4-BE49-F238E27FC236}">
                <a16:creationId xmlns:a16="http://schemas.microsoft.com/office/drawing/2014/main" id="{D4F3649E-B6D4-F08A-66DA-89950A377EDB}"/>
              </a:ext>
            </a:extLst>
          </p:cNvPr>
          <p:cNvSpPr txBox="1"/>
          <p:nvPr/>
        </p:nvSpPr>
        <p:spPr>
          <a:xfrm>
            <a:off x="192216" y="923831"/>
            <a:ext cx="10104377" cy="4801314"/>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049118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E06F-C663-78B4-91BC-77EB39205B62}"/>
            </a:ext>
          </a:extLst>
        </p:cNvPr>
        <p:cNvGrpSpPr/>
        <p:nvPr/>
      </p:nvGrpSpPr>
      <p:grpSpPr>
        <a:xfrm>
          <a:off x="0" y="0"/>
          <a:ext cx="0" cy="0"/>
          <a:chOff x="0" y="0"/>
          <a:chExt cx="0" cy="0"/>
        </a:xfrm>
      </p:grpSpPr>
      <p:sp>
        <p:nvSpPr>
          <p:cNvPr id="18" name="Espace réservé du texte 17">
            <a:extLst>
              <a:ext uri="{FF2B5EF4-FFF2-40B4-BE49-F238E27FC236}">
                <a16:creationId xmlns:a16="http://schemas.microsoft.com/office/drawing/2014/main" id="{059FEAB8-AA9B-9DDE-5284-6725C3E5639E}"/>
              </a:ext>
            </a:extLst>
          </p:cNvPr>
          <p:cNvSpPr>
            <a:spLocks noGrp="1"/>
          </p:cNvSpPr>
          <p:nvPr>
            <p:ph type="body" sz="quarter" idx="10"/>
          </p:nvPr>
        </p:nvSpPr>
        <p:spPr/>
        <p:txBody>
          <a:bodyPr/>
          <a:lstStyle/>
          <a:p>
            <a:r>
              <a:rPr lang="fr-FR" dirty="0">
                <a:solidFill>
                  <a:srgbClr val="E5430D"/>
                </a:solidFill>
              </a:rPr>
              <a:t>Chiffres clés</a:t>
            </a:r>
          </a:p>
        </p:txBody>
      </p:sp>
      <p:sp>
        <p:nvSpPr>
          <p:cNvPr id="19" name="Espace réservé du texte 18">
            <a:extLst>
              <a:ext uri="{FF2B5EF4-FFF2-40B4-BE49-F238E27FC236}">
                <a16:creationId xmlns:a16="http://schemas.microsoft.com/office/drawing/2014/main" id="{1414037C-EB5A-7A80-804B-B0FB9E9317A5}"/>
              </a:ext>
            </a:extLst>
          </p:cNvPr>
          <p:cNvSpPr>
            <a:spLocks noGrp="1"/>
          </p:cNvSpPr>
          <p:nvPr>
            <p:ph type="body" sz="quarter" idx="11"/>
          </p:nvPr>
        </p:nvSpPr>
        <p:spPr/>
        <p:txBody>
          <a:bodyPr/>
          <a:lstStyle/>
          <a:p>
            <a:r>
              <a:rPr lang="fr-FR" b="1" dirty="0">
                <a:solidFill>
                  <a:schemeClr val="tx1">
                    <a:lumMod val="75000"/>
                    <a:lumOff val="25000"/>
                  </a:schemeClr>
                </a:solidFill>
              </a:rPr>
              <a:t>Qui sommes-nous ?</a:t>
            </a:r>
          </a:p>
        </p:txBody>
      </p:sp>
    </p:spTree>
    <p:extLst>
      <p:ext uri="{BB962C8B-B14F-4D97-AF65-F5344CB8AC3E}">
        <p14:creationId xmlns:p14="http://schemas.microsoft.com/office/powerpoint/2010/main" val="21608342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9D19A-394A-E7F1-3A1B-E0300D7714E0}"/>
            </a:ext>
          </a:extLst>
        </p:cNvPr>
        <p:cNvGrpSpPr/>
        <p:nvPr/>
      </p:nvGrpSpPr>
      <p:grpSpPr>
        <a:xfrm>
          <a:off x="0" y="0"/>
          <a:ext cx="0" cy="0"/>
          <a:chOff x="0" y="0"/>
          <a:chExt cx="0" cy="0"/>
        </a:xfrm>
      </p:grpSpPr>
      <p:sp>
        <p:nvSpPr>
          <p:cNvPr id="18" name="Espace réservé du texte 17">
            <a:extLst>
              <a:ext uri="{FF2B5EF4-FFF2-40B4-BE49-F238E27FC236}">
                <a16:creationId xmlns:a16="http://schemas.microsoft.com/office/drawing/2014/main" id="{4CB6F1A7-8F06-1D7A-7CEC-CF590ED38FF5}"/>
              </a:ext>
            </a:extLst>
          </p:cNvPr>
          <p:cNvSpPr>
            <a:spLocks noGrp="1"/>
          </p:cNvSpPr>
          <p:nvPr>
            <p:ph type="body" sz="quarter" idx="10"/>
          </p:nvPr>
        </p:nvSpPr>
        <p:spPr/>
        <p:txBody>
          <a:bodyPr/>
          <a:lstStyle/>
          <a:p>
            <a:r>
              <a:rPr lang="fr-FR" dirty="0">
                <a:solidFill>
                  <a:srgbClr val="E5430D"/>
                </a:solidFill>
              </a:rPr>
              <a:t>Chiffres clés</a:t>
            </a:r>
          </a:p>
        </p:txBody>
      </p:sp>
      <p:sp>
        <p:nvSpPr>
          <p:cNvPr id="19" name="Espace réservé du texte 18">
            <a:extLst>
              <a:ext uri="{FF2B5EF4-FFF2-40B4-BE49-F238E27FC236}">
                <a16:creationId xmlns:a16="http://schemas.microsoft.com/office/drawing/2014/main" id="{22D8FEA8-A1EF-BEE9-701F-E279A1428EB6}"/>
              </a:ext>
            </a:extLst>
          </p:cNvPr>
          <p:cNvSpPr>
            <a:spLocks noGrp="1"/>
          </p:cNvSpPr>
          <p:nvPr>
            <p:ph type="body" sz="quarter" idx="11"/>
          </p:nvPr>
        </p:nvSpPr>
        <p:spPr/>
        <p:txBody>
          <a:bodyPr/>
          <a:lstStyle/>
          <a:p>
            <a:r>
              <a:rPr lang="fr-FR" b="1" dirty="0">
                <a:solidFill>
                  <a:schemeClr val="tx1">
                    <a:lumMod val="75000"/>
                    <a:lumOff val="25000"/>
                  </a:schemeClr>
                </a:solidFill>
              </a:rPr>
              <a:t>Qui sommes-nous ?</a:t>
            </a:r>
          </a:p>
        </p:txBody>
      </p:sp>
    </p:spTree>
    <p:extLst>
      <p:ext uri="{BB962C8B-B14F-4D97-AF65-F5344CB8AC3E}">
        <p14:creationId xmlns:p14="http://schemas.microsoft.com/office/powerpoint/2010/main" val="351452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32E97F6B-3968-729B-0D02-7152C14FAE2F}"/>
              </a:ext>
            </a:extLst>
          </p:cNvPr>
          <p:cNvSpPr>
            <a:spLocks noGrp="1"/>
          </p:cNvSpPr>
          <p:nvPr>
            <p:ph type="body" sz="quarter" idx="10"/>
          </p:nvPr>
        </p:nvSpPr>
        <p:spPr/>
        <p:txBody>
          <a:bodyPr/>
          <a:lstStyle/>
          <a:p>
            <a:r>
              <a:rPr lang="fr-FR" dirty="0"/>
              <a:t> </a:t>
            </a:r>
            <a:endParaRPr lang="fr-FR" cap="all" dirty="0"/>
          </a:p>
        </p:txBody>
      </p:sp>
      <p:sp>
        <p:nvSpPr>
          <p:cNvPr id="15" name="Espace réservé du texte 14">
            <a:extLst>
              <a:ext uri="{FF2B5EF4-FFF2-40B4-BE49-F238E27FC236}">
                <a16:creationId xmlns:a16="http://schemas.microsoft.com/office/drawing/2014/main" id="{9499A1A5-E431-0EE1-30FB-4B9DEB5D084E}"/>
              </a:ext>
            </a:extLst>
          </p:cNvPr>
          <p:cNvSpPr>
            <a:spLocks noGrp="1"/>
          </p:cNvSpPr>
          <p:nvPr>
            <p:ph type="body" sz="quarter" idx="4294967295"/>
          </p:nvPr>
        </p:nvSpPr>
        <p:spPr>
          <a:xfrm>
            <a:off x="0" y="203200"/>
            <a:ext cx="10104438" cy="179388"/>
          </a:xfrm>
        </p:spPr>
        <p:txBody>
          <a:bodyPr>
            <a:normAutofit fontScale="25000" lnSpcReduction="20000"/>
          </a:bodyPr>
          <a:lstStyle/>
          <a:p>
            <a:r>
              <a:rPr lang="fr-FR" sz="3200" dirty="0"/>
              <a:t>AGENDA</a:t>
            </a:r>
          </a:p>
        </p:txBody>
      </p:sp>
      <p:sp>
        <p:nvSpPr>
          <p:cNvPr id="2" name="ZoneTexte 3">
            <a:extLst>
              <a:ext uri="{FF2B5EF4-FFF2-40B4-BE49-F238E27FC236}">
                <a16:creationId xmlns:a16="http://schemas.microsoft.com/office/drawing/2014/main" id="{505B983D-CA1C-D19A-00B4-DBDA7E44B0F8}"/>
              </a:ext>
            </a:extLst>
          </p:cNvPr>
          <p:cNvSpPr txBox="1"/>
          <p:nvPr/>
        </p:nvSpPr>
        <p:spPr>
          <a:xfrm>
            <a:off x="1846326" y="1712281"/>
            <a:ext cx="546813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dirty="0">
                <a:ln>
                  <a:noFill/>
                </a:ln>
                <a:solidFill>
                  <a:srgbClr val="E5430D"/>
                </a:solidFill>
                <a:effectLst/>
                <a:uLnTx/>
                <a:uFillTx/>
                <a:latin typeface="Arial" panose="020B0604020202020204"/>
                <a:ea typeface="+mn-ea"/>
                <a:cs typeface="+mn-cs"/>
              </a:rPr>
              <a:t>interlocuteurs</a:t>
            </a:r>
          </a:p>
        </p:txBody>
      </p:sp>
      <p:sp>
        <p:nvSpPr>
          <p:cNvPr id="3" name="Rectangle 2">
            <a:extLst>
              <a:ext uri="{FF2B5EF4-FFF2-40B4-BE49-F238E27FC236}">
                <a16:creationId xmlns:a16="http://schemas.microsoft.com/office/drawing/2014/main" id="{84D3D5DA-1B0C-6BFE-33C2-C442D535FB8C}"/>
              </a:ext>
            </a:extLst>
          </p:cNvPr>
          <p:cNvSpPr/>
          <p:nvPr/>
        </p:nvSpPr>
        <p:spPr>
          <a:xfrm>
            <a:off x="3020138" y="2255198"/>
            <a:ext cx="4395897" cy="92159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pic>
        <p:nvPicPr>
          <p:cNvPr id="5" name="Image 4" descr="Une image contenant texte, homme, personne, complet&#10;&#10;Description générée automatiquement">
            <a:extLst>
              <a:ext uri="{FF2B5EF4-FFF2-40B4-BE49-F238E27FC236}">
                <a16:creationId xmlns:a16="http://schemas.microsoft.com/office/drawing/2014/main" id="{013F0EC1-0884-2EAC-793E-F521700F71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2794" y="2361611"/>
            <a:ext cx="694403" cy="687613"/>
          </a:xfrm>
          <a:prstGeom prst="rect">
            <a:avLst/>
          </a:prstGeom>
          <a:ln>
            <a:noFill/>
          </a:ln>
        </p:spPr>
      </p:pic>
      <p:sp>
        <p:nvSpPr>
          <p:cNvPr id="10" name="Rectangle 9">
            <a:extLst>
              <a:ext uri="{FF2B5EF4-FFF2-40B4-BE49-F238E27FC236}">
                <a16:creationId xmlns:a16="http://schemas.microsoft.com/office/drawing/2014/main" id="{5B616B0B-44D8-2808-E89C-8D6ED776253C}"/>
              </a:ext>
            </a:extLst>
          </p:cNvPr>
          <p:cNvSpPr/>
          <p:nvPr/>
        </p:nvSpPr>
        <p:spPr>
          <a:xfrm>
            <a:off x="3020138" y="3339292"/>
            <a:ext cx="4395897" cy="92159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12" name="ZoneTexte 11">
            <a:extLst>
              <a:ext uri="{FF2B5EF4-FFF2-40B4-BE49-F238E27FC236}">
                <a16:creationId xmlns:a16="http://schemas.microsoft.com/office/drawing/2014/main" id="{6B4D274D-09B3-6B19-F904-571E928DEE2B}"/>
              </a:ext>
            </a:extLst>
          </p:cNvPr>
          <p:cNvSpPr txBox="1"/>
          <p:nvPr/>
        </p:nvSpPr>
        <p:spPr>
          <a:xfrm>
            <a:off x="3766608" y="3515945"/>
            <a:ext cx="1627575"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404040"/>
                </a:solidFill>
                <a:effectLst/>
                <a:uLnTx/>
                <a:uFillTx/>
                <a:latin typeface="Arial" panose="020B0604020202020204"/>
                <a:ea typeface="Roboto"/>
                <a:cs typeface="Roboto"/>
              </a:rPr>
              <a:t>François LEBRUN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404040"/>
                </a:solidFill>
                <a:effectLst/>
                <a:uLnTx/>
                <a:uFillTx/>
                <a:latin typeface="Arial" panose="020B0604020202020204"/>
                <a:ea typeface="Roboto"/>
                <a:cs typeface="Roboto"/>
              </a:rPr>
              <a:t>Directeur de marché Applicatif &amp; Métier</a:t>
            </a:r>
          </a:p>
        </p:txBody>
      </p:sp>
      <p:pic>
        <p:nvPicPr>
          <p:cNvPr id="13" name="Image 12">
            <a:extLst>
              <a:ext uri="{FF2B5EF4-FFF2-40B4-BE49-F238E27FC236}">
                <a16:creationId xmlns:a16="http://schemas.microsoft.com/office/drawing/2014/main" id="{2A55F092-9596-6074-60F7-3BCB04E802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9734" y="3522728"/>
            <a:ext cx="540433" cy="540433"/>
          </a:xfrm>
          <a:prstGeom prst="ellipse">
            <a:avLst/>
          </a:prstGeom>
          <a:ln>
            <a:noFill/>
          </a:ln>
        </p:spPr>
      </p:pic>
      <p:sp>
        <p:nvSpPr>
          <p:cNvPr id="14" name="Rectangle 13">
            <a:extLst>
              <a:ext uri="{FF2B5EF4-FFF2-40B4-BE49-F238E27FC236}">
                <a16:creationId xmlns:a16="http://schemas.microsoft.com/office/drawing/2014/main" id="{7DBA826E-5882-EFF6-0805-AA06C9797C24}"/>
              </a:ext>
            </a:extLst>
          </p:cNvPr>
          <p:cNvSpPr/>
          <p:nvPr/>
        </p:nvSpPr>
        <p:spPr>
          <a:xfrm>
            <a:off x="3005412" y="4398197"/>
            <a:ext cx="4395897" cy="11900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16" name="ZoneTexte 15">
            <a:extLst>
              <a:ext uri="{FF2B5EF4-FFF2-40B4-BE49-F238E27FC236}">
                <a16:creationId xmlns:a16="http://schemas.microsoft.com/office/drawing/2014/main" id="{2E084179-9976-CCA9-AA49-4FF158973CC6}"/>
              </a:ext>
            </a:extLst>
          </p:cNvPr>
          <p:cNvSpPr txBox="1"/>
          <p:nvPr/>
        </p:nvSpPr>
        <p:spPr>
          <a:xfrm>
            <a:off x="5968106" y="3515945"/>
            <a:ext cx="1450325"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Karine HALDI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4503D549-53AC-5BA7-14DD-FFB05CF06DC9}"/>
              </a:ext>
            </a:extLst>
          </p:cNvPr>
          <p:cNvSpPr/>
          <p:nvPr/>
        </p:nvSpPr>
        <p:spPr>
          <a:xfrm>
            <a:off x="1655483" y="2255198"/>
            <a:ext cx="1279204" cy="921591"/>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Sponsor</a:t>
            </a:r>
          </a:p>
        </p:txBody>
      </p:sp>
      <p:sp>
        <p:nvSpPr>
          <p:cNvPr id="18" name="Rectangle 17">
            <a:extLst>
              <a:ext uri="{FF2B5EF4-FFF2-40B4-BE49-F238E27FC236}">
                <a16:creationId xmlns:a16="http://schemas.microsoft.com/office/drawing/2014/main" id="{E75EAA7C-7BBA-3221-E9A6-02FE97FE8B73}"/>
              </a:ext>
            </a:extLst>
          </p:cNvPr>
          <p:cNvSpPr/>
          <p:nvPr/>
        </p:nvSpPr>
        <p:spPr>
          <a:xfrm>
            <a:off x="1655483" y="3359369"/>
            <a:ext cx="1279204" cy="921592"/>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Gouvernance Stratégique</a:t>
            </a:r>
          </a:p>
        </p:txBody>
      </p:sp>
      <p:sp>
        <p:nvSpPr>
          <p:cNvPr id="7" name="Rectangle : coins arrondis 6">
            <a:extLst>
              <a:ext uri="{FF2B5EF4-FFF2-40B4-BE49-F238E27FC236}">
                <a16:creationId xmlns:a16="http://schemas.microsoft.com/office/drawing/2014/main" id="{134D11CF-69CB-4FDD-FA31-B231D7604D6D}"/>
              </a:ext>
            </a:extLst>
          </p:cNvPr>
          <p:cNvSpPr/>
          <p:nvPr/>
        </p:nvSpPr>
        <p:spPr>
          <a:xfrm>
            <a:off x="5398141" y="4406899"/>
            <a:ext cx="1892643" cy="1075391"/>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2EF3DE0B-1553-1289-123F-215FC3751CE1}"/>
              </a:ext>
            </a:extLst>
          </p:cNvPr>
          <p:cNvSpPr/>
          <p:nvPr/>
        </p:nvSpPr>
        <p:spPr>
          <a:xfrm>
            <a:off x="1640757" y="4398197"/>
            <a:ext cx="1279204" cy="1190028"/>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Interlocuteurs privilégiés</a:t>
            </a:r>
          </a:p>
        </p:txBody>
      </p:sp>
      <p:sp>
        <p:nvSpPr>
          <p:cNvPr id="21" name="ZoneTexte 20">
            <a:extLst>
              <a:ext uri="{FF2B5EF4-FFF2-40B4-BE49-F238E27FC236}">
                <a16:creationId xmlns:a16="http://schemas.microsoft.com/office/drawing/2014/main" id="{A509EFCF-28CE-E89F-0E8A-EE5BE4FD33BD}"/>
              </a:ext>
            </a:extLst>
          </p:cNvPr>
          <p:cNvSpPr txBox="1"/>
          <p:nvPr/>
        </p:nvSpPr>
        <p:spPr>
          <a:xfrm>
            <a:off x="4902669" y="2505362"/>
            <a:ext cx="1936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22" name="ZoneTexte 21">
            <a:extLst>
              <a:ext uri="{FF2B5EF4-FFF2-40B4-BE49-F238E27FC236}">
                <a16:creationId xmlns:a16="http://schemas.microsoft.com/office/drawing/2014/main" id="{E3C48ADA-97DB-F2EC-6923-C050D964D425}"/>
              </a:ext>
            </a:extLst>
          </p:cNvPr>
          <p:cNvSpPr txBox="1"/>
          <p:nvPr/>
        </p:nvSpPr>
        <p:spPr>
          <a:xfrm>
            <a:off x="6071300" y="4398197"/>
            <a:ext cx="1399466" cy="8617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Olivier BOHER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23" name="Picture 2" descr="karine Haldi">
            <a:extLst>
              <a:ext uri="{FF2B5EF4-FFF2-40B4-BE49-F238E27FC236}">
                <a16:creationId xmlns:a16="http://schemas.microsoft.com/office/drawing/2014/main" id="{E9713647-3521-8419-9966-C33216F97CD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79634" y="3529510"/>
            <a:ext cx="540433" cy="540433"/>
          </a:xfrm>
          <a:prstGeom prst="ellipse">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CCFB3C0D-288A-35EE-2FDE-BB9EEC6988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0923" y="4543895"/>
            <a:ext cx="570377" cy="570377"/>
          </a:xfrm>
          <a:prstGeom prst="ellipse">
            <a:avLst/>
          </a:prstGeom>
        </p:spPr>
      </p:pic>
      <p:pic>
        <p:nvPicPr>
          <p:cNvPr id="25" name="Image 24">
            <a:extLst>
              <a:ext uri="{FF2B5EF4-FFF2-40B4-BE49-F238E27FC236}">
                <a16:creationId xmlns:a16="http://schemas.microsoft.com/office/drawing/2014/main" id="{3A1A8350-509D-8AA2-5223-635683A4A20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3168910" y="4686795"/>
            <a:ext cx="570377" cy="570377"/>
          </a:xfrm>
          <a:prstGeom prst="ellipse">
            <a:avLst/>
          </a:prstGeom>
        </p:spPr>
      </p:pic>
      <p:sp>
        <p:nvSpPr>
          <p:cNvPr id="26" name="ZoneTexte 25">
            <a:extLst>
              <a:ext uri="{FF2B5EF4-FFF2-40B4-BE49-F238E27FC236}">
                <a16:creationId xmlns:a16="http://schemas.microsoft.com/office/drawing/2014/main" id="{8B14715E-E4E9-D273-A9C1-B3F77E27D7A5}"/>
              </a:ext>
            </a:extLst>
          </p:cNvPr>
          <p:cNvSpPr txBox="1"/>
          <p:nvPr/>
        </p:nvSpPr>
        <p:spPr>
          <a:xfrm>
            <a:off x="3766608" y="4625992"/>
            <a:ext cx="1399466"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Terry  EDERY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7" name="ZoneTexte 3">
            <a:extLst>
              <a:ext uri="{FF2B5EF4-FFF2-40B4-BE49-F238E27FC236}">
                <a16:creationId xmlns:a16="http://schemas.microsoft.com/office/drawing/2014/main" id="{AA71BE34-96C8-A283-E707-65BA44569332}"/>
              </a:ext>
            </a:extLst>
          </p:cNvPr>
          <p:cNvSpPr txBox="1"/>
          <p:nvPr/>
        </p:nvSpPr>
        <p:spPr>
          <a:xfrm>
            <a:off x="9642571" y="2695031"/>
            <a:ext cx="222143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E5430D"/>
                </a:solidFill>
                <a:effectLst/>
                <a:uLnTx/>
                <a:uFillTx/>
                <a:latin typeface="Arial" panose="020B0604020202020204"/>
                <a:ea typeface="+mn-ea"/>
                <a:cs typeface="+mn-cs"/>
              </a:rPr>
              <a:t>Une adresse mail dédiée</a:t>
            </a:r>
            <a:endParaRPr kumimoji="0" lang="fr-FR" sz="1400" b="0" i="0" u="none" strike="noStrike" kern="1200" cap="none" spc="0" normalizeH="0" baseline="0" noProof="0" dirty="0">
              <a:ln>
                <a:noFill/>
              </a:ln>
              <a:solidFill>
                <a:srgbClr val="E5430D"/>
              </a:solidFill>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236420" y="1689220"/>
            <a:ext cx="1033736" cy="836027"/>
          </a:xfrm>
          <a:prstGeom prst="rect">
            <a:avLst/>
          </a:prstGeom>
          <a:solidFill>
            <a:srgbClr val="E5430D"/>
          </a:solidFill>
        </p:spPr>
      </p:pic>
      <p:sp>
        <p:nvSpPr>
          <p:cNvPr id="8" name="ZoneTexte 7"/>
          <p:cNvSpPr txBox="1"/>
          <p:nvPr/>
        </p:nvSpPr>
        <p:spPr>
          <a:xfrm>
            <a:off x="9284294" y="3450833"/>
            <a:ext cx="29379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04040"/>
                </a:solidFill>
                <a:effectLst/>
                <a:uLnTx/>
                <a:uFillTx/>
                <a:latin typeface="Arial" panose="020B0604020202020204"/>
                <a:ea typeface="+mn-ea"/>
                <a:cs typeface="+mn-cs"/>
              </a:rPr>
              <a:t>xxxxxxx@aubay.com</a:t>
            </a:r>
          </a:p>
        </p:txBody>
      </p:sp>
      <p:sp>
        <p:nvSpPr>
          <p:cNvPr id="11" name="ZoneTexte 10">
            <a:extLst>
              <a:ext uri="{FF2B5EF4-FFF2-40B4-BE49-F238E27FC236}">
                <a16:creationId xmlns:a16="http://schemas.microsoft.com/office/drawing/2014/main" id="{16550315-270F-8740-7D78-9ECFE8A539E8}"/>
              </a:ext>
            </a:extLst>
          </p:cNvPr>
          <p:cNvSpPr txBox="1"/>
          <p:nvPr/>
        </p:nvSpPr>
        <p:spPr>
          <a:xfrm>
            <a:off x="5454144" y="5212090"/>
            <a:ext cx="1780635"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1" u="none" strike="noStrike" kern="1200" cap="none" spc="0" normalizeH="0" baseline="0" noProof="0">
                <a:ln>
                  <a:noFill/>
                </a:ln>
                <a:solidFill>
                  <a:srgbClr val="D6532A"/>
                </a:solidFill>
                <a:effectLst/>
                <a:uLnTx/>
                <a:uFillTx/>
                <a:latin typeface="Arial" panose="020B0604020202020204"/>
                <a:ea typeface="Roboto"/>
                <a:cs typeface="Roboto"/>
              </a:rPr>
              <a:t>POINT DE CONTACT CLE</a:t>
            </a:r>
            <a:endParaRPr kumimoji="0" lang="fr-FR" sz="1000" b="0" i="1" u="none" strike="noStrike" kern="1200" cap="none" spc="0" normalizeH="0" baseline="0" noProof="0">
              <a:ln>
                <a:noFill/>
              </a:ln>
              <a:solidFill>
                <a:srgbClr val="D6532A"/>
              </a:solidFill>
              <a:effectLst/>
              <a:uLnTx/>
              <a:uFillTx/>
              <a:latin typeface="Arial" panose="020B0604020202020204"/>
              <a:ea typeface="+mn-ea"/>
              <a:cs typeface="+mn-cs"/>
            </a:endParaRPr>
          </a:p>
        </p:txBody>
      </p:sp>
    </p:spTree>
    <p:extLst>
      <p:ext uri="{BB962C8B-B14F-4D97-AF65-F5344CB8AC3E}">
        <p14:creationId xmlns:p14="http://schemas.microsoft.com/office/powerpoint/2010/main" val="9692928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arme 53">
            <a:extLst>
              <a:ext uri="{FF2B5EF4-FFF2-40B4-BE49-F238E27FC236}">
                <a16:creationId xmlns:a16="http://schemas.microsoft.com/office/drawing/2014/main" id="{9FF0646F-39E2-670C-D050-EE6006169DD2}"/>
              </a:ext>
            </a:extLst>
          </p:cNvPr>
          <p:cNvSpPr/>
          <p:nvPr/>
        </p:nvSpPr>
        <p:spPr>
          <a:xfrm>
            <a:off x="8856125" y="1317148"/>
            <a:ext cx="3335875" cy="3335875"/>
          </a:xfrm>
          <a:prstGeom prst="teardrop">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3">
            <a:extLst>
              <a:ext uri="{FF2B5EF4-FFF2-40B4-BE49-F238E27FC236}">
                <a16:creationId xmlns:a16="http://schemas.microsoft.com/office/drawing/2014/main" id="{505B983D-CA1C-D19A-00B4-DBDA7E44B0F8}"/>
              </a:ext>
            </a:extLst>
          </p:cNvPr>
          <p:cNvSpPr txBox="1"/>
          <p:nvPr/>
        </p:nvSpPr>
        <p:spPr>
          <a:xfrm>
            <a:off x="376206" y="1317148"/>
            <a:ext cx="43547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a:ln>
                  <a:noFill/>
                </a:ln>
                <a:solidFill>
                  <a:srgbClr val="E5430D"/>
                </a:solidFill>
                <a:effectLst/>
                <a:uLnTx/>
                <a:uFillTx/>
                <a:latin typeface="Arial" panose="020B0604020202020204"/>
                <a:ea typeface="+mn-ea"/>
                <a:cs typeface="+mn-cs"/>
              </a:rPr>
              <a:t>interlocuteurs</a:t>
            </a:r>
          </a:p>
        </p:txBody>
      </p:sp>
      <p:sp>
        <p:nvSpPr>
          <p:cNvPr id="27" name="ZoneTexte 3">
            <a:extLst>
              <a:ext uri="{FF2B5EF4-FFF2-40B4-BE49-F238E27FC236}">
                <a16:creationId xmlns:a16="http://schemas.microsoft.com/office/drawing/2014/main" id="{AA71BE34-96C8-A283-E707-65BA44569332}"/>
              </a:ext>
            </a:extLst>
          </p:cNvPr>
          <p:cNvSpPr txBox="1"/>
          <p:nvPr/>
        </p:nvSpPr>
        <p:spPr>
          <a:xfrm>
            <a:off x="9270190" y="2626596"/>
            <a:ext cx="24219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effectLst/>
                <a:uLnTx/>
                <a:uFillTx/>
                <a:latin typeface="Arial" panose="020B0604020202020204"/>
                <a:ea typeface="+mn-ea"/>
                <a:cs typeface="+mn-cs"/>
              </a:rPr>
              <a:t>Une adresse mail dédiée</a:t>
            </a:r>
            <a:endParaRPr kumimoji="0" lang="fr-FR" sz="1400" b="0" i="0" u="none" strike="noStrike" kern="1200" cap="none" spc="0" normalizeH="0" baseline="0" noProof="0">
              <a:ln>
                <a:noFill/>
              </a:ln>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20575" y="1938916"/>
            <a:ext cx="806974" cy="652635"/>
          </a:xfrm>
          <a:prstGeom prst="rect">
            <a:avLst/>
          </a:prstGeom>
          <a:solidFill>
            <a:srgbClr val="E5430D"/>
          </a:solidFill>
        </p:spPr>
      </p:pic>
      <p:sp>
        <p:nvSpPr>
          <p:cNvPr id="8" name="ZoneTexte 7"/>
          <p:cNvSpPr txBox="1"/>
          <p:nvPr/>
        </p:nvSpPr>
        <p:spPr>
          <a:xfrm>
            <a:off x="8856124" y="3059668"/>
            <a:ext cx="33358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E5430D"/>
                </a:solidFill>
                <a:effectLst/>
                <a:uLnTx/>
                <a:uFillTx/>
                <a:latin typeface="Arial" panose="020B0604020202020204"/>
                <a:ea typeface="+mn-ea"/>
                <a:cs typeface="+mn-cs"/>
              </a:rPr>
              <a:t>xxxx@aubay.com</a:t>
            </a:r>
          </a:p>
        </p:txBody>
      </p:sp>
      <p:sp>
        <p:nvSpPr>
          <p:cNvPr id="15" name="Oval 9">
            <a:extLst>
              <a:ext uri="{FF2B5EF4-FFF2-40B4-BE49-F238E27FC236}">
                <a16:creationId xmlns:a16="http://schemas.microsoft.com/office/drawing/2014/main" id="{7EC79294-3BAE-F0F3-A54C-54EF0E3ADB98}"/>
              </a:ext>
            </a:extLst>
          </p:cNvPr>
          <p:cNvSpPr/>
          <p:nvPr/>
        </p:nvSpPr>
        <p:spPr>
          <a:xfrm>
            <a:off x="2735916" y="1614221"/>
            <a:ext cx="4218896" cy="4218897"/>
          </a:xfrm>
          <a:prstGeom prst="ellipse">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0">
            <a:extLst>
              <a:ext uri="{FF2B5EF4-FFF2-40B4-BE49-F238E27FC236}">
                <a16:creationId xmlns:a16="http://schemas.microsoft.com/office/drawing/2014/main" id="{FB0F2BDF-BD70-146C-9C00-01DC4AAB1C36}"/>
              </a:ext>
            </a:extLst>
          </p:cNvPr>
          <p:cNvSpPr/>
          <p:nvPr/>
        </p:nvSpPr>
        <p:spPr>
          <a:xfrm>
            <a:off x="6224747" y="2361727"/>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6">
            <a:extLst>
              <a:ext uri="{FF2B5EF4-FFF2-40B4-BE49-F238E27FC236}">
                <a16:creationId xmlns:a16="http://schemas.microsoft.com/office/drawing/2014/main" id="{964C0AA4-B029-FCBA-EED3-A83D1562903C}"/>
              </a:ext>
            </a:extLst>
          </p:cNvPr>
          <p:cNvSpPr/>
          <p:nvPr/>
        </p:nvSpPr>
        <p:spPr>
          <a:xfrm>
            <a:off x="2419387" y="2361727"/>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4">
            <a:extLst>
              <a:ext uri="{FF2B5EF4-FFF2-40B4-BE49-F238E27FC236}">
                <a16:creationId xmlns:a16="http://schemas.microsoft.com/office/drawing/2014/main" id="{3382D2C1-CD52-B885-DD89-0E1F6945959B}"/>
              </a:ext>
            </a:extLst>
          </p:cNvPr>
          <p:cNvSpPr/>
          <p:nvPr/>
        </p:nvSpPr>
        <p:spPr>
          <a:xfrm>
            <a:off x="2682098" y="4331230"/>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8">
            <a:extLst>
              <a:ext uri="{FF2B5EF4-FFF2-40B4-BE49-F238E27FC236}">
                <a16:creationId xmlns:a16="http://schemas.microsoft.com/office/drawing/2014/main" id="{460AB8E5-59BA-5513-93D3-65360D053A84}"/>
              </a:ext>
            </a:extLst>
          </p:cNvPr>
          <p:cNvSpPr/>
          <p:nvPr/>
        </p:nvSpPr>
        <p:spPr>
          <a:xfrm>
            <a:off x="5970299" y="4331230"/>
            <a:ext cx="1047506" cy="1047503"/>
          </a:xfrm>
          <a:prstGeom prst="ellipse">
            <a:avLst/>
          </a:prstGeom>
          <a:solidFill>
            <a:schemeClr val="bg1">
              <a:lumMod val="85000"/>
            </a:schemeClr>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B7CD9FC8-E711-0A2D-92BA-E83C5C5C282B}"/>
              </a:ext>
            </a:extLst>
          </p:cNvPr>
          <p:cNvSpPr/>
          <p:nvPr/>
        </p:nvSpPr>
        <p:spPr>
          <a:xfrm>
            <a:off x="4321611" y="1137836"/>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descr="Une image contenant texte, homme, personne, complet&#10;&#10;Description générée automatiquement">
            <a:extLst>
              <a:ext uri="{FF2B5EF4-FFF2-40B4-BE49-F238E27FC236}">
                <a16:creationId xmlns:a16="http://schemas.microsoft.com/office/drawing/2014/main" id="{51B15BFB-286E-97EE-AF71-5B12DD160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8162" y="1317780"/>
            <a:ext cx="694403" cy="687613"/>
          </a:xfrm>
          <a:prstGeom prst="rect">
            <a:avLst/>
          </a:prstGeom>
          <a:ln>
            <a:noFill/>
          </a:ln>
        </p:spPr>
      </p:pic>
      <p:pic>
        <p:nvPicPr>
          <p:cNvPr id="39" name="Image 38">
            <a:extLst>
              <a:ext uri="{FF2B5EF4-FFF2-40B4-BE49-F238E27FC236}">
                <a16:creationId xmlns:a16="http://schemas.microsoft.com/office/drawing/2014/main" id="{6DA3B1A8-93DE-E712-F660-B870BE3CAA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2923" y="2615261"/>
            <a:ext cx="540433" cy="540433"/>
          </a:xfrm>
          <a:prstGeom prst="ellipse">
            <a:avLst/>
          </a:prstGeom>
          <a:ln>
            <a:noFill/>
          </a:ln>
        </p:spPr>
      </p:pic>
      <p:pic>
        <p:nvPicPr>
          <p:cNvPr id="40" name="Picture 2" descr="karine Haldi">
            <a:extLst>
              <a:ext uri="{FF2B5EF4-FFF2-40B4-BE49-F238E27FC236}">
                <a16:creationId xmlns:a16="http://schemas.microsoft.com/office/drawing/2014/main" id="{ABE25E71-3A6A-A2EE-F070-BBE7BF7C476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78283" y="2622476"/>
            <a:ext cx="540433" cy="5404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Image 40">
            <a:extLst>
              <a:ext uri="{FF2B5EF4-FFF2-40B4-BE49-F238E27FC236}">
                <a16:creationId xmlns:a16="http://schemas.microsoft.com/office/drawing/2014/main" id="{7488F955-749C-0139-2CB9-5F0C095DEA14}"/>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2920662" y="4569792"/>
            <a:ext cx="570377" cy="570377"/>
          </a:xfrm>
          <a:prstGeom prst="ellipse">
            <a:avLst/>
          </a:prstGeom>
        </p:spPr>
      </p:pic>
      <p:pic>
        <p:nvPicPr>
          <p:cNvPr id="42" name="Image 41">
            <a:extLst>
              <a:ext uri="{FF2B5EF4-FFF2-40B4-BE49-F238E27FC236}">
                <a16:creationId xmlns:a16="http://schemas.microsoft.com/office/drawing/2014/main" id="{89053B05-F194-F7D6-E08C-14CA324DC6B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08863" y="4575482"/>
            <a:ext cx="570377" cy="570377"/>
          </a:xfrm>
          <a:prstGeom prst="ellipse">
            <a:avLst/>
          </a:prstGeom>
        </p:spPr>
      </p:pic>
      <p:sp>
        <p:nvSpPr>
          <p:cNvPr id="43" name="ZoneTexte 42">
            <a:extLst>
              <a:ext uri="{FF2B5EF4-FFF2-40B4-BE49-F238E27FC236}">
                <a16:creationId xmlns:a16="http://schemas.microsoft.com/office/drawing/2014/main" id="{26E05566-09F3-8B98-8474-28DB6C6635DD}"/>
              </a:ext>
            </a:extLst>
          </p:cNvPr>
          <p:cNvSpPr txBox="1"/>
          <p:nvPr/>
        </p:nvSpPr>
        <p:spPr>
          <a:xfrm>
            <a:off x="3887018" y="2258410"/>
            <a:ext cx="1936867" cy="553998"/>
          </a:xfrm>
          <a:prstGeom prst="rect">
            <a:avLst/>
          </a:prstGeom>
          <a:solidFill>
            <a:schemeClr val="bg1"/>
          </a:solidFill>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SPONSOR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44" name="ZoneTexte 43">
            <a:extLst>
              <a:ext uri="{FF2B5EF4-FFF2-40B4-BE49-F238E27FC236}">
                <a16:creationId xmlns:a16="http://schemas.microsoft.com/office/drawing/2014/main" id="{7A517E82-1B38-E92A-B7CF-A24ED8D8FFA9}"/>
              </a:ext>
            </a:extLst>
          </p:cNvPr>
          <p:cNvSpPr txBox="1"/>
          <p:nvPr/>
        </p:nvSpPr>
        <p:spPr>
          <a:xfrm>
            <a:off x="1816099" y="3520673"/>
            <a:ext cx="2255618"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45" name="ZoneTexte 44">
            <a:extLst>
              <a:ext uri="{FF2B5EF4-FFF2-40B4-BE49-F238E27FC236}">
                <a16:creationId xmlns:a16="http://schemas.microsoft.com/office/drawing/2014/main" id="{F969CF2A-6DA7-FD2B-E9FB-5C4B314587E8}"/>
              </a:ext>
            </a:extLst>
          </p:cNvPr>
          <p:cNvSpPr txBox="1"/>
          <p:nvPr/>
        </p:nvSpPr>
        <p:spPr>
          <a:xfrm>
            <a:off x="5437294" y="3520673"/>
            <a:ext cx="262240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Karine HALDI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9" name="ZoneTexte 48">
            <a:extLst>
              <a:ext uri="{FF2B5EF4-FFF2-40B4-BE49-F238E27FC236}">
                <a16:creationId xmlns:a16="http://schemas.microsoft.com/office/drawing/2014/main" id="{4254DF99-47A1-A664-56A9-54A601C032EA}"/>
              </a:ext>
            </a:extLst>
          </p:cNvPr>
          <p:cNvSpPr txBox="1"/>
          <p:nvPr/>
        </p:nvSpPr>
        <p:spPr>
          <a:xfrm>
            <a:off x="2031729" y="5489376"/>
            <a:ext cx="2255618" cy="707886"/>
          </a:xfrm>
          <a:prstGeom prst="rect">
            <a:avLst/>
          </a:prstGeom>
          <a:solidFill>
            <a:schemeClr val="bg1"/>
          </a:solidFill>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INTERLOCUTEUR PRIVILÉGIÉ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Terry  EDERY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2" name="Espace réservé du texte 51">
            <a:extLst>
              <a:ext uri="{FF2B5EF4-FFF2-40B4-BE49-F238E27FC236}">
                <a16:creationId xmlns:a16="http://schemas.microsoft.com/office/drawing/2014/main" id="{F4C32C68-E4A4-BB55-9B1C-5EA601665852}"/>
              </a:ext>
            </a:extLst>
          </p:cNvPr>
          <p:cNvSpPr>
            <a:spLocks noGrp="1"/>
          </p:cNvSpPr>
          <p:nvPr>
            <p:ph type="body" sz="quarter" idx="10"/>
          </p:nvPr>
        </p:nvSpPr>
        <p:spPr/>
        <p:txBody>
          <a:bodyPr/>
          <a:lstStyle/>
          <a:p>
            <a:r>
              <a:rPr lang="fr-FR"/>
              <a:t>Organisation mise en place pour le suivi </a:t>
            </a:r>
            <a:r>
              <a:rPr lang="fr-FR" cap="all" err="1"/>
              <a:t>xxxxx</a:t>
            </a:r>
            <a:endParaRPr lang="fr-FR" cap="all"/>
          </a:p>
        </p:txBody>
      </p:sp>
      <p:sp>
        <p:nvSpPr>
          <p:cNvPr id="53" name="Espace réservé du texte 52">
            <a:extLst>
              <a:ext uri="{FF2B5EF4-FFF2-40B4-BE49-F238E27FC236}">
                <a16:creationId xmlns:a16="http://schemas.microsoft.com/office/drawing/2014/main" id="{C8AD50F4-4567-CFD9-EE0C-6F9745B2C893}"/>
              </a:ext>
            </a:extLst>
          </p:cNvPr>
          <p:cNvSpPr>
            <a:spLocks noGrp="1"/>
          </p:cNvSpPr>
          <p:nvPr>
            <p:ph type="body" sz="quarter" idx="11"/>
          </p:nvPr>
        </p:nvSpPr>
        <p:spPr/>
        <p:txBody>
          <a:bodyPr/>
          <a:lstStyle/>
          <a:p>
            <a:r>
              <a:rPr lang="fr-FR"/>
              <a:t>L’Équipe </a:t>
            </a:r>
            <a:r>
              <a:rPr lang="fr-FR" err="1"/>
              <a:t>Aubay</a:t>
            </a:r>
            <a:endParaRPr lang="fr-FR"/>
          </a:p>
        </p:txBody>
      </p:sp>
      <p:sp>
        <p:nvSpPr>
          <p:cNvPr id="46" name="ZoneTexte 45">
            <a:extLst>
              <a:ext uri="{FF2B5EF4-FFF2-40B4-BE49-F238E27FC236}">
                <a16:creationId xmlns:a16="http://schemas.microsoft.com/office/drawing/2014/main" id="{AD18473E-E8F2-CBBB-EFC3-A077E1295310}"/>
              </a:ext>
            </a:extLst>
          </p:cNvPr>
          <p:cNvSpPr txBox="1"/>
          <p:nvPr/>
        </p:nvSpPr>
        <p:spPr>
          <a:xfrm>
            <a:off x="5360335" y="5489376"/>
            <a:ext cx="2255618" cy="1015663"/>
          </a:xfrm>
          <a:prstGeom prst="rect">
            <a:avLst/>
          </a:prstGeom>
          <a:solidFill>
            <a:schemeClr val="bg1">
              <a:lumMod val="85000"/>
            </a:schemeClr>
          </a:solidFill>
          <a:ln>
            <a:noFill/>
          </a:ln>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INTERLOCUTEUR PRIVILÉGIÉ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Olivier BOHER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infrastructure &amp; Cloud</a:t>
            </a:r>
          </a:p>
          <a:p>
            <a:pPr algn="ctr">
              <a:defRPr/>
            </a:pPr>
            <a:endParaRPr kumimoji="0" lang="fr-FR" sz="1000" b="1" i="1" u="none" strike="noStrike" kern="1200" cap="none" spc="0" normalizeH="0" baseline="0">
              <a:ln>
                <a:noFill/>
              </a:ln>
              <a:solidFill>
                <a:srgbClr val="404040"/>
              </a:solidFill>
              <a:effectLst/>
              <a:uLnTx/>
              <a:uFillTx/>
              <a:latin typeface="Arial" panose="020B0604020202020204"/>
              <a:ea typeface="Roboto"/>
              <a:cs typeface="Roboto"/>
            </a:endParaRPr>
          </a:p>
          <a:p>
            <a:pPr algn="ctr">
              <a:defRPr/>
            </a:pPr>
            <a:r>
              <a:rPr kumimoji="0" lang="fr-FR" sz="1000" b="1" i="1" u="none" strike="noStrike" kern="1200" cap="none" spc="0" normalizeH="0" baseline="0" noProof="0">
                <a:ln>
                  <a:noFill/>
                </a:ln>
                <a:solidFill>
                  <a:srgbClr val="E5430D"/>
                </a:solidFill>
                <a:effectLst/>
                <a:uLnTx/>
                <a:uFillTx/>
                <a:latin typeface="Arial" panose="020B0604020202020204"/>
                <a:ea typeface="Roboto"/>
                <a:cs typeface="Roboto"/>
              </a:rPr>
              <a:t>POINT DE CONTACT CLÉ</a:t>
            </a:r>
            <a:endParaRPr kumimoji="0" lang="fr-FR" sz="1000" b="0" i="1" u="none" strike="noStrike" kern="1200" cap="none" spc="0" normalizeH="0" baseline="0" noProof="0">
              <a:ln>
                <a:noFill/>
              </a:ln>
              <a:solidFill>
                <a:srgbClr val="E5430D"/>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906689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arme 53">
            <a:extLst>
              <a:ext uri="{FF2B5EF4-FFF2-40B4-BE49-F238E27FC236}">
                <a16:creationId xmlns:a16="http://schemas.microsoft.com/office/drawing/2014/main" id="{9FF0646F-39E2-670C-D050-EE6006169DD2}"/>
              </a:ext>
            </a:extLst>
          </p:cNvPr>
          <p:cNvSpPr/>
          <p:nvPr/>
        </p:nvSpPr>
        <p:spPr>
          <a:xfrm>
            <a:off x="8856125" y="1317148"/>
            <a:ext cx="3335875" cy="3335875"/>
          </a:xfrm>
          <a:prstGeom prst="teardrop">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3">
            <a:extLst>
              <a:ext uri="{FF2B5EF4-FFF2-40B4-BE49-F238E27FC236}">
                <a16:creationId xmlns:a16="http://schemas.microsoft.com/office/drawing/2014/main" id="{505B983D-CA1C-D19A-00B4-DBDA7E44B0F8}"/>
              </a:ext>
            </a:extLst>
          </p:cNvPr>
          <p:cNvSpPr txBox="1"/>
          <p:nvPr/>
        </p:nvSpPr>
        <p:spPr>
          <a:xfrm>
            <a:off x="376774" y="885892"/>
            <a:ext cx="43547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a:ln>
                  <a:noFill/>
                </a:ln>
                <a:solidFill>
                  <a:srgbClr val="E5430D"/>
                </a:solidFill>
                <a:effectLst/>
                <a:uLnTx/>
                <a:uFillTx/>
                <a:latin typeface="Arial" panose="020B0604020202020204"/>
                <a:ea typeface="+mn-ea"/>
                <a:cs typeface="+mn-cs"/>
              </a:rPr>
              <a:t>interlocuteurs</a:t>
            </a:r>
          </a:p>
        </p:txBody>
      </p:sp>
      <p:sp>
        <p:nvSpPr>
          <p:cNvPr id="27" name="ZoneTexte 3">
            <a:extLst>
              <a:ext uri="{FF2B5EF4-FFF2-40B4-BE49-F238E27FC236}">
                <a16:creationId xmlns:a16="http://schemas.microsoft.com/office/drawing/2014/main" id="{AA71BE34-96C8-A283-E707-65BA44569332}"/>
              </a:ext>
            </a:extLst>
          </p:cNvPr>
          <p:cNvSpPr txBox="1"/>
          <p:nvPr/>
        </p:nvSpPr>
        <p:spPr>
          <a:xfrm>
            <a:off x="9270190" y="2626596"/>
            <a:ext cx="24219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effectLst/>
                <a:uLnTx/>
                <a:uFillTx/>
                <a:latin typeface="Arial" panose="020B0604020202020204"/>
                <a:ea typeface="+mn-ea"/>
                <a:cs typeface="+mn-cs"/>
              </a:rPr>
              <a:t>Une adresse mail dédiée</a:t>
            </a:r>
            <a:endParaRPr kumimoji="0" lang="fr-FR" sz="1400" b="0" i="0" u="none" strike="noStrike" kern="1200" cap="none" spc="0" normalizeH="0" baseline="0" noProof="0">
              <a:ln>
                <a:noFill/>
              </a:ln>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20575" y="1938916"/>
            <a:ext cx="806974" cy="652635"/>
          </a:xfrm>
          <a:prstGeom prst="rect">
            <a:avLst/>
          </a:prstGeom>
          <a:solidFill>
            <a:srgbClr val="E5430D"/>
          </a:solidFill>
        </p:spPr>
      </p:pic>
      <p:sp>
        <p:nvSpPr>
          <p:cNvPr id="8" name="ZoneTexte 7"/>
          <p:cNvSpPr txBox="1"/>
          <p:nvPr/>
        </p:nvSpPr>
        <p:spPr>
          <a:xfrm>
            <a:off x="8856124" y="3059668"/>
            <a:ext cx="33358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E5430D"/>
                </a:solidFill>
                <a:effectLst/>
                <a:uLnTx/>
                <a:uFillTx/>
                <a:latin typeface="Arial" panose="020B0604020202020204"/>
                <a:ea typeface="+mn-ea"/>
                <a:cs typeface="+mn-cs"/>
              </a:rPr>
              <a:t>xxxxx@aubay.com</a:t>
            </a:r>
          </a:p>
        </p:txBody>
      </p:sp>
      <p:sp>
        <p:nvSpPr>
          <p:cNvPr id="15" name="Oval 9">
            <a:extLst>
              <a:ext uri="{FF2B5EF4-FFF2-40B4-BE49-F238E27FC236}">
                <a16:creationId xmlns:a16="http://schemas.microsoft.com/office/drawing/2014/main" id="{7EC79294-3BAE-F0F3-A54C-54EF0E3ADB98}"/>
              </a:ext>
            </a:extLst>
          </p:cNvPr>
          <p:cNvSpPr/>
          <p:nvPr/>
        </p:nvSpPr>
        <p:spPr>
          <a:xfrm>
            <a:off x="1264451" y="1439069"/>
            <a:ext cx="6851903" cy="598644"/>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space réservé du texte 51">
            <a:extLst>
              <a:ext uri="{FF2B5EF4-FFF2-40B4-BE49-F238E27FC236}">
                <a16:creationId xmlns:a16="http://schemas.microsoft.com/office/drawing/2014/main" id="{F4C32C68-E4A4-BB55-9B1C-5EA601665852}"/>
              </a:ext>
            </a:extLst>
          </p:cNvPr>
          <p:cNvSpPr>
            <a:spLocks noGrp="1"/>
          </p:cNvSpPr>
          <p:nvPr>
            <p:ph type="body" sz="quarter" idx="10"/>
          </p:nvPr>
        </p:nvSpPr>
        <p:spPr/>
        <p:txBody>
          <a:bodyPr/>
          <a:lstStyle/>
          <a:p>
            <a:r>
              <a:rPr lang="fr-FR"/>
              <a:t>Vos contacts</a:t>
            </a:r>
            <a:endParaRPr lang="fr-FR" cap="all"/>
          </a:p>
        </p:txBody>
      </p:sp>
      <p:sp>
        <p:nvSpPr>
          <p:cNvPr id="53" name="Espace réservé du texte 52">
            <a:extLst>
              <a:ext uri="{FF2B5EF4-FFF2-40B4-BE49-F238E27FC236}">
                <a16:creationId xmlns:a16="http://schemas.microsoft.com/office/drawing/2014/main" id="{C8AD50F4-4567-CFD9-EE0C-6F9745B2C893}"/>
              </a:ext>
            </a:extLst>
          </p:cNvPr>
          <p:cNvSpPr>
            <a:spLocks noGrp="1"/>
          </p:cNvSpPr>
          <p:nvPr>
            <p:ph type="body" sz="quarter" idx="11"/>
          </p:nvPr>
        </p:nvSpPr>
        <p:spPr/>
        <p:txBody>
          <a:bodyPr/>
          <a:lstStyle/>
          <a:p>
            <a:r>
              <a:rPr lang="fr-FR"/>
              <a:t>L’Équipe </a:t>
            </a:r>
            <a:r>
              <a:rPr lang="fr-FR" err="1"/>
              <a:t>Aubay</a:t>
            </a:r>
            <a:endParaRPr lang="fr-FR"/>
          </a:p>
        </p:txBody>
      </p:sp>
      <p:sp>
        <p:nvSpPr>
          <p:cNvPr id="37" name="Oval 13">
            <a:extLst>
              <a:ext uri="{FF2B5EF4-FFF2-40B4-BE49-F238E27FC236}">
                <a16:creationId xmlns:a16="http://schemas.microsoft.com/office/drawing/2014/main" id="{B7CD9FC8-E711-0A2D-92BA-E83C5C5C282B}"/>
              </a:ext>
            </a:extLst>
          </p:cNvPr>
          <p:cNvSpPr/>
          <p:nvPr/>
        </p:nvSpPr>
        <p:spPr>
          <a:xfrm>
            <a:off x="4187547" y="152490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descr="Une image contenant texte, homme, personne, complet&#10;&#10;Description générée automatiquement">
            <a:extLst>
              <a:ext uri="{FF2B5EF4-FFF2-40B4-BE49-F238E27FC236}">
                <a16:creationId xmlns:a16="http://schemas.microsoft.com/office/drawing/2014/main" id="{51B15BFB-286E-97EE-AF71-5B12DD160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4098" y="1704853"/>
            <a:ext cx="694403" cy="687613"/>
          </a:xfrm>
          <a:prstGeom prst="rect">
            <a:avLst/>
          </a:prstGeom>
          <a:ln>
            <a:noFill/>
          </a:ln>
        </p:spPr>
      </p:pic>
      <p:sp>
        <p:nvSpPr>
          <p:cNvPr id="36" name="ZoneTexte 35">
            <a:extLst>
              <a:ext uri="{FF2B5EF4-FFF2-40B4-BE49-F238E27FC236}">
                <a16:creationId xmlns:a16="http://schemas.microsoft.com/office/drawing/2014/main" id="{5446DA0C-3C72-951D-B6AE-34A1556FC5C4}"/>
              </a:ext>
            </a:extLst>
          </p:cNvPr>
          <p:cNvSpPr txBox="1"/>
          <p:nvPr/>
        </p:nvSpPr>
        <p:spPr>
          <a:xfrm>
            <a:off x="4113156" y="1278134"/>
            <a:ext cx="115449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SPONSOR</a:t>
            </a:r>
          </a:p>
        </p:txBody>
      </p:sp>
      <p:sp>
        <p:nvSpPr>
          <p:cNvPr id="47" name="ZoneTexte 46">
            <a:extLst>
              <a:ext uri="{FF2B5EF4-FFF2-40B4-BE49-F238E27FC236}">
                <a16:creationId xmlns:a16="http://schemas.microsoft.com/office/drawing/2014/main" id="{1FFE0FF7-9436-2A05-849C-114F10178167}"/>
              </a:ext>
            </a:extLst>
          </p:cNvPr>
          <p:cNvSpPr txBox="1"/>
          <p:nvPr/>
        </p:nvSpPr>
        <p:spPr>
          <a:xfrm>
            <a:off x="4010929" y="2429954"/>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5" name="Oval 9">
            <a:extLst>
              <a:ext uri="{FF2B5EF4-FFF2-40B4-BE49-F238E27FC236}">
                <a16:creationId xmlns:a16="http://schemas.microsoft.com/office/drawing/2014/main" id="{B209ED1D-50E6-F634-A0DD-71AB92E9938E}"/>
              </a:ext>
            </a:extLst>
          </p:cNvPr>
          <p:cNvSpPr/>
          <p:nvPr/>
        </p:nvSpPr>
        <p:spPr>
          <a:xfrm>
            <a:off x="1264451" y="3064249"/>
            <a:ext cx="6851903" cy="628588"/>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6">
            <a:extLst>
              <a:ext uri="{FF2B5EF4-FFF2-40B4-BE49-F238E27FC236}">
                <a16:creationId xmlns:a16="http://schemas.microsoft.com/office/drawing/2014/main" id="{964C0AA4-B029-FCBA-EED3-A83D1562903C}"/>
              </a:ext>
            </a:extLst>
          </p:cNvPr>
          <p:cNvSpPr/>
          <p:nvPr/>
        </p:nvSpPr>
        <p:spPr>
          <a:xfrm>
            <a:off x="2955102" y="3193793"/>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Image 38">
            <a:extLst>
              <a:ext uri="{FF2B5EF4-FFF2-40B4-BE49-F238E27FC236}">
                <a16:creationId xmlns:a16="http://schemas.microsoft.com/office/drawing/2014/main" id="{6DA3B1A8-93DE-E712-F660-B870BE3CAA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638" y="3447327"/>
            <a:ext cx="540433" cy="540433"/>
          </a:xfrm>
          <a:prstGeom prst="ellipse">
            <a:avLst/>
          </a:prstGeom>
          <a:ln>
            <a:noFill/>
          </a:ln>
        </p:spPr>
      </p:pic>
      <p:sp>
        <p:nvSpPr>
          <p:cNvPr id="13" name="ZoneTexte 12">
            <a:extLst>
              <a:ext uri="{FF2B5EF4-FFF2-40B4-BE49-F238E27FC236}">
                <a16:creationId xmlns:a16="http://schemas.microsoft.com/office/drawing/2014/main" id="{8E0E9015-BFEE-BAD3-7C16-0A441C63B2D9}"/>
              </a:ext>
            </a:extLst>
          </p:cNvPr>
          <p:cNvSpPr txBox="1"/>
          <p:nvPr/>
        </p:nvSpPr>
        <p:spPr>
          <a:xfrm>
            <a:off x="2733316" y="4015180"/>
            <a:ext cx="140073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François LEBRUN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de marché Applicatif &amp; Métier</a:t>
            </a:r>
          </a:p>
        </p:txBody>
      </p:sp>
      <p:sp>
        <p:nvSpPr>
          <p:cNvPr id="19" name="Oval 26">
            <a:extLst>
              <a:ext uri="{FF2B5EF4-FFF2-40B4-BE49-F238E27FC236}">
                <a16:creationId xmlns:a16="http://schemas.microsoft.com/office/drawing/2014/main" id="{0AC0B37A-DD5D-A790-0643-A7F8D914A2C0}"/>
              </a:ext>
            </a:extLst>
          </p:cNvPr>
          <p:cNvSpPr/>
          <p:nvPr/>
        </p:nvSpPr>
        <p:spPr>
          <a:xfrm>
            <a:off x="5663047" y="3173121"/>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ZoneTexte 20">
            <a:extLst>
              <a:ext uri="{FF2B5EF4-FFF2-40B4-BE49-F238E27FC236}">
                <a16:creationId xmlns:a16="http://schemas.microsoft.com/office/drawing/2014/main" id="{72331E24-9153-970B-A5A3-FE7AF7DBB7C2}"/>
              </a:ext>
            </a:extLst>
          </p:cNvPr>
          <p:cNvSpPr txBox="1"/>
          <p:nvPr/>
        </p:nvSpPr>
        <p:spPr>
          <a:xfrm>
            <a:off x="5441261" y="3994508"/>
            <a:ext cx="140073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Karine HALDI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p>
        </p:txBody>
      </p:sp>
      <p:sp>
        <p:nvSpPr>
          <p:cNvPr id="34" name="ZoneTexte 33">
            <a:extLst>
              <a:ext uri="{FF2B5EF4-FFF2-40B4-BE49-F238E27FC236}">
                <a16:creationId xmlns:a16="http://schemas.microsoft.com/office/drawing/2014/main" id="{2337A736-99CA-A888-DBB1-F3A2638C5320}"/>
              </a:ext>
            </a:extLst>
          </p:cNvPr>
          <p:cNvSpPr txBox="1"/>
          <p:nvPr/>
        </p:nvSpPr>
        <p:spPr>
          <a:xfrm>
            <a:off x="3204564" y="2929708"/>
            <a:ext cx="301347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p:txBody>
      </p:sp>
      <p:pic>
        <p:nvPicPr>
          <p:cNvPr id="48" name="Picture 2" descr="karine Haldi">
            <a:extLst>
              <a:ext uri="{FF2B5EF4-FFF2-40B4-BE49-F238E27FC236}">
                <a16:creationId xmlns:a16="http://schemas.microsoft.com/office/drawing/2014/main" id="{3CD0215D-7452-A04F-3C91-FCE3A834024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3111" y="3426654"/>
            <a:ext cx="540433" cy="540433"/>
          </a:xfrm>
          <a:prstGeom prst="ellipse">
            <a:avLst/>
          </a:prstGeom>
          <a:noFill/>
          <a:extLst>
            <a:ext uri="{909E8E84-426E-40DD-AFC4-6F175D3DCCD1}">
              <a14:hiddenFill xmlns:a14="http://schemas.microsoft.com/office/drawing/2010/main">
                <a:solidFill>
                  <a:srgbClr val="FFFFFF"/>
                </a:solidFill>
              </a14:hiddenFill>
            </a:ext>
          </a:extLst>
        </p:spPr>
      </p:pic>
      <p:sp>
        <p:nvSpPr>
          <p:cNvPr id="55" name="Oval 9">
            <a:extLst>
              <a:ext uri="{FF2B5EF4-FFF2-40B4-BE49-F238E27FC236}">
                <a16:creationId xmlns:a16="http://schemas.microsoft.com/office/drawing/2014/main" id="{7512702A-9E79-FD1B-5AFF-228E441AB9AE}"/>
              </a:ext>
            </a:extLst>
          </p:cNvPr>
          <p:cNvSpPr/>
          <p:nvPr/>
        </p:nvSpPr>
        <p:spPr>
          <a:xfrm>
            <a:off x="1264451" y="4889404"/>
            <a:ext cx="6851903" cy="690462"/>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6">
            <a:extLst>
              <a:ext uri="{FF2B5EF4-FFF2-40B4-BE49-F238E27FC236}">
                <a16:creationId xmlns:a16="http://schemas.microsoft.com/office/drawing/2014/main" id="{C3F313B9-1F8C-2181-DB68-B445FF298B43}"/>
              </a:ext>
            </a:extLst>
          </p:cNvPr>
          <p:cNvSpPr/>
          <p:nvPr/>
        </p:nvSpPr>
        <p:spPr>
          <a:xfrm>
            <a:off x="1726590"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797512C0-8A59-E9D0-0478-5024CE75EE6E}"/>
              </a:ext>
            </a:extLst>
          </p:cNvPr>
          <p:cNvSpPr txBox="1"/>
          <p:nvPr/>
        </p:nvSpPr>
        <p:spPr>
          <a:xfrm>
            <a:off x="1264451" y="5909586"/>
            <a:ext cx="181410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Terry EDERY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9" name="Oval 26">
            <a:extLst>
              <a:ext uri="{FF2B5EF4-FFF2-40B4-BE49-F238E27FC236}">
                <a16:creationId xmlns:a16="http://schemas.microsoft.com/office/drawing/2014/main" id="{D460E41B-BEC7-8EEF-0226-4FBF870F5446}"/>
              </a:ext>
            </a:extLst>
          </p:cNvPr>
          <p:cNvSpPr/>
          <p:nvPr/>
        </p:nvSpPr>
        <p:spPr>
          <a:xfrm>
            <a:off x="3482238" y="5088199"/>
            <a:ext cx="1047506" cy="1047503"/>
          </a:xfrm>
          <a:prstGeom prst="ellipse">
            <a:avLst/>
          </a:prstGeom>
          <a:solidFill>
            <a:schemeClr val="bg1">
              <a:lumMod val="75000"/>
            </a:schemeClr>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B9B46F52-1BBF-3A67-4663-B55D5AD7C577}"/>
              </a:ext>
            </a:extLst>
          </p:cNvPr>
          <p:cNvSpPr txBox="1"/>
          <p:nvPr/>
        </p:nvSpPr>
        <p:spPr>
          <a:xfrm>
            <a:off x="3144136" y="5795241"/>
            <a:ext cx="1727487" cy="936427"/>
          </a:xfrm>
          <a:prstGeom prst="roundRect">
            <a:avLst/>
          </a:prstGeom>
          <a:solidFill>
            <a:schemeClr val="bg1"/>
          </a:solidFill>
          <a:ln>
            <a:solidFill>
              <a:schemeClr val="bg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051425"/>
                </a:solidFill>
                <a:effectLst/>
                <a:uLnTx/>
                <a:uFillTx/>
                <a:latin typeface="Arial" panose="020B0604020202020204"/>
                <a:ea typeface="Roboto"/>
                <a:cs typeface="Roboto"/>
              </a:rPr>
              <a:t>Olivier BOHER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infrastructure &amp; Cloud</a:t>
            </a:r>
          </a:p>
          <a:p>
            <a:pPr algn="ctr">
              <a:defRPr/>
            </a:pPr>
            <a:endParaRPr kumimoji="0" lang="fr-FR" sz="1000" b="1" i="1" u="none" strike="noStrike" kern="1200" cap="none" spc="0" normalizeH="0" baseline="0">
              <a:ln>
                <a:noFill/>
              </a:ln>
              <a:solidFill>
                <a:srgbClr val="404040"/>
              </a:solidFill>
              <a:effectLst/>
              <a:uLnTx/>
              <a:uFillTx/>
              <a:latin typeface="Arial" panose="020B0604020202020204"/>
              <a:ea typeface="Roboto"/>
              <a:cs typeface="Roboto"/>
            </a:endParaRPr>
          </a:p>
          <a:p>
            <a:pPr algn="ctr">
              <a:defRPr/>
            </a:pPr>
            <a:r>
              <a:rPr kumimoji="0" lang="fr-FR" sz="900" b="1" i="1" u="none" strike="noStrike" kern="1200" cap="none" spc="0" normalizeH="0" baseline="0" noProof="0">
                <a:ln>
                  <a:noFill/>
                </a:ln>
                <a:solidFill>
                  <a:srgbClr val="E5430D"/>
                </a:solidFill>
                <a:effectLst/>
                <a:uLnTx/>
                <a:uFillTx/>
                <a:latin typeface="Arial" panose="020B0604020202020204"/>
                <a:ea typeface="Roboto"/>
                <a:cs typeface="Roboto"/>
              </a:rPr>
              <a:t>POINT DE CONTACT CLÉ</a:t>
            </a:r>
            <a:endParaRPr kumimoji="0" lang="fr-FR" sz="9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61" name="Oval 26">
            <a:extLst>
              <a:ext uri="{FF2B5EF4-FFF2-40B4-BE49-F238E27FC236}">
                <a16:creationId xmlns:a16="http://schemas.microsoft.com/office/drawing/2014/main" id="{9FBDE8E3-4997-29A4-1E12-49CB4D0DDF75}"/>
              </a:ext>
            </a:extLst>
          </p:cNvPr>
          <p:cNvSpPr/>
          <p:nvPr/>
        </p:nvSpPr>
        <p:spPr>
          <a:xfrm>
            <a:off x="5152542"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ZoneTexte 61">
            <a:extLst>
              <a:ext uri="{FF2B5EF4-FFF2-40B4-BE49-F238E27FC236}">
                <a16:creationId xmlns:a16="http://schemas.microsoft.com/office/drawing/2014/main" id="{DF1E0B47-4F34-0CCF-B36A-47083FF2CB5E}"/>
              </a:ext>
            </a:extLst>
          </p:cNvPr>
          <p:cNvSpPr txBox="1"/>
          <p:nvPr/>
        </p:nvSpPr>
        <p:spPr>
          <a:xfrm>
            <a:off x="4930756" y="5909586"/>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Prénom NOM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Fonction</a:t>
            </a:r>
          </a:p>
        </p:txBody>
      </p:sp>
      <p:sp>
        <p:nvSpPr>
          <p:cNvPr id="63" name="Oval 26">
            <a:extLst>
              <a:ext uri="{FF2B5EF4-FFF2-40B4-BE49-F238E27FC236}">
                <a16:creationId xmlns:a16="http://schemas.microsoft.com/office/drawing/2014/main" id="{95D98F9A-214A-662A-DF69-072D0EAAC3AE}"/>
              </a:ext>
            </a:extLst>
          </p:cNvPr>
          <p:cNvSpPr/>
          <p:nvPr/>
        </p:nvSpPr>
        <p:spPr>
          <a:xfrm>
            <a:off x="6713118"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7BBEBC2B-9960-2676-7D73-40C47B92FEF7}"/>
              </a:ext>
            </a:extLst>
          </p:cNvPr>
          <p:cNvSpPr txBox="1"/>
          <p:nvPr/>
        </p:nvSpPr>
        <p:spPr>
          <a:xfrm>
            <a:off x="6491332" y="5909586"/>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Prénom NOM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Fonction</a:t>
            </a:r>
          </a:p>
        </p:txBody>
      </p:sp>
      <p:sp>
        <p:nvSpPr>
          <p:cNvPr id="65" name="ZoneTexte 64">
            <a:extLst>
              <a:ext uri="{FF2B5EF4-FFF2-40B4-BE49-F238E27FC236}">
                <a16:creationId xmlns:a16="http://schemas.microsoft.com/office/drawing/2014/main" id="{F316FB3B-7001-E2F9-33B7-975418FF8B55}"/>
              </a:ext>
            </a:extLst>
          </p:cNvPr>
          <p:cNvSpPr txBox="1"/>
          <p:nvPr/>
        </p:nvSpPr>
        <p:spPr>
          <a:xfrm>
            <a:off x="3204564" y="4754863"/>
            <a:ext cx="3013472" cy="307777"/>
          </a:xfrm>
          <a:prstGeom prst="rect">
            <a:avLst/>
          </a:prstGeom>
          <a:solidFill>
            <a:schemeClr val="bg1"/>
          </a:solidFill>
        </p:spPr>
        <p:txBody>
          <a:bodyPr wrap="square" rtlCol="0">
            <a:spAutoFit/>
          </a:bodyPr>
          <a:lstStyle/>
          <a:p>
            <a:pPr algn="ctr">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INTERLOCUTEURS PRIVILÉGIÉS</a:t>
            </a:r>
          </a:p>
        </p:txBody>
      </p:sp>
      <p:pic>
        <p:nvPicPr>
          <p:cNvPr id="67" name="Graphique 66">
            <a:extLst>
              <a:ext uri="{FF2B5EF4-FFF2-40B4-BE49-F238E27FC236}">
                <a16:creationId xmlns:a16="http://schemas.microsoft.com/office/drawing/2014/main" id="{BD66A307-240B-BE1D-B29B-AE7BFD1670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964894" y="5329928"/>
            <a:ext cx="528115" cy="492908"/>
          </a:xfrm>
          <a:prstGeom prst="rect">
            <a:avLst/>
          </a:prstGeom>
        </p:spPr>
      </p:pic>
      <p:pic>
        <p:nvPicPr>
          <p:cNvPr id="68" name="Graphique 67">
            <a:extLst>
              <a:ext uri="{FF2B5EF4-FFF2-40B4-BE49-F238E27FC236}">
                <a16:creationId xmlns:a16="http://schemas.microsoft.com/office/drawing/2014/main" id="{1FB3983E-53B2-43EF-AC06-EDC3E9145C9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09783" y="5346198"/>
            <a:ext cx="515834" cy="492908"/>
          </a:xfrm>
          <a:prstGeom prst="rect">
            <a:avLst/>
          </a:prstGeom>
        </p:spPr>
      </p:pic>
      <p:pic>
        <p:nvPicPr>
          <p:cNvPr id="70" name="Image 69">
            <a:extLst>
              <a:ext uri="{FF2B5EF4-FFF2-40B4-BE49-F238E27FC236}">
                <a16:creationId xmlns:a16="http://schemas.microsoft.com/office/drawing/2014/main" id="{189C5C2F-C2E4-5D0E-DA23-C1CAAA1B2913}"/>
              </a:ext>
            </a:extLst>
          </p:cNvPr>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1956560" y="5335454"/>
            <a:ext cx="570377" cy="570377"/>
          </a:xfrm>
          <a:prstGeom prst="ellipse">
            <a:avLst/>
          </a:prstGeom>
        </p:spPr>
      </p:pic>
      <p:pic>
        <p:nvPicPr>
          <p:cNvPr id="72" name="Image 71">
            <a:extLst>
              <a:ext uri="{FF2B5EF4-FFF2-40B4-BE49-F238E27FC236}">
                <a16:creationId xmlns:a16="http://schemas.microsoft.com/office/drawing/2014/main" id="{86DD0870-1FC7-6545-B94D-35A3E9054A8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34225" y="5293525"/>
            <a:ext cx="570377" cy="570377"/>
          </a:xfrm>
          <a:prstGeom prst="ellipse">
            <a:avLst/>
          </a:prstGeom>
        </p:spPr>
      </p:pic>
    </p:spTree>
    <p:extLst>
      <p:ext uri="{BB962C8B-B14F-4D97-AF65-F5344CB8AC3E}">
        <p14:creationId xmlns:p14="http://schemas.microsoft.com/office/powerpoint/2010/main" val="38988212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a:extLst>
              <a:ext uri="{FF2B5EF4-FFF2-40B4-BE49-F238E27FC236}">
                <a16:creationId xmlns:a16="http://schemas.microsoft.com/office/drawing/2014/main" id="{CBF1F1DB-7C0B-C14F-6558-A8A4C11F6038}"/>
              </a:ext>
            </a:extLst>
          </p:cNvPr>
          <p:cNvSpPr txBox="1"/>
          <p:nvPr/>
        </p:nvSpPr>
        <p:spPr>
          <a:xfrm>
            <a:off x="376773" y="2115068"/>
            <a:ext cx="7695511" cy="3323987"/>
          </a:xfrm>
          <a:prstGeom prst="rect">
            <a:avLst/>
          </a:prstGeom>
          <a:noFill/>
        </p:spPr>
        <p:txBody>
          <a:bodyPr wrap="square">
            <a:spAutoFit/>
          </a:bodyPr>
          <a:lstStyle/>
          <a:p>
            <a:r>
              <a:rPr lang="fr-FR" sz="1400" dirty="0">
                <a:solidFill>
                  <a:schemeClr val="tx1">
                    <a:lumMod val="75000"/>
                    <a:lumOff val="25000"/>
                  </a:schemeClr>
                </a:solidFill>
                <a:latin typeface="Arial" panose="020B0604020202020204" pitchFamily="34" charset="0"/>
                <a:cs typeface="Arial" panose="020B0604020202020204" pitchFamily="34" charset="0"/>
              </a:rPr>
              <a:t>Depuis sa fondation en 1998, </a:t>
            </a:r>
            <a:r>
              <a:rPr lang="fr-FR" sz="1400" b="1" dirty="0" err="1">
                <a:solidFill>
                  <a:schemeClr val="tx1">
                    <a:lumMod val="75000"/>
                    <a:lumOff val="25000"/>
                  </a:schemeClr>
                </a:solidFill>
                <a:latin typeface="Arial" panose="020B0604020202020204" pitchFamily="34" charset="0"/>
                <a:cs typeface="Arial" panose="020B0604020202020204" pitchFamily="34" charset="0"/>
              </a:rPr>
              <a:t>Aubay</a:t>
            </a:r>
            <a:r>
              <a:rPr lang="fr-FR" sz="1400" b="1" dirty="0">
                <a:solidFill>
                  <a:schemeClr val="tx1">
                    <a:lumMod val="75000"/>
                    <a:lumOff val="25000"/>
                  </a:schemeClr>
                </a:solidFill>
                <a:latin typeface="Arial" panose="020B0604020202020204" pitchFamily="34" charset="0"/>
                <a:cs typeface="Arial" panose="020B0604020202020204" pitchFamily="34" charset="0"/>
              </a:rPr>
              <a:t> s'est affirmé comme un leader dans le domaine des services applicatifs</a:t>
            </a:r>
            <a:r>
              <a:rPr lang="fr-FR" sz="1400" dirty="0">
                <a:solidFill>
                  <a:schemeClr val="tx1">
                    <a:lumMod val="75000"/>
                    <a:lumOff val="25000"/>
                  </a:schemeClr>
                </a:solidFill>
                <a:latin typeface="Arial" panose="020B0604020202020204" pitchFamily="34" charset="0"/>
                <a:cs typeface="Arial" panose="020B0604020202020204" pitchFamily="34" charset="0"/>
              </a:rPr>
              <a:t>. Notre vocation première est d'accompagner nos clients à chaque étape du cycle de vie de leurs applications, en offrant des conseils éclairés et en concrétisant une multitude de projets technologiques.</a:t>
            </a:r>
          </a:p>
          <a:p>
            <a:endParaRPr lang="fr-FR" sz="14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Historiquement implanté majoritairement sur les marchés banque et assurance, nous avons élargi notre champ d'intervention pour servir désormais </a:t>
            </a:r>
            <a:r>
              <a:rPr lang="fr-FR" sz="1400" b="1" dirty="0">
                <a:solidFill>
                  <a:schemeClr val="tx1">
                    <a:lumMod val="75000"/>
                    <a:lumOff val="25000"/>
                  </a:schemeClr>
                </a:solidFill>
                <a:latin typeface="Arial" panose="020B0604020202020204" pitchFamily="34" charset="0"/>
                <a:cs typeface="Arial" panose="020B0604020202020204" pitchFamily="34" charset="0"/>
              </a:rPr>
              <a:t>une palette diversifiée de secteurs d'activités à forte valeur ajoutée.</a:t>
            </a:r>
          </a:p>
          <a:p>
            <a:endParaRPr lang="fr-FR" sz="14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Depuis nos débuts, </a:t>
            </a:r>
            <a:r>
              <a:rPr lang="fr-FR" sz="1400" b="1" dirty="0">
                <a:solidFill>
                  <a:schemeClr val="tx1">
                    <a:lumMod val="75000"/>
                    <a:lumOff val="25000"/>
                  </a:schemeClr>
                </a:solidFill>
                <a:latin typeface="Arial" panose="020B0604020202020204" pitchFamily="34" charset="0"/>
                <a:cs typeface="Arial" panose="020B0604020202020204" pitchFamily="34" charset="0"/>
              </a:rPr>
              <a:t>nous avons privilégié une présence européenne étroite</a:t>
            </a:r>
            <a:r>
              <a:rPr lang="fr-FR" sz="1400" dirty="0">
                <a:solidFill>
                  <a:schemeClr val="tx1">
                    <a:lumMod val="75000"/>
                    <a:lumOff val="25000"/>
                  </a:schemeClr>
                </a:solidFill>
                <a:latin typeface="Arial" panose="020B0604020202020204" pitchFamily="34" charset="0"/>
                <a:cs typeface="Arial" panose="020B0604020202020204" pitchFamily="34" charset="0"/>
              </a:rPr>
              <a:t>, dans le but d'instaurer une relation de proximité afin de comprendre au mieux les besoins spécifiques de nos clients et de leur fournir des solutions adaptées à leur réalité locale.</a:t>
            </a:r>
            <a:endParaRPr lang="fr-FR" sz="1400" b="1" dirty="0">
              <a:latin typeface="Arial" panose="020B0604020202020204" pitchFamily="34" charset="0"/>
              <a:cs typeface="Arial" panose="020B0604020202020204" pitchFamily="34" charset="0"/>
            </a:endParaRPr>
          </a:p>
          <a:p>
            <a:endParaRPr lang="fr-FR" sz="1400" b="1" dirty="0">
              <a:latin typeface="Arial" panose="020B0604020202020204" pitchFamily="34" charset="0"/>
              <a:cs typeface="Arial" panose="020B0604020202020204" pitchFamily="34" charset="0"/>
            </a:endParaRPr>
          </a:p>
          <a:p>
            <a:r>
              <a:rPr lang="fr-FR" sz="1400" b="1" dirty="0">
                <a:solidFill>
                  <a:srgbClr val="E8470D"/>
                </a:solidFill>
                <a:latin typeface="Arial" panose="020B0604020202020204" pitchFamily="34" charset="0"/>
                <a:cs typeface="Arial" panose="020B0604020202020204" pitchFamily="34" charset="0"/>
              </a:rPr>
              <a:t>ESN Cotée en Bourse – </a:t>
            </a:r>
            <a:r>
              <a:rPr lang="fr-FR" sz="1400" dirty="0">
                <a:solidFill>
                  <a:srgbClr val="E8470D"/>
                </a:solidFill>
                <a:latin typeface="Arial" panose="020B0604020202020204" pitchFamily="34" charset="0"/>
                <a:cs typeface="Arial" panose="020B0604020202020204" pitchFamily="34" charset="0"/>
              </a:rPr>
              <a:t>SBF 250 </a:t>
            </a:r>
          </a:p>
          <a:p>
            <a:r>
              <a:rPr lang="fr-FR" sz="1400" b="1" dirty="0">
                <a:solidFill>
                  <a:srgbClr val="E8470D"/>
                </a:solidFill>
                <a:latin typeface="Arial" panose="020B0604020202020204" pitchFamily="34" charset="0"/>
                <a:cs typeface="Arial" panose="020B0604020202020204" pitchFamily="34" charset="0"/>
              </a:rPr>
              <a:t>46% </a:t>
            </a:r>
            <a:r>
              <a:rPr lang="fr-FR" sz="1400" dirty="0">
                <a:solidFill>
                  <a:srgbClr val="E8470D"/>
                </a:solidFill>
                <a:latin typeface="Arial" panose="020B0604020202020204" pitchFamily="34" charset="0"/>
                <a:cs typeface="Arial" panose="020B0604020202020204" pitchFamily="34" charset="0"/>
              </a:rPr>
              <a:t>du capital détenu par les Managers</a:t>
            </a:r>
          </a:p>
        </p:txBody>
      </p:sp>
      <p:sp>
        <p:nvSpPr>
          <p:cNvPr id="2" name="Espace réservé du texte 1">
            <a:extLst>
              <a:ext uri="{FF2B5EF4-FFF2-40B4-BE49-F238E27FC236}">
                <a16:creationId xmlns:a16="http://schemas.microsoft.com/office/drawing/2014/main" id="{611622E5-A653-CCB7-C63B-8A71F729E131}"/>
              </a:ext>
            </a:extLst>
          </p:cNvPr>
          <p:cNvSpPr>
            <a:spLocks noGrp="1"/>
          </p:cNvSpPr>
          <p:nvPr>
            <p:ph type="body" sz="quarter" idx="10"/>
          </p:nvPr>
        </p:nvSpPr>
        <p:spPr/>
        <p:txBody>
          <a:bodyPr/>
          <a:lstStyle/>
          <a:p>
            <a:r>
              <a:rPr lang="fr-FR">
                <a:solidFill>
                  <a:srgbClr val="E5430D"/>
                </a:solidFill>
              </a:rPr>
              <a:t>Présentation </a:t>
            </a:r>
            <a:r>
              <a:rPr lang="fr-FR" err="1">
                <a:solidFill>
                  <a:srgbClr val="E5430D"/>
                </a:solidFill>
              </a:rPr>
              <a:t>Aubay</a:t>
            </a:r>
            <a:endParaRPr lang="fr-FR">
              <a:solidFill>
                <a:srgbClr val="E5430D"/>
              </a:solidFill>
            </a:endParaRPr>
          </a:p>
        </p:txBody>
      </p:sp>
      <p:sp>
        <p:nvSpPr>
          <p:cNvPr id="5" name="Espace réservé du texte 4">
            <a:extLst>
              <a:ext uri="{FF2B5EF4-FFF2-40B4-BE49-F238E27FC236}">
                <a16:creationId xmlns:a16="http://schemas.microsoft.com/office/drawing/2014/main" id="{201EEC16-B14B-7FD0-F8C0-040E01EAA5B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18" name="Graphique 14">
            <a:extLst>
              <a:ext uri="{FF2B5EF4-FFF2-40B4-BE49-F238E27FC236}">
                <a16:creationId xmlns:a16="http://schemas.microsoft.com/office/drawing/2014/main" id="{8B62F32A-9B21-8BF5-D3C7-4D8A825F4B58}"/>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A3A42D6D-1D60-5F5A-567A-E8137A0AD19F}"/>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9C42DDD7-D9EC-8BA6-CE5A-1F144AD410BD}"/>
              </a:ext>
            </a:extLst>
          </p:cNvPr>
          <p:cNvSpPr txBox="1"/>
          <p:nvPr/>
        </p:nvSpPr>
        <p:spPr>
          <a:xfrm>
            <a:off x="376773" y="1200751"/>
            <a:ext cx="5630736" cy="584775"/>
          </a:xfrm>
          <a:prstGeom prst="rect">
            <a:avLst/>
          </a:prstGeom>
          <a:noFill/>
        </p:spPr>
        <p:txBody>
          <a:bodyPr wrap="square">
            <a:spAutoFit/>
          </a:bodyPr>
          <a:lstStyle/>
          <a:p>
            <a:r>
              <a:rPr lang="fr-FR" sz="1600" b="1" dirty="0">
                <a:solidFill>
                  <a:schemeClr val="tx1">
                    <a:lumMod val="75000"/>
                    <a:lumOff val="25000"/>
                  </a:schemeClr>
                </a:solidFill>
                <a:latin typeface="Arial" panose="020B0604020202020204" pitchFamily="34" charset="0"/>
                <a:cs typeface="Arial" panose="020B0604020202020204" pitchFamily="34" charset="0"/>
              </a:rPr>
              <a:t>Notre offre globale et innovante :</a:t>
            </a:r>
          </a:p>
          <a:p>
            <a:r>
              <a:rPr lang="fr-FR" sz="1600" dirty="0">
                <a:solidFill>
                  <a:srgbClr val="E8470D"/>
                </a:solidFill>
                <a:latin typeface="Arial" panose="020B0604020202020204" pitchFamily="34" charset="0"/>
                <a:cs typeface="Arial" panose="020B0604020202020204" pitchFamily="34" charset="0"/>
              </a:rPr>
              <a:t>la transformation digitale et l’industrialisation des SI</a:t>
            </a:r>
          </a:p>
        </p:txBody>
      </p:sp>
      <p:pic>
        <p:nvPicPr>
          <p:cNvPr id="3" name="Picture 23573915" descr="Une image contenant texte, Police, Graphique, capture d’écran&#10;&#10;Description générée automatiquement">
            <a:extLst>
              <a:ext uri="{FF2B5EF4-FFF2-40B4-BE49-F238E27FC236}">
                <a16:creationId xmlns:a16="http://schemas.microsoft.com/office/drawing/2014/main" id="{6889ECD2-D1EF-C881-C730-B4BB6D183AA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9991" y="4971098"/>
            <a:ext cx="1358971" cy="396837"/>
          </a:xfrm>
          <a:prstGeom prst="rect">
            <a:avLst/>
          </a:prstGeom>
          <a:noFill/>
          <a:ln>
            <a:noFill/>
          </a:ln>
        </p:spPr>
      </p:pic>
    </p:spTree>
    <p:extLst>
      <p:ext uri="{BB962C8B-B14F-4D97-AF65-F5344CB8AC3E}">
        <p14:creationId xmlns:p14="http://schemas.microsoft.com/office/powerpoint/2010/main" val="1313011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3B50-3640-07C5-5B1C-E8F6E8F9925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9E78459-62E7-5FCD-5E7C-6AC8F695B8F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Points forts</a:t>
            </a:r>
          </a:p>
        </p:txBody>
      </p:sp>
      <p:sp>
        <p:nvSpPr>
          <p:cNvPr id="6" name="TextBox 13">
            <a:extLst>
              <a:ext uri="{FF2B5EF4-FFF2-40B4-BE49-F238E27FC236}">
                <a16:creationId xmlns:a16="http://schemas.microsoft.com/office/drawing/2014/main" id="{66A8F85B-1805-32E6-B9A3-9D365CBB16EE}"/>
              </a:ext>
            </a:extLst>
          </p:cNvPr>
          <p:cNvSpPr txBox="1"/>
          <p:nvPr/>
        </p:nvSpPr>
        <p:spPr>
          <a:xfrm>
            <a:off x="783654" y="1182985"/>
            <a:ext cx="10104377" cy="5675015"/>
          </a:xfrm>
          <a:prstGeom prst="rect">
            <a:avLst/>
          </a:prstGeom>
          <a:noFill/>
        </p:spPr>
        <p:txBody>
          <a:bodyPr wrap="square">
            <a:spAutoFit/>
          </a:bodyPr>
          <a:lstStyle/>
          <a:p>
            <a:pPr lvl="0"/>
            <a:r>
              <a:rPr lang="fr-FR" sz="3200" dirty="0">
                <a:solidFill>
                  <a:schemeClr val="tx1">
                    <a:lumMod val="75000"/>
                    <a:lumOff val="25000"/>
                  </a:schemeClr>
                </a:solidFill>
              </a:rPr>
              <a:t>Très bonne scalabilité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Facilité d’extension du cluster</a:t>
            </a:r>
          </a:p>
          <a:p>
            <a:pPr lvl="0"/>
            <a:r>
              <a:rPr lang="fr-FR" sz="3200" dirty="0">
                <a:solidFill>
                  <a:schemeClr val="tx1">
                    <a:lumMod val="75000"/>
                    <a:lumOff val="25000"/>
                  </a:schemeClr>
                </a:solidFill>
              </a:rPr>
              <a:t>Très bonne performance</a:t>
            </a:r>
          </a:p>
          <a:p>
            <a:pPr lvl="0"/>
            <a:r>
              <a:rPr lang="fr-FR" sz="3200" dirty="0">
                <a:solidFill>
                  <a:schemeClr val="tx1">
                    <a:lumMod val="75000"/>
                    <a:lumOff val="25000"/>
                  </a:schemeClr>
                </a:solidFill>
              </a:rPr>
              <a:t>Disponibilité et tolérance aux fautes</a:t>
            </a:r>
          </a:p>
          <a:p>
            <a:pPr lvl="0"/>
            <a:r>
              <a:rPr lang="fr-FR" sz="3200" dirty="0">
                <a:solidFill>
                  <a:schemeClr val="tx1">
                    <a:lumMod val="75000"/>
                    <a:lumOff val="25000"/>
                  </a:schemeClr>
                </a:solidFill>
              </a:rPr>
              <a:t>Rétention sur disque</a:t>
            </a:r>
          </a:p>
          <a:p>
            <a:pPr lvl="0"/>
            <a:r>
              <a:rPr lang="fr-FR" sz="3200" dirty="0">
                <a:solidFill>
                  <a:schemeClr val="tx1">
                    <a:lumMod val="75000"/>
                    <a:lumOff val="25000"/>
                  </a:schemeClr>
                </a:solidFill>
              </a:rPr>
              <a:t>Traitement distribué d’évènements</a:t>
            </a:r>
          </a:p>
          <a:p>
            <a:r>
              <a:rPr lang="fr-FR" sz="3200" dirty="0">
                <a:solidFill>
                  <a:schemeClr val="tx1">
                    <a:lumMod val="75000"/>
                    <a:lumOff val="25000"/>
                  </a:schemeClr>
                </a:solidFill>
              </a:rPr>
              <a:t>Intégration avec les autres systèmes</a:t>
            </a:r>
          </a:p>
          <a:p>
            <a:pPr lvl="0"/>
            <a:endParaRPr lang="fr-FR" dirty="0"/>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404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1622E5-A653-CCB7-C63B-8A71F729E131}"/>
              </a:ext>
            </a:extLst>
          </p:cNvPr>
          <p:cNvSpPr>
            <a:spLocks noGrp="1"/>
          </p:cNvSpPr>
          <p:nvPr>
            <p:ph type="body" sz="quarter" idx="10"/>
          </p:nvPr>
        </p:nvSpPr>
        <p:spPr/>
        <p:txBody>
          <a:bodyPr/>
          <a:lstStyle/>
          <a:p>
            <a:r>
              <a:rPr lang="fr-FR">
                <a:solidFill>
                  <a:srgbClr val="E5430D"/>
                </a:solidFill>
              </a:rPr>
              <a:t>L’historique </a:t>
            </a:r>
            <a:r>
              <a:rPr lang="fr-FR" err="1">
                <a:solidFill>
                  <a:srgbClr val="E5430D"/>
                </a:solidFill>
              </a:rPr>
              <a:t>Aubay</a:t>
            </a:r>
            <a:endParaRPr lang="fr-FR">
              <a:solidFill>
                <a:srgbClr val="E5430D"/>
              </a:solidFill>
            </a:endParaRPr>
          </a:p>
        </p:txBody>
      </p:sp>
      <p:sp>
        <p:nvSpPr>
          <p:cNvPr id="5" name="Espace réservé du texte 4">
            <a:extLst>
              <a:ext uri="{FF2B5EF4-FFF2-40B4-BE49-F238E27FC236}">
                <a16:creationId xmlns:a16="http://schemas.microsoft.com/office/drawing/2014/main" id="{201EEC16-B14B-7FD0-F8C0-040E01EAA5B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20" name="Text Placeholder 3">
            <a:extLst>
              <a:ext uri="{FF2B5EF4-FFF2-40B4-BE49-F238E27FC236}">
                <a16:creationId xmlns:a16="http://schemas.microsoft.com/office/drawing/2014/main" id="{7142184B-E8DB-DE72-FBEA-639C277AA1D0}"/>
              </a:ext>
            </a:extLst>
          </p:cNvPr>
          <p:cNvSpPr txBox="1">
            <a:spLocks/>
          </p:cNvSpPr>
          <p:nvPr/>
        </p:nvSpPr>
        <p:spPr>
          <a:xfrm>
            <a:off x="284337" y="1982794"/>
            <a:ext cx="1087469"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b="1">
                <a:solidFill>
                  <a:schemeClr val="tx1">
                    <a:lumMod val="65000"/>
                    <a:lumOff val="35000"/>
                  </a:schemeClr>
                </a:solidFill>
              </a:rPr>
              <a:t>Création de </a:t>
            </a:r>
            <a:r>
              <a:rPr lang="fr-FR" sz="800" b="1" err="1">
                <a:solidFill>
                  <a:schemeClr val="tx1">
                    <a:lumMod val="65000"/>
                    <a:lumOff val="35000"/>
                  </a:schemeClr>
                </a:solidFill>
              </a:rPr>
              <a:t>Aubay</a:t>
            </a:r>
            <a:r>
              <a:rPr lang="fr-FR" sz="800" b="1">
                <a:solidFill>
                  <a:schemeClr val="tx1">
                    <a:lumMod val="65000"/>
                    <a:lumOff val="35000"/>
                  </a:schemeClr>
                </a:solidFill>
              </a:rPr>
              <a:t> Technology par Christian Aubert</a:t>
            </a:r>
          </a:p>
        </p:txBody>
      </p:sp>
      <p:grpSp>
        <p:nvGrpSpPr>
          <p:cNvPr id="3" name="Group 34">
            <a:extLst>
              <a:ext uri="{FF2B5EF4-FFF2-40B4-BE49-F238E27FC236}">
                <a16:creationId xmlns:a16="http://schemas.microsoft.com/office/drawing/2014/main" id="{518CD8DB-63DC-0954-EB3A-EEEEAC6595A8}"/>
              </a:ext>
            </a:extLst>
          </p:cNvPr>
          <p:cNvGrpSpPr/>
          <p:nvPr/>
        </p:nvGrpSpPr>
        <p:grpSpPr>
          <a:xfrm>
            <a:off x="284337" y="2826211"/>
            <a:ext cx="953900" cy="1653426"/>
            <a:chOff x="2455123" y="2131468"/>
            <a:chExt cx="1091476" cy="1891891"/>
          </a:xfrm>
          <a:effectLst/>
        </p:grpSpPr>
        <p:sp>
          <p:nvSpPr>
            <p:cNvPr id="7" name="Chevron 6">
              <a:extLst>
                <a:ext uri="{FF2B5EF4-FFF2-40B4-BE49-F238E27FC236}">
                  <a16:creationId xmlns:a16="http://schemas.microsoft.com/office/drawing/2014/main" id="{7C340D23-7514-48A3-EBB8-34D0904A7C7A}"/>
                </a:ext>
              </a:extLst>
            </p:cNvPr>
            <p:cNvSpPr/>
            <p:nvPr/>
          </p:nvSpPr>
          <p:spPr>
            <a:xfrm>
              <a:off x="2455123" y="2131468"/>
              <a:ext cx="1091476" cy="1891891"/>
            </a:xfrm>
            <a:prstGeom prst="chevron">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8" name="Oval 46">
              <a:extLst>
                <a:ext uri="{FF2B5EF4-FFF2-40B4-BE49-F238E27FC236}">
                  <a16:creationId xmlns:a16="http://schemas.microsoft.com/office/drawing/2014/main" id="{353635F0-036A-AD8B-AD6F-7302201E641F}"/>
                </a:ext>
              </a:extLst>
            </p:cNvPr>
            <p:cNvSpPr>
              <a:spLocks noChangeAspect="1"/>
            </p:cNvSpPr>
            <p:nvPr/>
          </p:nvSpPr>
          <p:spPr>
            <a:xfrm>
              <a:off x="2642286" y="2732678"/>
              <a:ext cx="657693" cy="657689"/>
            </a:xfrm>
            <a:prstGeom prst="ellipse">
              <a:avLst/>
            </a:prstGeom>
            <a:solidFill>
              <a:schemeClr val="bg1"/>
            </a:solidFill>
            <a:ln w="38100">
              <a:solidFill>
                <a:srgbClr val="E5430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E5430D"/>
                  </a:solidFill>
                  <a:latin typeface="+mj-lt"/>
                </a:rPr>
                <a:t>1997</a:t>
              </a:r>
              <a:endParaRPr lang="en-US" sz="700" b="1">
                <a:solidFill>
                  <a:srgbClr val="E5430D"/>
                </a:solidFill>
                <a:latin typeface="+mj-lt"/>
              </a:endParaRPr>
            </a:p>
          </p:txBody>
        </p:sp>
      </p:grpSp>
      <p:grpSp>
        <p:nvGrpSpPr>
          <p:cNvPr id="4" name="Group 34">
            <a:extLst>
              <a:ext uri="{FF2B5EF4-FFF2-40B4-BE49-F238E27FC236}">
                <a16:creationId xmlns:a16="http://schemas.microsoft.com/office/drawing/2014/main" id="{E9D6BCA9-0DE9-AF7F-5D71-BE4757A0004B}"/>
              </a:ext>
            </a:extLst>
          </p:cNvPr>
          <p:cNvGrpSpPr/>
          <p:nvPr/>
        </p:nvGrpSpPr>
        <p:grpSpPr>
          <a:xfrm>
            <a:off x="1258638" y="2826211"/>
            <a:ext cx="953900" cy="1653426"/>
            <a:chOff x="2455123" y="2131468"/>
            <a:chExt cx="1091476" cy="1891891"/>
          </a:xfrm>
          <a:effectLst/>
        </p:grpSpPr>
        <p:sp>
          <p:nvSpPr>
            <p:cNvPr id="6" name="Chevron 5">
              <a:extLst>
                <a:ext uri="{FF2B5EF4-FFF2-40B4-BE49-F238E27FC236}">
                  <a16:creationId xmlns:a16="http://schemas.microsoft.com/office/drawing/2014/main" id="{A10FE229-B7AF-97F9-D17D-93070B24C96A}"/>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17" name="Oval 46">
              <a:extLst>
                <a:ext uri="{FF2B5EF4-FFF2-40B4-BE49-F238E27FC236}">
                  <a16:creationId xmlns:a16="http://schemas.microsoft.com/office/drawing/2014/main" id="{84101FC8-E504-654E-04EA-4CBBFF8F1AF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1998</a:t>
              </a:r>
              <a:endParaRPr lang="en-US" sz="700" b="1">
                <a:solidFill>
                  <a:srgbClr val="F5A243"/>
                </a:solidFill>
                <a:latin typeface="+mj-lt"/>
              </a:endParaRPr>
            </a:p>
          </p:txBody>
        </p:sp>
      </p:grpSp>
      <p:grpSp>
        <p:nvGrpSpPr>
          <p:cNvPr id="18" name="Group 34">
            <a:extLst>
              <a:ext uri="{FF2B5EF4-FFF2-40B4-BE49-F238E27FC236}">
                <a16:creationId xmlns:a16="http://schemas.microsoft.com/office/drawing/2014/main" id="{5FE25474-57B8-B45E-7585-5A8F551F0DE9}"/>
              </a:ext>
            </a:extLst>
          </p:cNvPr>
          <p:cNvGrpSpPr/>
          <p:nvPr/>
        </p:nvGrpSpPr>
        <p:grpSpPr>
          <a:xfrm>
            <a:off x="2232939" y="2826211"/>
            <a:ext cx="953900" cy="1653426"/>
            <a:chOff x="2455123" y="2131468"/>
            <a:chExt cx="1091476" cy="1891891"/>
          </a:xfrm>
          <a:effectLst/>
        </p:grpSpPr>
        <p:sp>
          <p:nvSpPr>
            <p:cNvPr id="24" name="Chevron 23">
              <a:extLst>
                <a:ext uri="{FF2B5EF4-FFF2-40B4-BE49-F238E27FC236}">
                  <a16:creationId xmlns:a16="http://schemas.microsoft.com/office/drawing/2014/main" id="{CE5A4A58-7AE7-E551-AF49-7A76CD5DDD5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25" name="Oval 46">
              <a:extLst>
                <a:ext uri="{FF2B5EF4-FFF2-40B4-BE49-F238E27FC236}">
                  <a16:creationId xmlns:a16="http://schemas.microsoft.com/office/drawing/2014/main" id="{FEC3B5A0-4032-E742-F541-55E397C623B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1999</a:t>
              </a:r>
              <a:endParaRPr lang="en-US" sz="700" b="1">
                <a:solidFill>
                  <a:srgbClr val="F5A243"/>
                </a:solidFill>
                <a:latin typeface="+mj-lt"/>
              </a:endParaRPr>
            </a:p>
          </p:txBody>
        </p:sp>
      </p:grpSp>
      <p:grpSp>
        <p:nvGrpSpPr>
          <p:cNvPr id="33" name="Group 34">
            <a:extLst>
              <a:ext uri="{FF2B5EF4-FFF2-40B4-BE49-F238E27FC236}">
                <a16:creationId xmlns:a16="http://schemas.microsoft.com/office/drawing/2014/main" id="{69976577-29FC-1760-723C-ED5F30B72590}"/>
              </a:ext>
            </a:extLst>
          </p:cNvPr>
          <p:cNvGrpSpPr/>
          <p:nvPr/>
        </p:nvGrpSpPr>
        <p:grpSpPr>
          <a:xfrm>
            <a:off x="3207240" y="2826211"/>
            <a:ext cx="953900" cy="1653426"/>
            <a:chOff x="2455123" y="2131468"/>
            <a:chExt cx="1091476" cy="1891891"/>
          </a:xfrm>
          <a:effectLst/>
        </p:grpSpPr>
        <p:sp>
          <p:nvSpPr>
            <p:cNvPr id="34" name="Chevron 33">
              <a:extLst>
                <a:ext uri="{FF2B5EF4-FFF2-40B4-BE49-F238E27FC236}">
                  <a16:creationId xmlns:a16="http://schemas.microsoft.com/office/drawing/2014/main" id="{743965D7-D280-B483-911B-1C8DBB887A2F}"/>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35" name="Oval 46">
              <a:extLst>
                <a:ext uri="{FF2B5EF4-FFF2-40B4-BE49-F238E27FC236}">
                  <a16:creationId xmlns:a16="http://schemas.microsoft.com/office/drawing/2014/main" id="{899226AA-2620-2E37-9151-786C3945A876}"/>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2000</a:t>
              </a:r>
              <a:endParaRPr lang="en-US" sz="700" b="1">
                <a:solidFill>
                  <a:srgbClr val="F5A243"/>
                </a:solidFill>
                <a:latin typeface="+mj-lt"/>
              </a:endParaRPr>
            </a:p>
          </p:txBody>
        </p:sp>
      </p:grpSp>
      <p:grpSp>
        <p:nvGrpSpPr>
          <p:cNvPr id="36" name="Group 34">
            <a:extLst>
              <a:ext uri="{FF2B5EF4-FFF2-40B4-BE49-F238E27FC236}">
                <a16:creationId xmlns:a16="http://schemas.microsoft.com/office/drawing/2014/main" id="{32F82E52-D16B-F0F0-E308-F821A684FD9A}"/>
              </a:ext>
            </a:extLst>
          </p:cNvPr>
          <p:cNvGrpSpPr/>
          <p:nvPr/>
        </p:nvGrpSpPr>
        <p:grpSpPr>
          <a:xfrm>
            <a:off x="4181541" y="2826211"/>
            <a:ext cx="953900" cy="1653426"/>
            <a:chOff x="2455123" y="2131468"/>
            <a:chExt cx="1091476" cy="1891891"/>
          </a:xfrm>
          <a:effectLst/>
        </p:grpSpPr>
        <p:sp>
          <p:nvSpPr>
            <p:cNvPr id="37" name="Chevron 36">
              <a:extLst>
                <a:ext uri="{FF2B5EF4-FFF2-40B4-BE49-F238E27FC236}">
                  <a16:creationId xmlns:a16="http://schemas.microsoft.com/office/drawing/2014/main" id="{FD4D4D8B-5294-7ED2-147F-111B460C92ED}"/>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38" name="Oval 46">
              <a:extLst>
                <a:ext uri="{FF2B5EF4-FFF2-40B4-BE49-F238E27FC236}">
                  <a16:creationId xmlns:a16="http://schemas.microsoft.com/office/drawing/2014/main" id="{E32E0869-8283-6ACA-BCAA-349B0C15311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2004</a:t>
              </a:r>
              <a:endParaRPr lang="en-US" sz="700" b="1">
                <a:solidFill>
                  <a:srgbClr val="F5A243"/>
                </a:solidFill>
                <a:latin typeface="+mj-lt"/>
              </a:endParaRPr>
            </a:p>
          </p:txBody>
        </p:sp>
      </p:grpSp>
      <p:grpSp>
        <p:nvGrpSpPr>
          <p:cNvPr id="43" name="Group 34">
            <a:extLst>
              <a:ext uri="{FF2B5EF4-FFF2-40B4-BE49-F238E27FC236}">
                <a16:creationId xmlns:a16="http://schemas.microsoft.com/office/drawing/2014/main" id="{2C345DAE-1A4B-6AAD-203F-193A4AE2357E}"/>
              </a:ext>
            </a:extLst>
          </p:cNvPr>
          <p:cNvGrpSpPr/>
          <p:nvPr/>
        </p:nvGrpSpPr>
        <p:grpSpPr>
          <a:xfrm>
            <a:off x="5155842" y="2826211"/>
            <a:ext cx="953900" cy="1653426"/>
            <a:chOff x="2455123" y="2131468"/>
            <a:chExt cx="1091476" cy="1891891"/>
          </a:xfrm>
          <a:effectLst/>
        </p:grpSpPr>
        <p:sp>
          <p:nvSpPr>
            <p:cNvPr id="44" name="Chevron 43">
              <a:extLst>
                <a:ext uri="{FF2B5EF4-FFF2-40B4-BE49-F238E27FC236}">
                  <a16:creationId xmlns:a16="http://schemas.microsoft.com/office/drawing/2014/main" id="{1E92ABEB-B830-0B9B-5E28-8594D479AC39}"/>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45" name="Oval 46">
              <a:extLst>
                <a:ext uri="{FF2B5EF4-FFF2-40B4-BE49-F238E27FC236}">
                  <a16:creationId xmlns:a16="http://schemas.microsoft.com/office/drawing/2014/main" id="{5704F4D4-468E-C178-0853-1D9375E0428B}"/>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2005</a:t>
              </a:r>
              <a:endParaRPr lang="en-US" sz="700" b="1">
                <a:solidFill>
                  <a:srgbClr val="F5A243"/>
                </a:solidFill>
                <a:latin typeface="+mj-lt"/>
              </a:endParaRPr>
            </a:p>
          </p:txBody>
        </p:sp>
      </p:grpSp>
      <p:grpSp>
        <p:nvGrpSpPr>
          <p:cNvPr id="46" name="Group 34">
            <a:extLst>
              <a:ext uri="{FF2B5EF4-FFF2-40B4-BE49-F238E27FC236}">
                <a16:creationId xmlns:a16="http://schemas.microsoft.com/office/drawing/2014/main" id="{840DD107-DD6F-6897-3DE4-4A61FFE8BF79}"/>
              </a:ext>
            </a:extLst>
          </p:cNvPr>
          <p:cNvGrpSpPr/>
          <p:nvPr/>
        </p:nvGrpSpPr>
        <p:grpSpPr>
          <a:xfrm>
            <a:off x="6130143" y="2826211"/>
            <a:ext cx="953900" cy="1653426"/>
            <a:chOff x="2455123" y="2131468"/>
            <a:chExt cx="1091476" cy="1891891"/>
          </a:xfrm>
          <a:effectLst/>
        </p:grpSpPr>
        <p:sp>
          <p:nvSpPr>
            <p:cNvPr id="47" name="Chevron 46">
              <a:extLst>
                <a:ext uri="{FF2B5EF4-FFF2-40B4-BE49-F238E27FC236}">
                  <a16:creationId xmlns:a16="http://schemas.microsoft.com/office/drawing/2014/main" id="{50708290-B05D-C194-8F25-1AAD4D858A67}"/>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48" name="Oval 46">
              <a:extLst>
                <a:ext uri="{FF2B5EF4-FFF2-40B4-BE49-F238E27FC236}">
                  <a16:creationId xmlns:a16="http://schemas.microsoft.com/office/drawing/2014/main" id="{0D0E620B-E748-4E94-B54F-7BC259D23742}"/>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2006</a:t>
              </a:r>
              <a:endParaRPr lang="en-US" sz="700" b="1">
                <a:solidFill>
                  <a:srgbClr val="F5A243"/>
                </a:solidFill>
                <a:latin typeface="+mj-lt"/>
              </a:endParaRPr>
            </a:p>
          </p:txBody>
        </p:sp>
      </p:grpSp>
      <p:grpSp>
        <p:nvGrpSpPr>
          <p:cNvPr id="53" name="Group 34">
            <a:extLst>
              <a:ext uri="{FF2B5EF4-FFF2-40B4-BE49-F238E27FC236}">
                <a16:creationId xmlns:a16="http://schemas.microsoft.com/office/drawing/2014/main" id="{CBFA88A1-CB08-13F0-2608-7963C7892BBF}"/>
              </a:ext>
            </a:extLst>
          </p:cNvPr>
          <p:cNvGrpSpPr/>
          <p:nvPr/>
        </p:nvGrpSpPr>
        <p:grpSpPr>
          <a:xfrm>
            <a:off x="7104444" y="2826211"/>
            <a:ext cx="953900" cy="1653426"/>
            <a:chOff x="2455123" y="2131468"/>
            <a:chExt cx="1091476" cy="1891891"/>
          </a:xfrm>
          <a:effectLst/>
        </p:grpSpPr>
        <p:sp>
          <p:nvSpPr>
            <p:cNvPr id="54" name="Chevron 53">
              <a:extLst>
                <a:ext uri="{FF2B5EF4-FFF2-40B4-BE49-F238E27FC236}">
                  <a16:creationId xmlns:a16="http://schemas.microsoft.com/office/drawing/2014/main" id="{6CEED8AE-5CD8-81B2-BB36-F8EE570C5B9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55" name="Oval 46">
              <a:extLst>
                <a:ext uri="{FF2B5EF4-FFF2-40B4-BE49-F238E27FC236}">
                  <a16:creationId xmlns:a16="http://schemas.microsoft.com/office/drawing/2014/main" id="{A7E3FFFD-90CA-6C83-716B-31E599606CB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2013</a:t>
              </a:r>
              <a:endParaRPr lang="en-US" sz="700" b="1">
                <a:solidFill>
                  <a:srgbClr val="F5A243"/>
                </a:solidFill>
                <a:latin typeface="+mj-lt"/>
              </a:endParaRPr>
            </a:p>
          </p:txBody>
        </p:sp>
      </p:grpSp>
      <p:grpSp>
        <p:nvGrpSpPr>
          <p:cNvPr id="56" name="Group 34">
            <a:extLst>
              <a:ext uri="{FF2B5EF4-FFF2-40B4-BE49-F238E27FC236}">
                <a16:creationId xmlns:a16="http://schemas.microsoft.com/office/drawing/2014/main" id="{2897CC4A-65A7-E891-0B09-888E52E09B5F}"/>
              </a:ext>
            </a:extLst>
          </p:cNvPr>
          <p:cNvGrpSpPr/>
          <p:nvPr/>
        </p:nvGrpSpPr>
        <p:grpSpPr>
          <a:xfrm>
            <a:off x="8078745" y="2826211"/>
            <a:ext cx="953900" cy="1653426"/>
            <a:chOff x="2455123" y="2131468"/>
            <a:chExt cx="1091476" cy="1891891"/>
          </a:xfrm>
          <a:effectLst/>
        </p:grpSpPr>
        <p:sp>
          <p:nvSpPr>
            <p:cNvPr id="57" name="Chevron 56">
              <a:extLst>
                <a:ext uri="{FF2B5EF4-FFF2-40B4-BE49-F238E27FC236}">
                  <a16:creationId xmlns:a16="http://schemas.microsoft.com/office/drawing/2014/main" id="{026805A3-ADE9-A9F9-A2E2-709B3AE444BB}"/>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58" name="Oval 46">
              <a:extLst>
                <a:ext uri="{FF2B5EF4-FFF2-40B4-BE49-F238E27FC236}">
                  <a16:creationId xmlns:a16="http://schemas.microsoft.com/office/drawing/2014/main" id="{B94B7A3F-BB3D-647A-13D2-DA4EF6BA4279}"/>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2014</a:t>
              </a:r>
              <a:endParaRPr lang="en-US" sz="700" b="1">
                <a:solidFill>
                  <a:srgbClr val="F5A243"/>
                </a:solidFill>
                <a:latin typeface="+mj-lt"/>
              </a:endParaRPr>
            </a:p>
          </p:txBody>
        </p:sp>
      </p:grpSp>
      <p:grpSp>
        <p:nvGrpSpPr>
          <p:cNvPr id="64" name="Group 34">
            <a:extLst>
              <a:ext uri="{FF2B5EF4-FFF2-40B4-BE49-F238E27FC236}">
                <a16:creationId xmlns:a16="http://schemas.microsoft.com/office/drawing/2014/main" id="{B7AD0633-1344-E657-5B61-E24A303DBA0C}"/>
              </a:ext>
            </a:extLst>
          </p:cNvPr>
          <p:cNvGrpSpPr/>
          <p:nvPr/>
        </p:nvGrpSpPr>
        <p:grpSpPr>
          <a:xfrm>
            <a:off x="9053046" y="2826211"/>
            <a:ext cx="953900" cy="1653426"/>
            <a:chOff x="2455123" y="2131468"/>
            <a:chExt cx="1091476" cy="1891891"/>
          </a:xfrm>
          <a:effectLst/>
        </p:grpSpPr>
        <p:sp>
          <p:nvSpPr>
            <p:cNvPr id="65" name="Chevron 64">
              <a:extLst>
                <a:ext uri="{FF2B5EF4-FFF2-40B4-BE49-F238E27FC236}">
                  <a16:creationId xmlns:a16="http://schemas.microsoft.com/office/drawing/2014/main" id="{107B44F8-B5A3-6650-EEFD-BF211963B1CD}"/>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66" name="Oval 46">
              <a:extLst>
                <a:ext uri="{FF2B5EF4-FFF2-40B4-BE49-F238E27FC236}">
                  <a16:creationId xmlns:a16="http://schemas.microsoft.com/office/drawing/2014/main" id="{1C847E26-8172-80A0-1E3B-9C7C634D3E6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2015</a:t>
              </a:r>
              <a:endParaRPr lang="en-US" sz="700" b="1">
                <a:solidFill>
                  <a:srgbClr val="F5A243"/>
                </a:solidFill>
                <a:latin typeface="+mj-lt"/>
              </a:endParaRPr>
            </a:p>
          </p:txBody>
        </p:sp>
      </p:grpSp>
      <p:grpSp>
        <p:nvGrpSpPr>
          <p:cNvPr id="67" name="Group 34">
            <a:extLst>
              <a:ext uri="{FF2B5EF4-FFF2-40B4-BE49-F238E27FC236}">
                <a16:creationId xmlns:a16="http://schemas.microsoft.com/office/drawing/2014/main" id="{08B8B7EA-9441-11DE-6D83-FD727A7B58CD}"/>
              </a:ext>
            </a:extLst>
          </p:cNvPr>
          <p:cNvGrpSpPr/>
          <p:nvPr/>
        </p:nvGrpSpPr>
        <p:grpSpPr>
          <a:xfrm>
            <a:off x="10027347" y="2826211"/>
            <a:ext cx="953900" cy="1653426"/>
            <a:chOff x="2455123" y="2131468"/>
            <a:chExt cx="1091476" cy="1891891"/>
          </a:xfrm>
          <a:effectLst/>
        </p:grpSpPr>
        <p:sp>
          <p:nvSpPr>
            <p:cNvPr id="68" name="Chevron 67">
              <a:extLst>
                <a:ext uri="{FF2B5EF4-FFF2-40B4-BE49-F238E27FC236}">
                  <a16:creationId xmlns:a16="http://schemas.microsoft.com/office/drawing/2014/main" id="{76FA1F73-1BDD-95DA-014B-21EA9FBEA0B7}"/>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69" name="Oval 46">
              <a:extLst>
                <a:ext uri="{FF2B5EF4-FFF2-40B4-BE49-F238E27FC236}">
                  <a16:creationId xmlns:a16="http://schemas.microsoft.com/office/drawing/2014/main" id="{DE701639-F33E-8CB0-8118-DC90E66CB222}"/>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2017</a:t>
              </a:r>
              <a:endParaRPr lang="en-US" sz="700" b="1">
                <a:solidFill>
                  <a:srgbClr val="F5A243"/>
                </a:solidFill>
                <a:latin typeface="+mj-lt"/>
              </a:endParaRPr>
            </a:p>
          </p:txBody>
        </p:sp>
      </p:grpSp>
      <p:sp>
        <p:nvSpPr>
          <p:cNvPr id="77" name="Text Placeholder 3">
            <a:extLst>
              <a:ext uri="{FF2B5EF4-FFF2-40B4-BE49-F238E27FC236}">
                <a16:creationId xmlns:a16="http://schemas.microsoft.com/office/drawing/2014/main" id="{8DE0D17F-14A0-4487-C742-59984A90E532}"/>
              </a:ext>
            </a:extLst>
          </p:cNvPr>
          <p:cNvSpPr txBox="1">
            <a:spLocks/>
          </p:cNvSpPr>
          <p:nvPr/>
        </p:nvSpPr>
        <p:spPr>
          <a:xfrm>
            <a:off x="2212538" y="1305686"/>
            <a:ext cx="1247855" cy="123110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a:t>
            </a:r>
            <a:r>
              <a:rPr lang="fr-FR" sz="800" err="1">
                <a:solidFill>
                  <a:schemeClr val="tx1">
                    <a:lumMod val="65000"/>
                    <a:lumOff val="35000"/>
                  </a:schemeClr>
                </a:solidFill>
              </a:rPr>
              <a:t>Octo</a:t>
            </a:r>
            <a:r>
              <a:rPr lang="fr-FR" sz="800">
                <a:solidFill>
                  <a:schemeClr val="tx1">
                    <a:lumMod val="65000"/>
                    <a:lumOff val="35000"/>
                  </a:schemeClr>
                </a:solidFill>
              </a:rPr>
              <a:t> </a:t>
            </a:r>
            <a:r>
              <a:rPr lang="fr-FR" sz="800" err="1">
                <a:solidFill>
                  <a:schemeClr val="tx1">
                    <a:lumMod val="65000"/>
                    <a:lumOff val="35000"/>
                  </a:schemeClr>
                </a:solidFill>
              </a:rPr>
              <a:t>Technology</a:t>
            </a:r>
            <a:r>
              <a:rPr lang="fr-FR" sz="800">
                <a:solidFill>
                  <a:schemeClr val="tx1">
                    <a:lumMod val="65000"/>
                    <a:lumOff val="35000"/>
                  </a:schemeClr>
                </a:solidFill>
              </a:rPr>
              <a:t> (France), de </a:t>
            </a:r>
            <a:r>
              <a:rPr lang="fr-FR" sz="800" err="1">
                <a:solidFill>
                  <a:schemeClr val="tx1">
                    <a:lumMod val="65000"/>
                    <a:lumOff val="35000"/>
                  </a:schemeClr>
                </a:solidFill>
              </a:rPr>
              <a:t>Three</a:t>
            </a:r>
            <a:r>
              <a:rPr lang="fr-FR" sz="800">
                <a:solidFill>
                  <a:schemeClr val="tx1">
                    <a:lumMod val="65000"/>
                    <a:lumOff val="35000"/>
                  </a:schemeClr>
                </a:solidFill>
              </a:rPr>
              <a:t>-I (Belgique) et de Global Concepts (Espagne)</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Triangle Consulting (France) et d'Açores Technologies (France)</a:t>
            </a:r>
          </a:p>
        </p:txBody>
      </p:sp>
      <p:sp>
        <p:nvSpPr>
          <p:cNvPr id="78" name="Text Placeholder 3">
            <a:extLst>
              <a:ext uri="{FF2B5EF4-FFF2-40B4-BE49-F238E27FC236}">
                <a16:creationId xmlns:a16="http://schemas.microsoft.com/office/drawing/2014/main" id="{BEDA88D1-2817-EC39-848B-78CBE3CF55A9}"/>
              </a:ext>
            </a:extLst>
          </p:cNvPr>
          <p:cNvSpPr txBox="1">
            <a:spLocks/>
          </p:cNvSpPr>
          <p:nvPr/>
        </p:nvSpPr>
        <p:spPr>
          <a:xfrm>
            <a:off x="4161140" y="2153158"/>
            <a:ext cx="105330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a:t>
            </a:r>
            <a:br>
              <a:rPr lang="fr-FR" sz="800">
                <a:solidFill>
                  <a:schemeClr val="tx1">
                    <a:lumMod val="65000"/>
                    <a:lumOff val="35000"/>
                  </a:schemeClr>
                </a:solidFill>
              </a:rPr>
            </a:br>
            <a:r>
              <a:rPr lang="fr-FR" sz="800">
                <a:solidFill>
                  <a:schemeClr val="tx1">
                    <a:lumMod val="65000"/>
                    <a:lumOff val="35000"/>
                  </a:schemeClr>
                </a:solidFill>
              </a:rPr>
              <a:t>de </a:t>
            </a:r>
            <a:r>
              <a:rPr lang="fr-FR" sz="800" err="1">
                <a:solidFill>
                  <a:schemeClr val="tx1">
                    <a:lumMod val="65000"/>
                    <a:lumOff val="35000"/>
                  </a:schemeClr>
                </a:solidFill>
              </a:rPr>
              <a:t>Promotic</a:t>
            </a:r>
            <a:r>
              <a:rPr lang="fr-FR" sz="800">
                <a:solidFill>
                  <a:schemeClr val="tx1">
                    <a:lumMod val="65000"/>
                    <a:lumOff val="35000"/>
                  </a:schemeClr>
                </a:solidFill>
              </a:rPr>
              <a:t> </a:t>
            </a:r>
            <a:br>
              <a:rPr lang="fr-FR" sz="800">
                <a:solidFill>
                  <a:schemeClr val="tx1">
                    <a:lumMod val="65000"/>
                    <a:lumOff val="35000"/>
                  </a:schemeClr>
                </a:solidFill>
              </a:rPr>
            </a:br>
            <a:r>
              <a:rPr lang="fr-FR" sz="800">
                <a:solidFill>
                  <a:schemeClr val="tx1">
                    <a:lumMod val="65000"/>
                    <a:lumOff val="35000"/>
                  </a:schemeClr>
                </a:solidFill>
              </a:rPr>
              <a:t>(</a:t>
            </a:r>
            <a:r>
              <a:rPr lang="fr-FR" sz="800" err="1">
                <a:solidFill>
                  <a:schemeClr val="tx1">
                    <a:lumMod val="65000"/>
                    <a:lumOff val="35000"/>
                  </a:schemeClr>
                </a:solidFill>
              </a:rPr>
              <a:t>Belux</a:t>
            </a:r>
            <a:r>
              <a:rPr lang="fr-FR" sz="800">
                <a:solidFill>
                  <a:schemeClr val="tx1">
                    <a:lumMod val="65000"/>
                    <a:lumOff val="35000"/>
                  </a:schemeClr>
                </a:solidFill>
              </a:rPr>
              <a:t> - France) </a:t>
            </a:r>
          </a:p>
        </p:txBody>
      </p:sp>
      <p:sp>
        <p:nvSpPr>
          <p:cNvPr id="79" name="Text Placeholder 3">
            <a:extLst>
              <a:ext uri="{FF2B5EF4-FFF2-40B4-BE49-F238E27FC236}">
                <a16:creationId xmlns:a16="http://schemas.microsoft.com/office/drawing/2014/main" id="{D9141462-4762-2CE9-EBD2-532891FDFE2C}"/>
              </a:ext>
            </a:extLst>
          </p:cNvPr>
          <p:cNvSpPr txBox="1">
            <a:spLocks/>
          </p:cNvSpPr>
          <p:nvPr/>
        </p:nvSpPr>
        <p:spPr>
          <a:xfrm>
            <a:off x="6136281" y="2153158"/>
            <a:ext cx="94776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Projipe</a:t>
            </a:r>
            <a:endParaRPr lang="fr-FR" sz="800">
              <a:solidFill>
                <a:schemeClr val="tx1">
                  <a:lumMod val="65000"/>
                  <a:lumOff val="35000"/>
                </a:schemeClr>
              </a:solidFill>
            </a:endParaRPr>
          </a:p>
        </p:txBody>
      </p:sp>
      <p:sp>
        <p:nvSpPr>
          <p:cNvPr id="81" name="Text Placeholder 3">
            <a:extLst>
              <a:ext uri="{FF2B5EF4-FFF2-40B4-BE49-F238E27FC236}">
                <a16:creationId xmlns:a16="http://schemas.microsoft.com/office/drawing/2014/main" id="{4360F76F-253C-F27C-5DF4-FBD51C410208}"/>
              </a:ext>
            </a:extLst>
          </p:cNvPr>
          <p:cNvSpPr txBox="1">
            <a:spLocks/>
          </p:cNvSpPr>
          <p:nvPr/>
        </p:nvSpPr>
        <p:spPr>
          <a:xfrm>
            <a:off x="10013603" y="2276269"/>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ADS</a:t>
            </a:r>
          </a:p>
        </p:txBody>
      </p:sp>
      <p:sp>
        <p:nvSpPr>
          <p:cNvPr id="82" name="Text Placeholder 3">
            <a:extLst>
              <a:ext uri="{FF2B5EF4-FFF2-40B4-BE49-F238E27FC236}">
                <a16:creationId xmlns:a16="http://schemas.microsoft.com/office/drawing/2014/main" id="{205D58AF-D2CC-DB6D-076B-8AEF7DAE91A6}"/>
              </a:ext>
            </a:extLst>
          </p:cNvPr>
          <p:cNvSpPr txBox="1">
            <a:spLocks/>
          </p:cNvSpPr>
          <p:nvPr/>
        </p:nvSpPr>
        <p:spPr>
          <a:xfrm>
            <a:off x="1098190" y="4769056"/>
            <a:ext cx="1247856" cy="147732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Introduction sur le Marché Libre OTC de la Bourse de Paris </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des sociétés OTS (Belgique), </a:t>
            </a:r>
            <a:r>
              <a:rPr lang="fr-FR" sz="800" err="1">
                <a:solidFill>
                  <a:schemeClr val="tx1">
                    <a:lumMod val="65000"/>
                    <a:lumOff val="35000"/>
                  </a:schemeClr>
                </a:solidFill>
              </a:rPr>
              <a:t>Sintesis</a:t>
            </a:r>
            <a:r>
              <a:rPr lang="fr-FR" sz="800">
                <a:solidFill>
                  <a:schemeClr val="tx1">
                    <a:lumMod val="65000"/>
                    <a:lumOff val="35000"/>
                  </a:schemeClr>
                </a:solidFill>
              </a:rPr>
              <a:t> de Sistemas (Espagne), </a:t>
            </a:r>
            <a:r>
              <a:rPr lang="fr-FR" sz="800" err="1">
                <a:solidFill>
                  <a:schemeClr val="tx1">
                    <a:lumMod val="65000"/>
                    <a:lumOff val="35000"/>
                  </a:schemeClr>
                </a:solidFill>
              </a:rPr>
              <a:t>Scopase</a:t>
            </a:r>
            <a:r>
              <a:rPr lang="fr-FR" sz="800">
                <a:solidFill>
                  <a:schemeClr val="tx1">
                    <a:lumMod val="65000"/>
                    <a:lumOff val="35000"/>
                  </a:schemeClr>
                </a:solidFill>
              </a:rPr>
              <a:t>, Influx Technology, GF </a:t>
            </a:r>
            <a:r>
              <a:rPr lang="fr-FR" sz="800" err="1">
                <a:solidFill>
                  <a:schemeClr val="tx1">
                    <a:lumMod val="65000"/>
                    <a:lumOff val="35000"/>
                  </a:schemeClr>
                </a:solidFill>
              </a:rPr>
              <a:t>Seis</a:t>
            </a:r>
            <a:r>
              <a:rPr lang="fr-FR" sz="800">
                <a:solidFill>
                  <a:schemeClr val="tx1">
                    <a:lumMod val="65000"/>
                    <a:lumOff val="35000"/>
                  </a:schemeClr>
                </a:solidFill>
              </a:rPr>
              <a:t> (Espagne) et Atlantic (France)</a:t>
            </a:r>
          </a:p>
        </p:txBody>
      </p:sp>
      <p:sp>
        <p:nvSpPr>
          <p:cNvPr id="83" name="Text Placeholder 3">
            <a:extLst>
              <a:ext uri="{FF2B5EF4-FFF2-40B4-BE49-F238E27FC236}">
                <a16:creationId xmlns:a16="http://schemas.microsoft.com/office/drawing/2014/main" id="{3F46D324-7E56-E084-C5B3-3CDD306A0B82}"/>
              </a:ext>
            </a:extLst>
          </p:cNvPr>
          <p:cNvSpPr txBox="1">
            <a:spLocks/>
          </p:cNvSpPr>
          <p:nvPr/>
        </p:nvSpPr>
        <p:spPr>
          <a:xfrm>
            <a:off x="3201257" y="4783358"/>
            <a:ext cx="1113792" cy="7386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des sociétés </a:t>
            </a:r>
            <a:r>
              <a:rPr lang="fr-FR" sz="800" err="1">
                <a:solidFill>
                  <a:schemeClr val="tx1">
                    <a:lumMod val="65000"/>
                    <a:lumOff val="35000"/>
                  </a:schemeClr>
                </a:solidFill>
              </a:rPr>
              <a:t>Iksen</a:t>
            </a:r>
            <a:r>
              <a:rPr lang="fr-FR" sz="800">
                <a:solidFill>
                  <a:schemeClr val="tx1">
                    <a:lumMod val="65000"/>
                    <a:lumOff val="35000"/>
                  </a:schemeClr>
                </a:solidFill>
              </a:rPr>
              <a:t> (France), </a:t>
            </a:r>
            <a:r>
              <a:rPr lang="fr-FR" sz="800" err="1">
                <a:solidFill>
                  <a:schemeClr val="tx1">
                    <a:lumMod val="65000"/>
                    <a:lumOff val="35000"/>
                  </a:schemeClr>
                </a:solidFill>
              </a:rPr>
              <a:t>Offis</a:t>
            </a:r>
            <a:r>
              <a:rPr lang="fr-FR" sz="800">
                <a:solidFill>
                  <a:schemeClr val="tx1">
                    <a:lumMod val="65000"/>
                    <a:lumOff val="35000"/>
                  </a:schemeClr>
                </a:solidFill>
              </a:rPr>
              <a:t> (</a:t>
            </a:r>
            <a:r>
              <a:rPr lang="fr-FR" sz="800" err="1">
                <a:solidFill>
                  <a:schemeClr val="tx1">
                    <a:lumMod val="65000"/>
                    <a:lumOff val="35000"/>
                  </a:schemeClr>
                </a:solidFill>
              </a:rPr>
              <a:t>Belux</a:t>
            </a:r>
            <a:r>
              <a:rPr lang="fr-FR" sz="800">
                <a:solidFill>
                  <a:schemeClr val="tx1">
                    <a:lumMod val="65000"/>
                    <a:lumOff val="35000"/>
                  </a:schemeClr>
                </a:solidFill>
              </a:rPr>
              <a:t>), Art (Italie) et Grupo </a:t>
            </a:r>
            <a:r>
              <a:rPr lang="fr-FR" sz="800" err="1">
                <a:solidFill>
                  <a:schemeClr val="tx1">
                    <a:lumMod val="65000"/>
                    <a:lumOff val="35000"/>
                  </a:schemeClr>
                </a:solidFill>
              </a:rPr>
              <a:t>Technologico</a:t>
            </a:r>
            <a:r>
              <a:rPr lang="fr-FR" sz="800">
                <a:solidFill>
                  <a:schemeClr val="tx1">
                    <a:lumMod val="65000"/>
                    <a:lumOff val="35000"/>
                  </a:schemeClr>
                </a:solidFill>
              </a:rPr>
              <a:t> </a:t>
            </a:r>
            <a:r>
              <a:rPr lang="fr-FR" sz="800" err="1">
                <a:solidFill>
                  <a:schemeClr val="tx1">
                    <a:lumMod val="65000"/>
                    <a:lumOff val="35000"/>
                  </a:schemeClr>
                </a:solidFill>
              </a:rPr>
              <a:t>Isalia</a:t>
            </a:r>
            <a:r>
              <a:rPr lang="fr-FR" sz="800">
                <a:solidFill>
                  <a:schemeClr val="tx1">
                    <a:lumMod val="65000"/>
                    <a:lumOff val="35000"/>
                  </a:schemeClr>
                </a:solidFill>
              </a:rPr>
              <a:t> (Espagne)</a:t>
            </a:r>
          </a:p>
        </p:txBody>
      </p:sp>
      <p:sp>
        <p:nvSpPr>
          <p:cNvPr id="84" name="Text Placeholder 3">
            <a:extLst>
              <a:ext uri="{FF2B5EF4-FFF2-40B4-BE49-F238E27FC236}">
                <a16:creationId xmlns:a16="http://schemas.microsoft.com/office/drawing/2014/main" id="{6C071C40-5A6E-7AA2-B68B-7AC47CCCE366}"/>
              </a:ext>
            </a:extLst>
          </p:cNvPr>
          <p:cNvSpPr txBox="1">
            <a:spLocks/>
          </p:cNvSpPr>
          <p:nvPr/>
        </p:nvSpPr>
        <p:spPr>
          <a:xfrm>
            <a:off x="5131454" y="4769056"/>
            <a:ext cx="1113792" cy="98488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Kedros</a:t>
            </a:r>
            <a:r>
              <a:rPr lang="fr-FR" sz="800">
                <a:solidFill>
                  <a:schemeClr val="tx1">
                    <a:lumMod val="65000"/>
                    <a:lumOff val="35000"/>
                  </a:schemeClr>
                </a:solidFill>
              </a:rPr>
              <a:t> (France)</a:t>
            </a:r>
          </a:p>
          <a:p>
            <a:pPr lvl="0" algn="l"/>
            <a:r>
              <a:rPr lang="fr-FR" sz="800">
                <a:solidFill>
                  <a:schemeClr val="tx1">
                    <a:lumMod val="65000"/>
                    <a:lumOff val="35000"/>
                  </a:schemeClr>
                </a:solidFill>
              </a:rPr>
              <a:t> </a:t>
            </a:r>
          </a:p>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Why</a:t>
            </a:r>
            <a:r>
              <a:rPr lang="fr-FR" sz="800">
                <a:solidFill>
                  <a:schemeClr val="tx1">
                    <a:lumMod val="65000"/>
                    <a:lumOff val="35000"/>
                  </a:schemeClr>
                </a:solidFill>
              </a:rPr>
              <a:t> Not (France)</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Codd &amp; Date (Italie)</a:t>
            </a:r>
          </a:p>
        </p:txBody>
      </p:sp>
      <p:grpSp>
        <p:nvGrpSpPr>
          <p:cNvPr id="15" name="Group 34">
            <a:extLst>
              <a:ext uri="{FF2B5EF4-FFF2-40B4-BE49-F238E27FC236}">
                <a16:creationId xmlns:a16="http://schemas.microsoft.com/office/drawing/2014/main" id="{F92EF216-26C6-FA8D-DF44-B7D9F7403C0F}"/>
              </a:ext>
            </a:extLst>
          </p:cNvPr>
          <p:cNvGrpSpPr/>
          <p:nvPr/>
        </p:nvGrpSpPr>
        <p:grpSpPr>
          <a:xfrm>
            <a:off x="11001647" y="2826211"/>
            <a:ext cx="953900" cy="1653426"/>
            <a:chOff x="2455123" y="2131468"/>
            <a:chExt cx="1091476" cy="1891891"/>
          </a:xfrm>
          <a:effectLst/>
        </p:grpSpPr>
        <p:sp>
          <p:nvSpPr>
            <p:cNvPr id="16" name="Chevron 15">
              <a:extLst>
                <a:ext uri="{FF2B5EF4-FFF2-40B4-BE49-F238E27FC236}">
                  <a16:creationId xmlns:a16="http://schemas.microsoft.com/office/drawing/2014/main" id="{1B265B5D-D149-7672-5D1B-86CC37115F7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19" name="Oval 46">
              <a:extLst>
                <a:ext uri="{FF2B5EF4-FFF2-40B4-BE49-F238E27FC236}">
                  <a16:creationId xmlns:a16="http://schemas.microsoft.com/office/drawing/2014/main" id="{CD08F2BC-06ED-7707-80D8-C88D8D54BBD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2019</a:t>
              </a:r>
              <a:endParaRPr lang="en-US" sz="700" b="1">
                <a:solidFill>
                  <a:srgbClr val="F5A243"/>
                </a:solidFill>
                <a:latin typeface="+mj-lt"/>
              </a:endParaRPr>
            </a:p>
          </p:txBody>
        </p:sp>
      </p:grpSp>
      <p:sp>
        <p:nvSpPr>
          <p:cNvPr id="28" name="Text Placeholder 3">
            <a:extLst>
              <a:ext uri="{FF2B5EF4-FFF2-40B4-BE49-F238E27FC236}">
                <a16:creationId xmlns:a16="http://schemas.microsoft.com/office/drawing/2014/main" id="{1A9DF4DB-87B5-2432-38F7-274E729BB972}"/>
              </a:ext>
            </a:extLst>
          </p:cNvPr>
          <p:cNvSpPr txBox="1">
            <a:spLocks/>
          </p:cNvSpPr>
          <p:nvPr/>
        </p:nvSpPr>
        <p:spPr>
          <a:xfrm>
            <a:off x="7084043" y="4769056"/>
            <a:ext cx="111379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Aedian</a:t>
            </a:r>
            <a:r>
              <a:rPr lang="fr-FR" sz="800">
                <a:solidFill>
                  <a:schemeClr val="tx1">
                    <a:lumMod val="65000"/>
                    <a:lumOff val="35000"/>
                  </a:schemeClr>
                </a:solidFill>
              </a:rPr>
              <a:t> </a:t>
            </a:r>
          </a:p>
        </p:txBody>
      </p:sp>
      <p:cxnSp>
        <p:nvCxnSpPr>
          <p:cNvPr id="30" name="Connecteur droit 29">
            <a:extLst>
              <a:ext uri="{FF2B5EF4-FFF2-40B4-BE49-F238E27FC236}">
                <a16:creationId xmlns:a16="http://schemas.microsoft.com/office/drawing/2014/main" id="{D806198F-83E2-A9C9-7442-3C3F98A5FE23}"/>
              </a:ext>
            </a:extLst>
          </p:cNvPr>
          <p:cNvCxnSpPr>
            <a:stCxn id="28" idx="0"/>
            <a:endCxn id="54" idx="2"/>
          </p:cNvCxnSpPr>
          <p:nvPr/>
        </p:nvCxnSpPr>
        <p:spPr>
          <a:xfrm flipH="1" flipV="1">
            <a:off x="7342919" y="4479637"/>
            <a:ext cx="298020" cy="28941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84E3CEE0-39D6-D3B4-9CC2-E1C94FD67BF9}"/>
              </a:ext>
            </a:extLst>
          </p:cNvPr>
          <p:cNvSpPr txBox="1">
            <a:spLocks/>
          </p:cNvSpPr>
          <p:nvPr/>
        </p:nvSpPr>
        <p:spPr>
          <a:xfrm>
            <a:off x="8052166" y="2153158"/>
            <a:ext cx="94776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Norma4</a:t>
            </a:r>
          </a:p>
        </p:txBody>
      </p:sp>
      <p:sp>
        <p:nvSpPr>
          <p:cNvPr id="32" name="Text Placeholder 3">
            <a:extLst>
              <a:ext uri="{FF2B5EF4-FFF2-40B4-BE49-F238E27FC236}">
                <a16:creationId xmlns:a16="http://schemas.microsoft.com/office/drawing/2014/main" id="{A5CD117E-6A52-47EB-766F-EFBAC97D4ED6}"/>
              </a:ext>
            </a:extLst>
          </p:cNvPr>
          <p:cNvSpPr txBox="1">
            <a:spLocks/>
          </p:cNvSpPr>
          <p:nvPr/>
        </p:nvSpPr>
        <p:spPr>
          <a:xfrm>
            <a:off x="9053046" y="4769056"/>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Cast info</a:t>
            </a:r>
          </a:p>
        </p:txBody>
      </p:sp>
      <p:sp>
        <p:nvSpPr>
          <p:cNvPr id="39" name="Text Placeholder 3">
            <a:extLst>
              <a:ext uri="{FF2B5EF4-FFF2-40B4-BE49-F238E27FC236}">
                <a16:creationId xmlns:a16="http://schemas.microsoft.com/office/drawing/2014/main" id="{5A4974FB-6896-7D7F-0954-6B422AA26F74}"/>
              </a:ext>
            </a:extLst>
          </p:cNvPr>
          <p:cNvSpPr txBox="1">
            <a:spLocks/>
          </p:cNvSpPr>
          <p:nvPr/>
        </p:nvSpPr>
        <p:spPr>
          <a:xfrm>
            <a:off x="11007785" y="4769056"/>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Quantic</a:t>
            </a:r>
            <a:endParaRPr lang="fr-FR" sz="800">
              <a:solidFill>
                <a:schemeClr val="tx1">
                  <a:lumMod val="65000"/>
                  <a:lumOff val="35000"/>
                </a:schemeClr>
              </a:solidFill>
            </a:endParaRPr>
          </a:p>
        </p:txBody>
      </p:sp>
      <p:cxnSp>
        <p:nvCxnSpPr>
          <p:cNvPr id="41" name="Connecteur droit 40">
            <a:extLst>
              <a:ext uri="{FF2B5EF4-FFF2-40B4-BE49-F238E27FC236}">
                <a16:creationId xmlns:a16="http://schemas.microsoft.com/office/drawing/2014/main" id="{9154AC2D-AA91-60B6-2C8C-9B1B3A38613F}"/>
              </a:ext>
            </a:extLst>
          </p:cNvPr>
          <p:cNvCxnSpPr>
            <a:stCxn id="20" idx="2"/>
            <a:endCxn id="7" idx="0"/>
          </p:cNvCxnSpPr>
          <p:nvPr/>
        </p:nvCxnSpPr>
        <p:spPr>
          <a:xfrm flipH="1">
            <a:off x="522812" y="2352126"/>
            <a:ext cx="305260" cy="474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7FFB59BE-D524-E111-ADBE-579934F2A882}"/>
              </a:ext>
            </a:extLst>
          </p:cNvPr>
          <p:cNvCxnSpPr>
            <a:stCxn id="82" idx="0"/>
            <a:endCxn id="6" idx="2"/>
          </p:cNvCxnSpPr>
          <p:nvPr/>
        </p:nvCxnSpPr>
        <p:spPr>
          <a:xfrm flipH="1" flipV="1">
            <a:off x="1497113" y="4479637"/>
            <a:ext cx="225005"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D7127888-052E-9781-A837-6005B75946B9}"/>
              </a:ext>
            </a:extLst>
          </p:cNvPr>
          <p:cNvCxnSpPr>
            <a:stCxn id="24" idx="0"/>
            <a:endCxn id="77" idx="2"/>
          </p:cNvCxnSpPr>
          <p:nvPr/>
        </p:nvCxnSpPr>
        <p:spPr>
          <a:xfrm flipV="1">
            <a:off x="2471414" y="2536792"/>
            <a:ext cx="365052"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30F69223-4F05-EC80-89A2-965E793982C6}"/>
              </a:ext>
            </a:extLst>
          </p:cNvPr>
          <p:cNvCxnSpPr>
            <a:stCxn id="78" idx="2"/>
            <a:endCxn id="37" idx="0"/>
          </p:cNvCxnSpPr>
          <p:nvPr/>
        </p:nvCxnSpPr>
        <p:spPr>
          <a:xfrm flipH="1">
            <a:off x="4420016" y="2522490"/>
            <a:ext cx="267775"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D2F2D093-67AC-392B-7763-A8A7D8794A38}"/>
              </a:ext>
            </a:extLst>
          </p:cNvPr>
          <p:cNvCxnSpPr>
            <a:stCxn id="79" idx="2"/>
            <a:endCxn id="47" idx="0"/>
          </p:cNvCxnSpPr>
          <p:nvPr/>
        </p:nvCxnSpPr>
        <p:spPr>
          <a:xfrm flipH="1">
            <a:off x="6368618" y="2522490"/>
            <a:ext cx="241544"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6DE80E3A-78D9-F0E7-3389-E9104339DB93}"/>
              </a:ext>
            </a:extLst>
          </p:cNvPr>
          <p:cNvCxnSpPr>
            <a:stCxn id="31" idx="2"/>
            <a:endCxn id="57" idx="0"/>
          </p:cNvCxnSpPr>
          <p:nvPr/>
        </p:nvCxnSpPr>
        <p:spPr>
          <a:xfrm flipH="1">
            <a:off x="8317220" y="2522490"/>
            <a:ext cx="208827"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7725CB73-4F48-6ED0-1378-74495D9D2973}"/>
              </a:ext>
            </a:extLst>
          </p:cNvPr>
          <p:cNvCxnSpPr>
            <a:stCxn id="81" idx="2"/>
            <a:endCxn id="68" idx="0"/>
          </p:cNvCxnSpPr>
          <p:nvPr/>
        </p:nvCxnSpPr>
        <p:spPr>
          <a:xfrm flipH="1">
            <a:off x="10265822" y="2522490"/>
            <a:ext cx="221662"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2BBFBFD-465C-DC85-9AC4-BF89B8979DD8}"/>
              </a:ext>
            </a:extLst>
          </p:cNvPr>
          <p:cNvCxnSpPr>
            <a:stCxn id="84" idx="0"/>
            <a:endCxn id="44" idx="2"/>
          </p:cNvCxnSpPr>
          <p:nvPr/>
        </p:nvCxnSpPr>
        <p:spPr>
          <a:xfrm flipH="1" flipV="1">
            <a:off x="5394317" y="4479637"/>
            <a:ext cx="294033"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4C2F2616-E725-B205-CD48-C60326D463B3}"/>
              </a:ext>
            </a:extLst>
          </p:cNvPr>
          <p:cNvCxnSpPr>
            <a:stCxn id="83" idx="0"/>
            <a:endCxn id="34" idx="2"/>
          </p:cNvCxnSpPr>
          <p:nvPr/>
        </p:nvCxnSpPr>
        <p:spPr>
          <a:xfrm flipH="1" flipV="1">
            <a:off x="3445715" y="4479637"/>
            <a:ext cx="312438"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A6D35846-5CB3-385A-761D-9211B57F0BA9}"/>
              </a:ext>
            </a:extLst>
          </p:cNvPr>
          <p:cNvCxnSpPr>
            <a:stCxn id="32" idx="0"/>
            <a:endCxn id="65" idx="2"/>
          </p:cNvCxnSpPr>
          <p:nvPr/>
        </p:nvCxnSpPr>
        <p:spPr>
          <a:xfrm flipH="1" flipV="1">
            <a:off x="9291521" y="4479637"/>
            <a:ext cx="235406"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245F3A36-62DE-F8AC-7031-A3AF4642FA15}"/>
              </a:ext>
            </a:extLst>
          </p:cNvPr>
          <p:cNvCxnSpPr>
            <a:stCxn id="39" idx="0"/>
            <a:endCxn id="16" idx="2"/>
          </p:cNvCxnSpPr>
          <p:nvPr/>
        </p:nvCxnSpPr>
        <p:spPr>
          <a:xfrm flipH="1" flipV="1">
            <a:off x="11240122" y="4479637"/>
            <a:ext cx="241544" cy="2894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4693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D02E7214-896F-BCED-5A29-058FAD8E298E}"/>
              </a:ext>
            </a:extLst>
          </p:cNvPr>
          <p:cNvSpPr/>
          <p:nvPr/>
        </p:nvSpPr>
        <p:spPr>
          <a:xfrm>
            <a:off x="2118511" y="2966412"/>
            <a:ext cx="7677339" cy="1602707"/>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 coins arrondis 106">
            <a:extLst>
              <a:ext uri="{FF2B5EF4-FFF2-40B4-BE49-F238E27FC236}">
                <a16:creationId xmlns:a16="http://schemas.microsoft.com/office/drawing/2014/main" id="{C2AFAAF3-7257-2976-E38D-315E624998A4}"/>
              </a:ext>
            </a:extLst>
          </p:cNvPr>
          <p:cNvSpPr/>
          <p:nvPr/>
        </p:nvSpPr>
        <p:spPr>
          <a:xfrm>
            <a:off x="1439501" y="2745212"/>
            <a:ext cx="9162107" cy="2059236"/>
          </a:xfrm>
          <a:prstGeom prst="roundRect">
            <a:avLst/>
          </a:prstGeom>
          <a:noFill/>
          <a:ln>
            <a:solidFill>
              <a:srgbClr val="E54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64">
            <a:extLst>
              <a:ext uri="{FF2B5EF4-FFF2-40B4-BE49-F238E27FC236}">
                <a16:creationId xmlns:a16="http://schemas.microsoft.com/office/drawing/2014/main" id="{F57DEE68-76FA-3677-B7B1-D0CC2A25FCEE}"/>
              </a:ext>
            </a:extLst>
          </p:cNvPr>
          <p:cNvSpPr>
            <a:spLocks noGrp="1"/>
          </p:cNvSpPr>
          <p:nvPr>
            <p:ph type="body" sz="quarter" idx="10"/>
          </p:nvPr>
        </p:nvSpPr>
        <p:spPr/>
        <p:txBody>
          <a:bodyPr/>
          <a:lstStyle/>
          <a:p>
            <a:r>
              <a:rPr lang="fr-FR"/>
              <a:t>Nos savoir-faire</a:t>
            </a:r>
          </a:p>
        </p:txBody>
      </p:sp>
      <p:sp>
        <p:nvSpPr>
          <p:cNvPr id="5" name="Espace réservé du texte 2">
            <a:extLst>
              <a:ext uri="{FF2B5EF4-FFF2-40B4-BE49-F238E27FC236}">
                <a16:creationId xmlns:a16="http://schemas.microsoft.com/office/drawing/2014/main" id="{E4877171-35CA-38DB-372A-68492AC4C378}"/>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grpSp>
        <p:nvGrpSpPr>
          <p:cNvPr id="66" name="Groupe 65">
            <a:extLst>
              <a:ext uri="{FF2B5EF4-FFF2-40B4-BE49-F238E27FC236}">
                <a16:creationId xmlns:a16="http://schemas.microsoft.com/office/drawing/2014/main" id="{DADA8975-C606-1DE5-7C81-8A5E039143F8}"/>
              </a:ext>
            </a:extLst>
          </p:cNvPr>
          <p:cNvGrpSpPr/>
          <p:nvPr/>
        </p:nvGrpSpPr>
        <p:grpSpPr>
          <a:xfrm>
            <a:off x="9314612" y="2289918"/>
            <a:ext cx="914400" cy="914400"/>
            <a:chOff x="4574911" y="2978850"/>
            <a:chExt cx="914400" cy="914400"/>
          </a:xfrm>
        </p:grpSpPr>
        <p:sp>
          <p:nvSpPr>
            <p:cNvPr id="21" name="Oval 6">
              <a:hlinkHover r:id="" action="ppaction://noaction" highlightClick="1"/>
              <a:extLst>
                <a:ext uri="{FF2B5EF4-FFF2-40B4-BE49-F238E27FC236}">
                  <a16:creationId xmlns:a16="http://schemas.microsoft.com/office/drawing/2014/main" id="{CCE3ED34-02AD-2B5B-A622-C11A1326DDDF}"/>
                </a:ext>
              </a:extLst>
            </p:cNvPr>
            <p:cNvSpPr/>
            <p:nvPr/>
          </p:nvSpPr>
          <p:spPr>
            <a:xfrm>
              <a:off x="4574911" y="297885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que 15">
              <a:extLst>
                <a:ext uri="{FF2B5EF4-FFF2-40B4-BE49-F238E27FC236}">
                  <a16:creationId xmlns:a16="http://schemas.microsoft.com/office/drawing/2014/main" id="{4AE6CC97-2BA5-22FA-F794-71BCA4A6FFF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20942" y="3224881"/>
              <a:ext cx="422339" cy="422339"/>
            </a:xfrm>
            <a:prstGeom prst="rect">
              <a:avLst/>
            </a:prstGeom>
          </p:spPr>
        </p:pic>
      </p:grpSp>
      <p:grpSp>
        <p:nvGrpSpPr>
          <p:cNvPr id="46" name="Groupe 45">
            <a:extLst>
              <a:ext uri="{FF2B5EF4-FFF2-40B4-BE49-F238E27FC236}">
                <a16:creationId xmlns:a16="http://schemas.microsoft.com/office/drawing/2014/main" id="{F1B2FEF7-3833-EEBE-5CD8-0EEB95DBF7D5}"/>
              </a:ext>
            </a:extLst>
          </p:cNvPr>
          <p:cNvGrpSpPr/>
          <p:nvPr/>
        </p:nvGrpSpPr>
        <p:grpSpPr>
          <a:xfrm>
            <a:off x="4304431" y="4347919"/>
            <a:ext cx="914400" cy="914400"/>
            <a:chOff x="3770774" y="4242234"/>
            <a:chExt cx="914400" cy="914400"/>
          </a:xfrm>
        </p:grpSpPr>
        <p:sp>
          <p:nvSpPr>
            <p:cNvPr id="44" name="Oval 6">
              <a:extLst>
                <a:ext uri="{FF2B5EF4-FFF2-40B4-BE49-F238E27FC236}">
                  <a16:creationId xmlns:a16="http://schemas.microsoft.com/office/drawing/2014/main" id="{22A8B396-741F-2366-9E83-F6724A963F97}"/>
                </a:ext>
              </a:extLst>
            </p:cNvPr>
            <p:cNvSpPr/>
            <p:nvPr/>
          </p:nvSpPr>
          <p:spPr>
            <a:xfrm>
              <a:off x="3770774" y="4242234"/>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que 38">
              <a:extLst>
                <a:ext uri="{FF2B5EF4-FFF2-40B4-BE49-F238E27FC236}">
                  <a16:creationId xmlns:a16="http://schemas.microsoft.com/office/drawing/2014/main" id="{52D007DB-17D5-4B2A-54FC-952CE30CE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40528" y="4441253"/>
              <a:ext cx="374893" cy="516362"/>
            </a:xfrm>
            <a:prstGeom prst="rect">
              <a:avLst/>
            </a:prstGeom>
          </p:spPr>
        </p:pic>
      </p:grpSp>
      <p:grpSp>
        <p:nvGrpSpPr>
          <p:cNvPr id="51" name="Groupe 50">
            <a:extLst>
              <a:ext uri="{FF2B5EF4-FFF2-40B4-BE49-F238E27FC236}">
                <a16:creationId xmlns:a16="http://schemas.microsoft.com/office/drawing/2014/main" id="{8C175C95-BDEF-3B6E-1746-BD1BB795006A}"/>
              </a:ext>
            </a:extLst>
          </p:cNvPr>
          <p:cNvGrpSpPr/>
          <p:nvPr/>
        </p:nvGrpSpPr>
        <p:grpSpPr>
          <a:xfrm>
            <a:off x="6939193" y="4340103"/>
            <a:ext cx="914400" cy="914400"/>
            <a:chOff x="6096000" y="4170379"/>
            <a:chExt cx="914400" cy="914400"/>
          </a:xfrm>
        </p:grpSpPr>
        <p:sp>
          <p:nvSpPr>
            <p:cNvPr id="49" name="Oval 6">
              <a:extLst>
                <a:ext uri="{FF2B5EF4-FFF2-40B4-BE49-F238E27FC236}">
                  <a16:creationId xmlns:a16="http://schemas.microsoft.com/office/drawing/2014/main" id="{476605ED-0758-0A27-65EB-7BB088125819}"/>
                </a:ext>
              </a:extLst>
            </p:cNvPr>
            <p:cNvSpPr/>
            <p:nvPr/>
          </p:nvSpPr>
          <p:spPr>
            <a:xfrm>
              <a:off x="6096000" y="4170379"/>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que 32">
              <a:extLst>
                <a:ext uri="{FF2B5EF4-FFF2-40B4-BE49-F238E27FC236}">
                  <a16:creationId xmlns:a16="http://schemas.microsoft.com/office/drawing/2014/main" id="{4F347FA2-F046-44B3-8D02-BAC43B2E875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59357" y="4415788"/>
              <a:ext cx="387686" cy="423583"/>
            </a:xfrm>
            <a:prstGeom prst="rect">
              <a:avLst/>
            </a:prstGeom>
          </p:spPr>
        </p:pic>
      </p:grpSp>
      <p:grpSp>
        <p:nvGrpSpPr>
          <p:cNvPr id="69" name="Groupe 68">
            <a:extLst>
              <a:ext uri="{FF2B5EF4-FFF2-40B4-BE49-F238E27FC236}">
                <a16:creationId xmlns:a16="http://schemas.microsoft.com/office/drawing/2014/main" id="{FDF299AA-EC53-180D-7948-C4ABB2B47726}"/>
              </a:ext>
            </a:extLst>
          </p:cNvPr>
          <p:cNvGrpSpPr/>
          <p:nvPr/>
        </p:nvGrpSpPr>
        <p:grpSpPr>
          <a:xfrm>
            <a:off x="6957645" y="2289918"/>
            <a:ext cx="914400" cy="914400"/>
            <a:chOff x="4574911" y="1285290"/>
            <a:chExt cx="914400" cy="914400"/>
          </a:xfrm>
        </p:grpSpPr>
        <p:sp>
          <p:nvSpPr>
            <p:cNvPr id="18" name="Oval 6">
              <a:hlinkHover r:id="" action="ppaction://noaction" highlightClick="1"/>
              <a:extLst>
                <a:ext uri="{FF2B5EF4-FFF2-40B4-BE49-F238E27FC236}">
                  <a16:creationId xmlns:a16="http://schemas.microsoft.com/office/drawing/2014/main" id="{88CF4170-490D-598A-4269-6C5D58A5BC7A}"/>
                </a:ext>
              </a:extLst>
            </p:cNvPr>
            <p:cNvSpPr/>
            <p:nvPr/>
          </p:nvSpPr>
          <p:spPr>
            <a:xfrm>
              <a:off x="4574911"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que 26">
              <a:extLst>
                <a:ext uri="{FF2B5EF4-FFF2-40B4-BE49-F238E27FC236}">
                  <a16:creationId xmlns:a16="http://schemas.microsoft.com/office/drawing/2014/main" id="{6A933D0D-FA82-5626-7229-64584BE5B3D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11862" y="1521287"/>
              <a:ext cx="440497" cy="440497"/>
            </a:xfrm>
            <a:prstGeom prst="rect">
              <a:avLst/>
            </a:prstGeom>
          </p:spPr>
        </p:pic>
      </p:grpSp>
      <p:grpSp>
        <p:nvGrpSpPr>
          <p:cNvPr id="67" name="Groupe 66">
            <a:extLst>
              <a:ext uri="{FF2B5EF4-FFF2-40B4-BE49-F238E27FC236}">
                <a16:creationId xmlns:a16="http://schemas.microsoft.com/office/drawing/2014/main" id="{966E6EAF-E245-0553-B30D-CB4FFC498BCB}"/>
              </a:ext>
            </a:extLst>
          </p:cNvPr>
          <p:cNvGrpSpPr/>
          <p:nvPr/>
        </p:nvGrpSpPr>
        <p:grpSpPr>
          <a:xfrm>
            <a:off x="4299883" y="2289918"/>
            <a:ext cx="914400" cy="914400"/>
            <a:chOff x="2834640" y="1285290"/>
            <a:chExt cx="914400" cy="914400"/>
          </a:xfrm>
        </p:grpSpPr>
        <p:sp>
          <p:nvSpPr>
            <p:cNvPr id="13" name="Oval 6">
              <a:extLst>
                <a:ext uri="{FF2B5EF4-FFF2-40B4-BE49-F238E27FC236}">
                  <a16:creationId xmlns:a16="http://schemas.microsoft.com/office/drawing/2014/main" id="{F33A6F52-F262-9929-295E-673F93D757E3}"/>
                </a:ext>
              </a:extLst>
            </p:cNvPr>
            <p:cNvSpPr/>
            <p:nvPr/>
          </p:nvSpPr>
          <p:spPr>
            <a:xfrm>
              <a:off x="2834640"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que 24">
              <a:extLst>
                <a:ext uri="{FF2B5EF4-FFF2-40B4-BE49-F238E27FC236}">
                  <a16:creationId xmlns:a16="http://schemas.microsoft.com/office/drawing/2014/main" id="{E88E87EF-DC76-1652-8C6A-39AE4BCCCFA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30025" y="1578107"/>
              <a:ext cx="523630" cy="349087"/>
            </a:xfrm>
            <a:prstGeom prst="rect">
              <a:avLst/>
            </a:prstGeom>
          </p:spPr>
        </p:pic>
      </p:grpSp>
      <p:grpSp>
        <p:nvGrpSpPr>
          <p:cNvPr id="68" name="Groupe 67">
            <a:extLst>
              <a:ext uri="{FF2B5EF4-FFF2-40B4-BE49-F238E27FC236}">
                <a16:creationId xmlns:a16="http://schemas.microsoft.com/office/drawing/2014/main" id="{FA9279CC-0BAA-BABE-710A-A7BF0F4E64DF}"/>
              </a:ext>
            </a:extLst>
          </p:cNvPr>
          <p:cNvGrpSpPr/>
          <p:nvPr/>
        </p:nvGrpSpPr>
        <p:grpSpPr>
          <a:xfrm>
            <a:off x="1742494" y="2289918"/>
            <a:ext cx="914400" cy="914400"/>
            <a:chOff x="1123625" y="1285290"/>
            <a:chExt cx="914400" cy="914400"/>
          </a:xfrm>
        </p:grpSpPr>
        <p:sp>
          <p:nvSpPr>
            <p:cNvPr id="7" name="Oval 6">
              <a:extLst>
                <a:ext uri="{FF2B5EF4-FFF2-40B4-BE49-F238E27FC236}">
                  <a16:creationId xmlns:a16="http://schemas.microsoft.com/office/drawing/2014/main" id="{23AF1EFC-EFD9-C3BF-7D72-2B47EFAFF1A3}"/>
                </a:ext>
              </a:extLst>
            </p:cNvPr>
            <p:cNvSpPr/>
            <p:nvPr/>
          </p:nvSpPr>
          <p:spPr>
            <a:xfrm>
              <a:off x="1123625"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5B21A5F9-7A1E-000A-B290-0AE278DF8F95}"/>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344663" y="1523196"/>
              <a:ext cx="472325" cy="438588"/>
            </a:xfrm>
            <a:prstGeom prst="rect">
              <a:avLst/>
            </a:prstGeom>
          </p:spPr>
        </p:pic>
      </p:grpSp>
      <p:sp>
        <p:nvSpPr>
          <p:cNvPr id="88" name="Oval 6">
            <a:hlinkHover r:id="" action="ppaction://noaction" highlightClick="1"/>
            <a:extLst>
              <a:ext uri="{FF2B5EF4-FFF2-40B4-BE49-F238E27FC236}">
                <a16:creationId xmlns:a16="http://schemas.microsoft.com/office/drawing/2014/main" id="{01205C6F-97E6-93D1-B22D-681956F5437C}"/>
              </a:ext>
            </a:extLst>
          </p:cNvPr>
          <p:cNvSpPr/>
          <p:nvPr/>
        </p:nvSpPr>
        <p:spPr>
          <a:xfrm>
            <a:off x="1742132" y="4362972"/>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que 89">
            <a:extLst>
              <a:ext uri="{FF2B5EF4-FFF2-40B4-BE49-F238E27FC236}">
                <a16:creationId xmlns:a16="http://schemas.microsoft.com/office/drawing/2014/main" id="{181FB083-F78E-5889-2735-54449B7B857F}"/>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051341" y="4549239"/>
            <a:ext cx="295983" cy="390159"/>
          </a:xfrm>
          <a:prstGeom prst="rect">
            <a:avLst/>
          </a:prstGeom>
        </p:spPr>
      </p:pic>
      <p:sp>
        <p:nvSpPr>
          <p:cNvPr id="97" name="Oval 6">
            <a:extLst>
              <a:ext uri="{FF2B5EF4-FFF2-40B4-BE49-F238E27FC236}">
                <a16:creationId xmlns:a16="http://schemas.microsoft.com/office/drawing/2014/main" id="{0BAF104F-07B1-7834-B4C7-A30ECEF91054}"/>
              </a:ext>
            </a:extLst>
          </p:cNvPr>
          <p:cNvSpPr/>
          <p:nvPr/>
        </p:nvSpPr>
        <p:spPr>
          <a:xfrm>
            <a:off x="9296326" y="4340103"/>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2">
            <a:extLst>
              <a:ext uri="{FF2B5EF4-FFF2-40B4-BE49-F238E27FC236}">
                <a16:creationId xmlns:a16="http://schemas.microsoft.com/office/drawing/2014/main" id="{F633D499-880A-7ED1-8BC3-D729485C482C}"/>
              </a:ext>
            </a:extLst>
          </p:cNvPr>
          <p:cNvGrpSpPr/>
          <p:nvPr/>
        </p:nvGrpSpPr>
        <p:grpSpPr>
          <a:xfrm>
            <a:off x="1128007" y="1146602"/>
            <a:ext cx="9623523" cy="5387488"/>
            <a:chOff x="1128007" y="1146602"/>
            <a:chExt cx="9623523" cy="5387488"/>
          </a:xfrm>
        </p:grpSpPr>
        <p:sp>
          <p:nvSpPr>
            <p:cNvPr id="64" name="Rectangle : coins arrondis 63">
              <a:extLst>
                <a:ext uri="{FF2B5EF4-FFF2-40B4-BE49-F238E27FC236}">
                  <a16:creationId xmlns:a16="http://schemas.microsoft.com/office/drawing/2014/main" id="{8698EEC4-11CF-0DB5-6C63-38E243B45893}"/>
                </a:ext>
              </a:extLst>
            </p:cNvPr>
            <p:cNvSpPr/>
            <p:nvPr/>
          </p:nvSpPr>
          <p:spPr>
            <a:xfrm>
              <a:off x="8916407" y="1146602"/>
              <a:ext cx="1751756" cy="796594"/>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Stratégie &amp; Conseil Data</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Gouvernance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Platform &amp; Architecture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Engineering</a:t>
              </a:r>
            </a:p>
            <a:p>
              <a:pPr marL="171450" indent="-171450">
                <a:buClr>
                  <a:srgbClr val="E5430D"/>
                </a:buClr>
                <a:buFont typeface="Arial" panose="020B0604020202020204" pitchFamily="34" charset="0"/>
                <a:buChar char="•"/>
              </a:pPr>
              <a:r>
                <a:rPr lang="fr-FR" sz="800">
                  <a:solidFill>
                    <a:schemeClr val="tx1">
                      <a:lumMod val="75000"/>
                      <a:lumOff val="25000"/>
                    </a:schemeClr>
                  </a:solidFill>
                </a:rPr>
                <a:t>Modern BI &amp; Analytics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Science &amp; AI</a:t>
              </a:r>
            </a:p>
          </p:txBody>
        </p:sp>
        <p:sp>
          <p:nvSpPr>
            <p:cNvPr id="81" name="Rectangle : coins arrondis 80">
              <a:extLst>
                <a:ext uri="{FF2B5EF4-FFF2-40B4-BE49-F238E27FC236}">
                  <a16:creationId xmlns:a16="http://schemas.microsoft.com/office/drawing/2014/main" id="{B10D7310-553F-E9AD-65F2-92F7460EB9AC}"/>
                </a:ext>
              </a:extLst>
            </p:cNvPr>
            <p:cNvSpPr/>
            <p:nvPr/>
          </p:nvSpPr>
          <p:spPr>
            <a:xfrm>
              <a:off x="6197683" y="1146603"/>
              <a:ext cx="2501528" cy="796594"/>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Audit &amp; Optimisation des processus métiers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Process </a:t>
              </a:r>
              <a:r>
                <a:rPr lang="fr-FR" sz="800" err="1">
                  <a:solidFill>
                    <a:schemeClr val="tx1">
                      <a:lumMod val="75000"/>
                      <a:lumOff val="25000"/>
                    </a:schemeClr>
                  </a:solidFill>
                </a:rPr>
                <a:t>mining</a:t>
              </a:r>
              <a:r>
                <a:rPr lang="fr-FR" sz="800">
                  <a:solidFill>
                    <a:schemeClr val="tx1">
                      <a:lumMod val="75000"/>
                      <a:lumOff val="25000"/>
                    </a:schemeClr>
                  </a:solidFill>
                </a:rPr>
                <a:t> (analyse des processus à travers les journaux d’évènement)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OCR &amp; IDP (Intelligent Document </a:t>
              </a:r>
              <a:r>
                <a:rPr lang="fr-FR" sz="800" err="1">
                  <a:solidFill>
                    <a:schemeClr val="tx1">
                      <a:lumMod val="75000"/>
                      <a:lumOff val="25000"/>
                    </a:schemeClr>
                  </a:solidFill>
                </a:rPr>
                <a:t>Processing</a:t>
              </a:r>
              <a:r>
                <a:rPr lang="fr-FR" sz="800">
                  <a:solidFill>
                    <a:schemeClr val="tx1">
                      <a:lumMod val="75000"/>
                      <a:lumOff val="25000"/>
                    </a:schemeClr>
                  </a:solidFill>
                </a:rPr>
                <a: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NLP &amp; NLU</a:t>
              </a:r>
            </a:p>
          </p:txBody>
        </p:sp>
        <p:sp>
          <p:nvSpPr>
            <p:cNvPr id="82" name="Rectangle : coins arrondis 81">
              <a:extLst>
                <a:ext uri="{FF2B5EF4-FFF2-40B4-BE49-F238E27FC236}">
                  <a16:creationId xmlns:a16="http://schemas.microsoft.com/office/drawing/2014/main" id="{0F273527-A0D0-CBF7-5C54-3675C020AF7F}"/>
                </a:ext>
              </a:extLst>
            </p:cNvPr>
            <p:cNvSpPr/>
            <p:nvPr/>
          </p:nvSpPr>
          <p:spPr>
            <a:xfrm>
              <a:off x="3738965" y="1146602"/>
              <a:ext cx="2099282"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dirty="0">
                  <a:solidFill>
                    <a:schemeClr val="tx1">
                      <a:lumMod val="75000"/>
                      <a:lumOff val="25000"/>
                    </a:schemeClr>
                  </a:solidFill>
                </a:rPr>
                <a:t>Service Design </a:t>
              </a:r>
              <a:r>
                <a:rPr lang="fr-FR" sz="800" dirty="0" err="1">
                  <a:solidFill>
                    <a:schemeClr val="tx1">
                      <a:lumMod val="75000"/>
                      <a:lumOff val="25000"/>
                    </a:schemeClr>
                  </a:solidFill>
                </a:rPr>
                <a:t>Thinking</a:t>
              </a:r>
              <a:r>
                <a:rPr lang="fr-FR" sz="800" dirty="0">
                  <a:solidFill>
                    <a:schemeClr val="tx1">
                      <a:lumMod val="75000"/>
                      <a:lumOff val="25000"/>
                    </a:schemeClr>
                  </a:solidFill>
                </a:rPr>
                <a:t> / Design </a:t>
              </a:r>
              <a:r>
                <a:rPr lang="fr-FR" sz="800" dirty="0" err="1">
                  <a:solidFill>
                    <a:schemeClr val="tx1">
                      <a:lumMod val="75000"/>
                      <a:lumOff val="25000"/>
                    </a:schemeClr>
                  </a:solidFill>
                </a:rPr>
                <a:t>Strategist</a:t>
              </a:r>
              <a:endParaRPr lang="fr-FR" sz="800" dirty="0">
                <a:solidFill>
                  <a:schemeClr val="tx1">
                    <a:lumMod val="75000"/>
                    <a:lumOff val="25000"/>
                  </a:schemeClr>
                </a:solidFill>
              </a:endParaRPr>
            </a:p>
            <a:p>
              <a:pPr marL="171450" indent="-171450">
                <a:buClr>
                  <a:srgbClr val="E5430D"/>
                </a:buClr>
                <a:buFont typeface="Arial" panose="020B0604020202020204" pitchFamily="34" charset="0"/>
                <a:buChar char="•"/>
              </a:pPr>
              <a:r>
                <a:rPr lang="fr-FR" sz="800" dirty="0">
                  <a:solidFill>
                    <a:schemeClr val="tx1">
                      <a:lumMod val="75000"/>
                      <a:lumOff val="25000"/>
                    </a:schemeClr>
                  </a:solidFill>
                </a:rPr>
                <a:t>UX Design / UX designer numérique (Design </a:t>
              </a:r>
              <a:r>
                <a:rPr lang="fr-FR" sz="800" dirty="0" err="1">
                  <a:solidFill>
                    <a:schemeClr val="tx1">
                      <a:lumMod val="75000"/>
                      <a:lumOff val="25000"/>
                    </a:schemeClr>
                  </a:solidFill>
                </a:rPr>
                <a:t>Doing</a:t>
              </a:r>
              <a:r>
                <a:rPr lang="fr-FR" sz="800" dirty="0">
                  <a:solidFill>
                    <a:schemeClr val="tx1">
                      <a:lumMod val="75000"/>
                      <a:lumOff val="25000"/>
                    </a:schemeClr>
                  </a:solidFill>
                </a:rPr>
                <a:t>)</a:t>
              </a:r>
            </a:p>
            <a:p>
              <a:pPr marL="171450" indent="-171450">
                <a:buClr>
                  <a:srgbClr val="E5430D"/>
                </a:buClr>
                <a:buFont typeface="Arial" panose="020B0604020202020204" pitchFamily="34" charset="0"/>
                <a:buChar char="•"/>
              </a:pPr>
              <a:r>
                <a:rPr lang="fr-FR" sz="800" dirty="0">
                  <a:solidFill>
                    <a:schemeClr val="tx1">
                      <a:lumMod val="75000"/>
                      <a:lumOff val="25000"/>
                    </a:schemeClr>
                  </a:solidFill>
                </a:rPr>
                <a:t>UI Design / UI Designer numérique</a:t>
              </a:r>
            </a:p>
            <a:p>
              <a:pPr marL="171450" indent="-171450">
                <a:buClr>
                  <a:srgbClr val="E5430D"/>
                </a:buClr>
                <a:buFont typeface="Arial" panose="020B0604020202020204" pitchFamily="34" charset="0"/>
                <a:buChar char="•"/>
              </a:pPr>
              <a:r>
                <a:rPr lang="fr-FR" sz="800" dirty="0">
                  <a:solidFill>
                    <a:schemeClr val="tx1">
                      <a:lumMod val="75000"/>
                      <a:lumOff val="25000"/>
                    </a:schemeClr>
                  </a:solidFill>
                </a:rPr>
                <a:t>Product Management / Product </a:t>
              </a:r>
              <a:r>
                <a:rPr lang="fr-FR" sz="800" dirty="0" err="1">
                  <a:solidFill>
                    <a:schemeClr val="tx1">
                      <a:lumMod val="75000"/>
                      <a:lumOff val="25000"/>
                    </a:schemeClr>
                  </a:solidFill>
                </a:rPr>
                <a:t>Owner</a:t>
              </a:r>
              <a:r>
                <a:rPr lang="fr-FR" sz="800" dirty="0">
                  <a:solidFill>
                    <a:schemeClr val="tx1">
                      <a:lumMod val="75000"/>
                      <a:lumOff val="25000"/>
                    </a:schemeClr>
                  </a:solidFill>
                </a:rPr>
                <a:t> Digital</a:t>
              </a:r>
            </a:p>
          </p:txBody>
        </p:sp>
        <p:sp>
          <p:nvSpPr>
            <p:cNvPr id="83" name="Rectangle : coins arrondis 82">
              <a:extLst>
                <a:ext uri="{FF2B5EF4-FFF2-40B4-BE49-F238E27FC236}">
                  <a16:creationId xmlns:a16="http://schemas.microsoft.com/office/drawing/2014/main" id="{AEAE84EE-EE02-0C1D-339C-9E1A5C937615}"/>
                </a:ext>
              </a:extLst>
            </p:cNvPr>
            <p:cNvSpPr/>
            <p:nvPr/>
          </p:nvSpPr>
          <p:spPr>
            <a:xfrm>
              <a:off x="1323815" y="1146602"/>
              <a:ext cx="2004733"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Audit / Diagnostic</a:t>
              </a:r>
            </a:p>
            <a:p>
              <a:pPr marL="171450" indent="-171450">
                <a:buClr>
                  <a:srgbClr val="E5430D"/>
                </a:buClr>
                <a:buFont typeface="Arial" panose="020B0604020202020204" pitchFamily="34" charset="0"/>
                <a:buChar char="•"/>
              </a:pPr>
              <a:r>
                <a:rPr lang="fr-FR" sz="800">
                  <a:solidFill>
                    <a:schemeClr val="tx1">
                      <a:lumMod val="75000"/>
                      <a:lumOff val="25000"/>
                    </a:schemeClr>
                  </a:solidFill>
                </a:rPr>
                <a:t>Cadrage de projets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Diagnostic organisationnel</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Architecture d’entreprise et schéma directeur</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Direction de programme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Accompagnement du changement</a:t>
              </a:r>
            </a:p>
          </p:txBody>
        </p:sp>
        <p:sp>
          <p:nvSpPr>
            <p:cNvPr id="85" name="Rectangle : coins arrondis 84">
              <a:extLst>
                <a:ext uri="{FF2B5EF4-FFF2-40B4-BE49-F238E27FC236}">
                  <a16:creationId xmlns:a16="http://schemas.microsoft.com/office/drawing/2014/main" id="{E4ACC71B-A183-EDF8-B2D9-C707892F6231}"/>
                </a:ext>
              </a:extLst>
            </p:cNvPr>
            <p:cNvSpPr/>
            <p:nvPr/>
          </p:nvSpPr>
          <p:spPr>
            <a:xfrm>
              <a:off x="1128007" y="5619690"/>
              <a:ext cx="2200542"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Conseil Gouvernance, Risques, Conformité</a:t>
              </a:r>
            </a:p>
            <a:p>
              <a:pPr marL="171450" indent="-171450">
                <a:buClr>
                  <a:srgbClr val="E5430D"/>
                </a:buClr>
                <a:buFont typeface="Arial" panose="020B0604020202020204" pitchFamily="34" charset="0"/>
                <a:buChar char="•"/>
              </a:pPr>
              <a:r>
                <a:rPr lang="fr-FR" sz="800">
                  <a:solidFill>
                    <a:schemeClr val="tx1">
                      <a:lumMod val="75000"/>
                      <a:lumOff val="25000"/>
                    </a:schemeClr>
                  </a:solidFill>
                </a:rPr>
                <a:t>Sécurité des projets &amp; des développements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Architectures sécurisées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Maintien en Conditions de Sécurité (MCS)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Audits / </a:t>
              </a:r>
              <a:r>
                <a:rPr lang="fr-FR" sz="800" err="1">
                  <a:solidFill>
                    <a:schemeClr val="tx1">
                      <a:lumMod val="75000"/>
                      <a:lumOff val="25000"/>
                    </a:schemeClr>
                  </a:solidFill>
                </a:rPr>
                <a:t>pentesting</a:t>
              </a:r>
              <a:endParaRPr lang="fr-FR" sz="800">
                <a:solidFill>
                  <a:schemeClr val="tx1">
                    <a:lumMod val="75000"/>
                    <a:lumOff val="25000"/>
                  </a:schemeClr>
                </a:solidFill>
              </a:endParaRPr>
            </a:p>
          </p:txBody>
        </p:sp>
        <p:sp>
          <p:nvSpPr>
            <p:cNvPr id="92" name="Rectangle : coins arrondis 91">
              <a:extLst>
                <a:ext uri="{FF2B5EF4-FFF2-40B4-BE49-F238E27FC236}">
                  <a16:creationId xmlns:a16="http://schemas.microsoft.com/office/drawing/2014/main" id="{9D675FB6-C7A4-B078-9FE9-B90DF2FBD237}"/>
                </a:ext>
              </a:extLst>
            </p:cNvPr>
            <p:cNvSpPr/>
            <p:nvPr/>
          </p:nvSpPr>
          <p:spPr>
            <a:xfrm>
              <a:off x="3755936" y="5453106"/>
              <a:ext cx="2215921"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Le Cloud – Hybridation des Infrastructures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Le DevOps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La Digital Workplace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Le Management des applications</a:t>
              </a:r>
            </a:p>
          </p:txBody>
        </p:sp>
        <p:sp>
          <p:nvSpPr>
            <p:cNvPr id="93" name="Rectangle : coins arrondis 92">
              <a:extLst>
                <a:ext uri="{FF2B5EF4-FFF2-40B4-BE49-F238E27FC236}">
                  <a16:creationId xmlns:a16="http://schemas.microsoft.com/office/drawing/2014/main" id="{AF072189-8E95-E042-E4C8-2086B9A19BD4}"/>
                </a:ext>
              </a:extLst>
            </p:cNvPr>
            <p:cNvSpPr/>
            <p:nvPr/>
          </p:nvSpPr>
          <p:spPr>
            <a:xfrm>
              <a:off x="6551474" y="5453106"/>
              <a:ext cx="1751756" cy="78041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Tests IT &amp; Métier</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Automatisation</a:t>
              </a:r>
            </a:p>
            <a:p>
              <a:pPr marL="171450" indent="-171450">
                <a:buClr>
                  <a:srgbClr val="E5430D"/>
                </a:buClr>
                <a:buFont typeface="Arial" panose="020B0604020202020204" pitchFamily="34" charset="0"/>
                <a:buChar char="•"/>
              </a:pPr>
              <a:r>
                <a:rPr lang="fr-FR" sz="800">
                  <a:solidFill>
                    <a:schemeClr val="tx1">
                      <a:lumMod val="75000"/>
                      <a:lumOff val="25000"/>
                    </a:schemeClr>
                  </a:solidFill>
                </a:rPr>
                <a:t>Conseil en méthode &amp; outils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Tests de performance</a:t>
              </a:r>
            </a:p>
          </p:txBody>
        </p:sp>
        <p:sp>
          <p:nvSpPr>
            <p:cNvPr id="99" name="Rectangle : coins arrondis 98">
              <a:extLst>
                <a:ext uri="{FF2B5EF4-FFF2-40B4-BE49-F238E27FC236}">
                  <a16:creationId xmlns:a16="http://schemas.microsoft.com/office/drawing/2014/main" id="{EB365566-298D-6CD5-C823-440354631C14}"/>
                </a:ext>
              </a:extLst>
            </p:cNvPr>
            <p:cNvSpPr/>
            <p:nvPr/>
          </p:nvSpPr>
          <p:spPr>
            <a:xfrm>
              <a:off x="8826847" y="5453106"/>
              <a:ext cx="1924683"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err="1">
                  <a:solidFill>
                    <a:schemeClr val="tx1">
                      <a:lumMod val="75000"/>
                      <a:lumOff val="25000"/>
                    </a:schemeClr>
                  </a:solidFill>
                </a:rPr>
                <a:t>SAFe</a:t>
              </a:r>
              <a:r>
                <a:rPr lang="fr-FR" sz="800">
                  <a:solidFill>
                    <a:schemeClr val="tx1">
                      <a:lumMod val="75000"/>
                      <a:lumOff val="25000"/>
                    </a:schemeClr>
                  </a:solidFill>
                </a:rPr>
                <a:t> / </a:t>
              </a:r>
              <a:r>
                <a:rPr lang="fr-FR" sz="800" err="1">
                  <a:solidFill>
                    <a:schemeClr val="tx1">
                      <a:lumMod val="75000"/>
                      <a:lumOff val="25000"/>
                    </a:schemeClr>
                  </a:solidFill>
                </a:rPr>
                <a:t>Less</a:t>
              </a:r>
              <a:r>
                <a:rPr lang="fr-FR" sz="800">
                  <a:solidFill>
                    <a:schemeClr val="tx1">
                      <a:lumMod val="75000"/>
                      <a:lumOff val="25000"/>
                    </a:schemeClr>
                  </a:solidFill>
                </a:rPr>
                <a:t> / </a:t>
              </a:r>
              <a:r>
                <a:rPr lang="fr-FR" sz="800" err="1">
                  <a:solidFill>
                    <a:schemeClr val="tx1">
                      <a:lumMod val="75000"/>
                      <a:lumOff val="25000"/>
                    </a:schemeClr>
                  </a:solidFill>
                </a:rPr>
                <a:t>Scrum@scale</a:t>
              </a:r>
              <a:r>
                <a:rPr lang="fr-FR" sz="800">
                  <a:solidFill>
                    <a:schemeClr val="tx1">
                      <a:lumMod val="75000"/>
                      <a:lumOff val="25000"/>
                    </a:schemeClr>
                  </a:solidFill>
                </a:rPr>
                <a:t> Spotify</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Audit de maturité</a:t>
              </a:r>
            </a:p>
            <a:p>
              <a:pPr marL="171450" indent="-171450">
                <a:buClr>
                  <a:srgbClr val="E5430D"/>
                </a:buClr>
                <a:buFont typeface="Arial" panose="020B0604020202020204" pitchFamily="34" charset="0"/>
                <a:buChar char="•"/>
              </a:pPr>
              <a:r>
                <a:rPr lang="fr-FR" sz="800">
                  <a:solidFill>
                    <a:schemeClr val="tx1">
                      <a:lumMod val="75000"/>
                      <a:lumOff val="25000"/>
                    </a:schemeClr>
                  </a:solidFill>
                </a:rPr>
                <a:t>Formation &amp; accompagnement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Agilité opérationnelle</a:t>
              </a:r>
            </a:p>
          </p:txBody>
        </p:sp>
        <p:pic>
          <p:nvPicPr>
            <p:cNvPr id="100" name="Graphic 1">
              <a:extLst>
                <a:ext uri="{FF2B5EF4-FFF2-40B4-BE49-F238E27FC236}">
                  <a16:creationId xmlns:a16="http://schemas.microsoft.com/office/drawing/2014/main" id="{BE183EBB-3B95-054C-42D1-BC87CBEF57C2}"/>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533278" y="4527897"/>
              <a:ext cx="440497" cy="440497"/>
            </a:xfrm>
            <a:prstGeom prst="rect">
              <a:avLst/>
            </a:prstGeom>
          </p:spPr>
        </p:pic>
        <p:sp>
          <p:nvSpPr>
            <p:cNvPr id="58" name="ZoneTexte 57">
              <a:extLst>
                <a:ext uri="{FF2B5EF4-FFF2-40B4-BE49-F238E27FC236}">
                  <a16:creationId xmlns:a16="http://schemas.microsoft.com/office/drawing/2014/main" id="{C389D25E-BB72-8130-A0A6-B396A74F75DA}"/>
                </a:ext>
              </a:extLst>
            </p:cNvPr>
            <p:cNvSpPr txBox="1"/>
            <p:nvPr/>
          </p:nvSpPr>
          <p:spPr>
            <a:xfrm>
              <a:off x="8993851" y="2106055"/>
              <a:ext cx="1465930"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DATA &amp; ANALYTICS</a:t>
              </a:r>
            </a:p>
          </p:txBody>
        </p:sp>
        <p:sp>
          <p:nvSpPr>
            <p:cNvPr id="60" name="ZoneTexte 59">
              <a:extLst>
                <a:ext uri="{FF2B5EF4-FFF2-40B4-BE49-F238E27FC236}">
                  <a16:creationId xmlns:a16="http://schemas.microsoft.com/office/drawing/2014/main" id="{86886CE8-56C7-5B3A-D74A-46ED978A167C}"/>
                </a:ext>
              </a:extLst>
            </p:cNvPr>
            <p:cNvSpPr txBox="1"/>
            <p:nvPr/>
          </p:nvSpPr>
          <p:spPr>
            <a:xfrm>
              <a:off x="3755936" y="5288370"/>
              <a:ext cx="2041671" cy="246221"/>
            </a:xfrm>
            <a:prstGeom prst="rect">
              <a:avLst/>
            </a:prstGeom>
            <a:noFill/>
          </p:spPr>
          <p:txBody>
            <a:bodyPr wrap="square" rtlCol="0">
              <a:spAutoFit/>
            </a:bodyPr>
            <a:lstStyle/>
            <a:p>
              <a:pPr algn="ctr"/>
              <a:r>
                <a:rPr lang="fr-FR" sz="1000" b="1">
                  <a:solidFill>
                    <a:schemeClr val="tx1">
                      <a:lumMod val="75000"/>
                      <a:lumOff val="25000"/>
                    </a:schemeClr>
                  </a:solidFill>
                </a:rPr>
                <a:t>INFRASTRUCTURES CLOUD</a:t>
              </a:r>
            </a:p>
          </p:txBody>
        </p:sp>
        <p:sp>
          <p:nvSpPr>
            <p:cNvPr id="61" name="ZoneTexte 60">
              <a:extLst>
                <a:ext uri="{FF2B5EF4-FFF2-40B4-BE49-F238E27FC236}">
                  <a16:creationId xmlns:a16="http://schemas.microsoft.com/office/drawing/2014/main" id="{8F2F3273-A3F2-B309-E530-758A0E133B4E}"/>
                </a:ext>
              </a:extLst>
            </p:cNvPr>
            <p:cNvSpPr txBox="1"/>
            <p:nvPr/>
          </p:nvSpPr>
          <p:spPr>
            <a:xfrm>
              <a:off x="6342092" y="5268006"/>
              <a:ext cx="2157834" cy="246221"/>
            </a:xfrm>
            <a:prstGeom prst="rect">
              <a:avLst/>
            </a:prstGeom>
            <a:noFill/>
          </p:spPr>
          <p:txBody>
            <a:bodyPr wrap="square" rtlCol="0">
              <a:spAutoFit/>
            </a:bodyPr>
            <a:lstStyle/>
            <a:p>
              <a:pPr algn="ctr"/>
              <a:r>
                <a:rPr lang="fr-FR" sz="1000" b="1">
                  <a:solidFill>
                    <a:schemeClr val="tx1">
                      <a:lumMod val="75000"/>
                      <a:lumOff val="25000"/>
                    </a:schemeClr>
                  </a:solidFill>
                </a:rPr>
                <a:t>TEST &amp; AUTOMATISATION</a:t>
              </a:r>
            </a:p>
          </p:txBody>
        </p:sp>
        <p:sp>
          <p:nvSpPr>
            <p:cNvPr id="55" name="ZoneTexte 54">
              <a:extLst>
                <a:ext uri="{FF2B5EF4-FFF2-40B4-BE49-F238E27FC236}">
                  <a16:creationId xmlns:a16="http://schemas.microsoft.com/office/drawing/2014/main" id="{A0319C42-3BAB-D275-E34A-D15442BE4085}"/>
                </a:ext>
              </a:extLst>
            </p:cNvPr>
            <p:cNvSpPr txBox="1"/>
            <p:nvPr/>
          </p:nvSpPr>
          <p:spPr>
            <a:xfrm>
              <a:off x="6258645" y="2106055"/>
              <a:ext cx="2312401"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AUTOMATISATION INTELLIGENTE</a:t>
              </a:r>
            </a:p>
          </p:txBody>
        </p:sp>
        <p:sp>
          <p:nvSpPr>
            <p:cNvPr id="54" name="ZoneTexte 53">
              <a:extLst>
                <a:ext uri="{FF2B5EF4-FFF2-40B4-BE49-F238E27FC236}">
                  <a16:creationId xmlns:a16="http://schemas.microsoft.com/office/drawing/2014/main" id="{5BD0B249-4760-EC2C-0410-9901BA7500DB}"/>
                </a:ext>
              </a:extLst>
            </p:cNvPr>
            <p:cNvSpPr txBox="1"/>
            <p:nvPr/>
          </p:nvSpPr>
          <p:spPr>
            <a:xfrm>
              <a:off x="3982907" y="2106055"/>
              <a:ext cx="1548352"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DIGITAL EXPERIENCE</a:t>
              </a:r>
            </a:p>
          </p:txBody>
        </p:sp>
        <p:sp>
          <p:nvSpPr>
            <p:cNvPr id="53" name="ZoneTexte 52">
              <a:extLst>
                <a:ext uri="{FF2B5EF4-FFF2-40B4-BE49-F238E27FC236}">
                  <a16:creationId xmlns:a16="http://schemas.microsoft.com/office/drawing/2014/main" id="{E9E26089-1DAC-184F-A5F3-C5147A74AF48}"/>
                </a:ext>
              </a:extLst>
            </p:cNvPr>
            <p:cNvSpPr txBox="1"/>
            <p:nvPr/>
          </p:nvSpPr>
          <p:spPr>
            <a:xfrm>
              <a:off x="1606382" y="2106055"/>
              <a:ext cx="1186624" cy="246221"/>
            </a:xfrm>
            <a:prstGeom prst="rect">
              <a:avLst/>
            </a:prstGeom>
            <a:solidFill>
              <a:schemeClr val="bg1"/>
            </a:solidFill>
          </p:spPr>
          <p:txBody>
            <a:bodyPr wrap="square" rtlCol="0">
              <a:spAutoFit/>
            </a:bodyPr>
            <a:lstStyle/>
            <a:p>
              <a:pPr algn="ctr"/>
              <a:r>
                <a:rPr lang="fr-FR" sz="1000" b="1" dirty="0">
                  <a:solidFill>
                    <a:schemeClr val="tx1">
                      <a:lumMod val="75000"/>
                      <a:lumOff val="25000"/>
                    </a:schemeClr>
                  </a:solidFill>
                </a:rPr>
                <a:t>CONSULTING</a:t>
              </a:r>
            </a:p>
          </p:txBody>
        </p:sp>
        <p:sp>
          <p:nvSpPr>
            <p:cNvPr id="87" name="ZoneTexte 86">
              <a:extLst>
                <a:ext uri="{FF2B5EF4-FFF2-40B4-BE49-F238E27FC236}">
                  <a16:creationId xmlns:a16="http://schemas.microsoft.com/office/drawing/2014/main" id="{08FB5269-4ECC-B4DD-C0CC-1416FC0E1B08}"/>
                </a:ext>
              </a:extLst>
            </p:cNvPr>
            <p:cNvSpPr txBox="1"/>
            <p:nvPr/>
          </p:nvSpPr>
          <p:spPr>
            <a:xfrm>
              <a:off x="1531836" y="5291967"/>
              <a:ext cx="1334992" cy="246221"/>
            </a:xfrm>
            <a:prstGeom prst="rect">
              <a:avLst/>
            </a:prstGeom>
            <a:noFill/>
          </p:spPr>
          <p:txBody>
            <a:bodyPr wrap="square" rtlCol="0">
              <a:spAutoFit/>
            </a:bodyPr>
            <a:lstStyle/>
            <a:p>
              <a:pPr algn="ctr"/>
              <a:r>
                <a:rPr lang="fr-FR" sz="1000" b="1">
                  <a:solidFill>
                    <a:schemeClr val="tx1">
                      <a:lumMod val="75000"/>
                      <a:lumOff val="25000"/>
                    </a:schemeClr>
                  </a:solidFill>
                </a:rPr>
                <a:t>CYBERSÉCURITÉ</a:t>
              </a:r>
            </a:p>
          </p:txBody>
        </p:sp>
        <p:sp>
          <p:nvSpPr>
            <p:cNvPr id="96" name="ZoneTexte 95">
              <a:extLst>
                <a:ext uri="{FF2B5EF4-FFF2-40B4-BE49-F238E27FC236}">
                  <a16:creationId xmlns:a16="http://schemas.microsoft.com/office/drawing/2014/main" id="{BAF32C41-D09F-1137-D8CD-820094F8BCCC}"/>
                </a:ext>
              </a:extLst>
            </p:cNvPr>
            <p:cNvSpPr txBox="1"/>
            <p:nvPr/>
          </p:nvSpPr>
          <p:spPr>
            <a:xfrm>
              <a:off x="9071361" y="5268006"/>
              <a:ext cx="1364330" cy="246221"/>
            </a:xfrm>
            <a:prstGeom prst="rect">
              <a:avLst/>
            </a:prstGeom>
            <a:noFill/>
          </p:spPr>
          <p:txBody>
            <a:bodyPr wrap="square" rtlCol="0">
              <a:spAutoFit/>
            </a:bodyPr>
            <a:lstStyle/>
            <a:p>
              <a:pPr algn="ctr"/>
              <a:r>
                <a:rPr lang="fr-FR" sz="1000" b="1">
                  <a:solidFill>
                    <a:schemeClr val="tx1">
                      <a:lumMod val="75000"/>
                      <a:lumOff val="25000"/>
                    </a:schemeClr>
                  </a:solidFill>
                </a:rPr>
                <a:t>AGILE</a:t>
              </a:r>
            </a:p>
          </p:txBody>
        </p:sp>
      </p:grpSp>
      <p:sp>
        <p:nvSpPr>
          <p:cNvPr id="11" name="Rectangle 10">
            <a:extLst>
              <a:ext uri="{FF2B5EF4-FFF2-40B4-BE49-F238E27FC236}">
                <a16:creationId xmlns:a16="http://schemas.microsoft.com/office/drawing/2014/main" id="{804CB9DB-5B1C-8C71-397C-4CFD8496C63B}"/>
              </a:ext>
            </a:extLst>
          </p:cNvPr>
          <p:cNvSpPr/>
          <p:nvPr/>
        </p:nvSpPr>
        <p:spPr>
          <a:xfrm>
            <a:off x="7318928" y="3399123"/>
            <a:ext cx="2163757" cy="769441"/>
          </a:xfrm>
          <a:prstGeom prst="rect">
            <a:avLst/>
          </a:prstGeom>
        </p:spPr>
        <p:txBody>
          <a:bodyPr wrap="square">
            <a:spAutoFit/>
          </a:bodyPr>
          <a:lstStyle/>
          <a:p>
            <a:pPr lvl="0" algn="ctr" defTabSz="686028" hangingPunct="0"/>
            <a:r>
              <a:rPr lang="fr-FR" sz="1100" err="1">
                <a:solidFill>
                  <a:schemeClr val="tx1">
                    <a:lumMod val="75000"/>
                    <a:lumOff val="25000"/>
                  </a:schemeClr>
                </a:solidFill>
                <a:latin typeface="+mj-lt"/>
                <a:cs typeface="Calibri" panose="020F0502020204030204" pitchFamily="34" charset="0"/>
              </a:rPr>
              <a:t>Front-End</a:t>
            </a:r>
            <a:r>
              <a:rPr lang="fr-FR" sz="1100">
                <a:solidFill>
                  <a:schemeClr val="tx1">
                    <a:lumMod val="75000"/>
                    <a:lumOff val="25000"/>
                  </a:schemeClr>
                </a:solidFill>
                <a:latin typeface="+mj-lt"/>
                <a:cs typeface="Calibri" panose="020F0502020204030204" pitchFamily="34" charset="0"/>
              </a:rPr>
              <a:t> &amp; </a:t>
            </a:r>
            <a:r>
              <a:rPr lang="fr-FR" sz="1100" err="1">
                <a:solidFill>
                  <a:schemeClr val="tx1">
                    <a:lumMod val="75000"/>
                    <a:lumOff val="25000"/>
                  </a:schemeClr>
                </a:solidFill>
                <a:latin typeface="+mj-lt"/>
                <a:cs typeface="Calibri" panose="020F0502020204030204" pitchFamily="34" charset="0"/>
              </a:rPr>
              <a:t>Back-End</a:t>
            </a:r>
            <a:endParaRPr lang="fr-FR" sz="1100">
              <a:solidFill>
                <a:schemeClr val="tx1">
                  <a:lumMod val="75000"/>
                  <a:lumOff val="25000"/>
                </a:schemeClr>
              </a:solidFill>
              <a:latin typeface="+mj-lt"/>
              <a:cs typeface="Calibri" panose="020F0502020204030204" pitchFamily="34" charset="0"/>
            </a:endParaRPr>
          </a:p>
          <a:p>
            <a:pPr lvl="0" algn="ctr" defTabSz="686028" hangingPunct="0"/>
            <a:r>
              <a:rPr lang="fr-FR" sz="1100">
                <a:solidFill>
                  <a:schemeClr val="tx1">
                    <a:lumMod val="75000"/>
                    <a:lumOff val="25000"/>
                  </a:schemeClr>
                </a:solidFill>
                <a:latin typeface="+mj-lt"/>
                <a:cs typeface="Calibri" panose="020F0502020204030204" pitchFamily="34" charset="0"/>
              </a:rPr>
              <a:t>Progressive Web Apps </a:t>
            </a:r>
          </a:p>
          <a:p>
            <a:pPr lvl="0" algn="ctr" defTabSz="686028" hangingPunct="0"/>
            <a:r>
              <a:rPr lang="fr-FR" sz="1100" err="1">
                <a:solidFill>
                  <a:schemeClr val="tx1">
                    <a:lumMod val="75000"/>
                    <a:lumOff val="25000"/>
                  </a:schemeClr>
                </a:solidFill>
                <a:latin typeface="+mj-lt"/>
                <a:cs typeface="Calibri" panose="020F0502020204030204" pitchFamily="34" charset="0"/>
              </a:rPr>
              <a:t>APIsation</a:t>
            </a:r>
            <a:endParaRPr lang="fr-FR" sz="1100">
              <a:solidFill>
                <a:schemeClr val="tx1">
                  <a:lumMod val="75000"/>
                  <a:lumOff val="25000"/>
                </a:schemeClr>
              </a:solidFill>
              <a:latin typeface="+mj-lt"/>
              <a:cs typeface="Calibri" panose="020F0502020204030204" pitchFamily="34" charset="0"/>
            </a:endParaRPr>
          </a:p>
          <a:p>
            <a:pPr lvl="0" algn="ctr" defTabSz="686028" hangingPunct="0"/>
            <a:r>
              <a:rPr lang="fr-FR" sz="1100">
                <a:solidFill>
                  <a:schemeClr val="tx1">
                    <a:lumMod val="75000"/>
                    <a:lumOff val="25000"/>
                  </a:schemeClr>
                </a:solidFill>
                <a:latin typeface="+mj-lt"/>
                <a:cs typeface="Calibri" panose="020F0502020204030204" pitchFamily="34" charset="0"/>
              </a:rPr>
              <a:t>CICD, Secure Coding</a:t>
            </a:r>
          </a:p>
        </p:txBody>
      </p:sp>
      <p:sp>
        <p:nvSpPr>
          <p:cNvPr id="14" name="ZoneTexte 13">
            <a:extLst>
              <a:ext uri="{FF2B5EF4-FFF2-40B4-BE49-F238E27FC236}">
                <a16:creationId xmlns:a16="http://schemas.microsoft.com/office/drawing/2014/main" id="{DCF9A6B3-F418-B276-B7CE-4B374C6C5DC2}"/>
              </a:ext>
            </a:extLst>
          </p:cNvPr>
          <p:cNvSpPr txBox="1"/>
          <p:nvPr/>
        </p:nvSpPr>
        <p:spPr>
          <a:xfrm>
            <a:off x="5137719" y="3581166"/>
            <a:ext cx="1414107" cy="3731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algn="ctr" defTabSz="686028" hangingPunct="0"/>
            <a:r>
              <a:rPr lang="fr-FR" sz="1100" b="1">
                <a:solidFill>
                  <a:schemeClr val="tx1">
                    <a:lumMod val="65000"/>
                    <a:lumOff val="35000"/>
                  </a:schemeClr>
                </a:solidFill>
                <a:latin typeface="+mj-lt"/>
                <a:ea typeface="Calibri" charset="0"/>
                <a:cs typeface="Arial" panose="020B0604020202020204" pitchFamily="34" charset="0"/>
                <a:sym typeface="Lato Light"/>
              </a:rPr>
              <a:t>SERVICES APPLICATIFS</a:t>
            </a:r>
          </a:p>
        </p:txBody>
      </p:sp>
      <p:pic>
        <p:nvPicPr>
          <p:cNvPr id="15" name="Image 14">
            <a:extLst>
              <a:ext uri="{FF2B5EF4-FFF2-40B4-BE49-F238E27FC236}">
                <a16:creationId xmlns:a16="http://schemas.microsoft.com/office/drawing/2014/main" id="{3ECF6F3F-038A-45CC-E879-D1860FBD6224}"/>
              </a:ext>
            </a:extLst>
          </p:cNvPr>
          <p:cNvPicPr>
            <a:picLocks noChangeAspect="1"/>
          </p:cNvPicPr>
          <p:nvPr/>
        </p:nvPicPr>
        <p:blipFill>
          <a:blip r:embed="rId19">
            <a:duotone>
              <a:prstClr val="black"/>
              <a:srgbClr val="D9C3A5">
                <a:tint val="50000"/>
                <a:satMod val="180000"/>
              </a:srgbClr>
            </a:duotone>
          </a:blip>
          <a:stretch>
            <a:fillRect/>
          </a:stretch>
        </p:blipFill>
        <p:spPr>
          <a:xfrm>
            <a:off x="3132855" y="3417785"/>
            <a:ext cx="726571" cy="726571"/>
          </a:xfrm>
          <a:prstGeom prst="rect">
            <a:avLst/>
          </a:prstGeom>
        </p:spPr>
      </p:pic>
    </p:spTree>
    <p:extLst>
      <p:ext uri="{BB962C8B-B14F-4D97-AF65-F5344CB8AC3E}">
        <p14:creationId xmlns:p14="http://schemas.microsoft.com/office/powerpoint/2010/main" val="4268891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2">
            <a:extLst>
              <a:ext uri="{FF2B5EF4-FFF2-40B4-BE49-F238E27FC236}">
                <a16:creationId xmlns:a16="http://schemas.microsoft.com/office/drawing/2014/main" id="{E55999D9-F646-D275-D878-0B5A7DCFDB3D}"/>
              </a:ext>
            </a:extLst>
          </p:cNvPr>
          <p:cNvSpPr txBox="1">
            <a:spLocks/>
          </p:cNvSpPr>
          <p:nvPr/>
        </p:nvSpPr>
        <p:spPr>
          <a:xfrm>
            <a:off x="376773" y="17473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000000">
                    <a:lumMod val="75000"/>
                    <a:lumOff val="25000"/>
                  </a:srgbClr>
                </a:solidFill>
                <a:effectLst/>
                <a:uLnTx/>
                <a:uFillTx/>
                <a:latin typeface="Arial" panose="020B0604020202020204"/>
                <a:ea typeface="+mn-ea"/>
                <a:cs typeface="+mn-cs"/>
              </a:rPr>
              <a:t>Notre offre</a:t>
            </a:r>
          </a:p>
        </p:txBody>
      </p:sp>
      <p:sp>
        <p:nvSpPr>
          <p:cNvPr id="8" name="ZoneTexte 7">
            <a:extLst>
              <a:ext uri="{FF2B5EF4-FFF2-40B4-BE49-F238E27FC236}">
                <a16:creationId xmlns:a16="http://schemas.microsoft.com/office/drawing/2014/main" id="{B93652A6-1F88-0E24-E559-495905DCEC6B}"/>
              </a:ext>
            </a:extLst>
          </p:cNvPr>
          <p:cNvSpPr txBox="1"/>
          <p:nvPr/>
        </p:nvSpPr>
        <p:spPr>
          <a:xfrm>
            <a:off x="376773" y="1187223"/>
            <a:ext cx="4036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000000"/>
                </a:solidFill>
                <a:latin typeface="Arial" panose="020B0604020202020204"/>
              </a:rPr>
              <a:t>Création du</a:t>
            </a:r>
            <a:r>
              <a:rPr kumimoji="0" lang="fr-FR" sz="1800" b="0" i="0" u="none" strike="noStrike" kern="1200" cap="none" spc="0" normalizeH="0" baseline="0" noProof="0">
                <a:ln>
                  <a:noFill/>
                </a:ln>
                <a:solidFill>
                  <a:srgbClr val="000000"/>
                </a:solidFill>
                <a:effectLst/>
                <a:uLnTx/>
                <a:uFillTx/>
                <a:latin typeface="Arial" panose="020B0604020202020204"/>
                <a:ea typeface="+mn-ea"/>
                <a:cs typeface="+mn-cs"/>
              </a:rPr>
              <a:t> cabinet </a:t>
            </a:r>
            <a:r>
              <a:rPr kumimoji="0" lang="fr-FR" sz="1800" b="1" i="0" u="none" strike="noStrike" kern="1200" cap="none" spc="0" normalizeH="0" baseline="0" noProof="0" err="1">
                <a:ln>
                  <a:noFill/>
                </a:ln>
                <a:solidFill>
                  <a:srgbClr val="E8470D"/>
                </a:solidFill>
                <a:effectLst/>
                <a:uLnTx/>
                <a:uFillTx/>
                <a:latin typeface="Arial" panose="020B0604020202020204"/>
                <a:ea typeface="+mn-ea"/>
                <a:cs typeface="+mn-cs"/>
              </a:rPr>
              <a:t>Aubay</a:t>
            </a:r>
            <a:r>
              <a:rPr kumimoji="0" lang="fr-FR" sz="1800" b="1" i="0" u="none" strike="noStrike" kern="1200" cap="none" spc="0" normalizeH="0" baseline="0" noProof="0">
                <a:ln>
                  <a:noFill/>
                </a:ln>
                <a:solidFill>
                  <a:srgbClr val="E8470D"/>
                </a:solidFill>
                <a:effectLst/>
                <a:uLnTx/>
                <a:uFillTx/>
                <a:latin typeface="Arial" panose="020B0604020202020204"/>
                <a:ea typeface="+mn-ea"/>
                <a:cs typeface="+mn-cs"/>
              </a:rPr>
              <a:t> Data &amp; Ai</a:t>
            </a:r>
          </a:p>
        </p:txBody>
      </p:sp>
      <p:pic>
        <p:nvPicPr>
          <p:cNvPr id="10" name="Image 9" descr="Une image contenant Police, texte, Graphique, logo&#10;&#10;Description générée automatiquement">
            <a:extLst>
              <a:ext uri="{FF2B5EF4-FFF2-40B4-BE49-F238E27FC236}">
                <a16:creationId xmlns:a16="http://schemas.microsoft.com/office/drawing/2014/main" id="{1DE19E1F-9F78-2325-0E2D-28FB9E8CD7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41821" y="1011480"/>
            <a:ext cx="2206530" cy="844822"/>
          </a:xfrm>
          <a:prstGeom prst="rect">
            <a:avLst/>
          </a:prstGeom>
        </p:spPr>
      </p:pic>
      <p:sp>
        <p:nvSpPr>
          <p:cNvPr id="3" name="ZoneTexte 2">
            <a:extLst>
              <a:ext uri="{FF2B5EF4-FFF2-40B4-BE49-F238E27FC236}">
                <a16:creationId xmlns:a16="http://schemas.microsoft.com/office/drawing/2014/main" id="{1E1BCEC0-C589-1DB2-4DD0-46841EB3AF2C}"/>
              </a:ext>
            </a:extLst>
          </p:cNvPr>
          <p:cNvSpPr txBox="1"/>
          <p:nvPr/>
        </p:nvSpPr>
        <p:spPr>
          <a:xfrm>
            <a:off x="376773" y="1826666"/>
            <a:ext cx="4737838" cy="4462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srgbClr val="000000"/>
                </a:solidFill>
                <a:effectLst/>
                <a:uLnTx/>
                <a:uFillTx/>
                <a:latin typeface="Arial" panose="020B0604020202020204"/>
                <a:ea typeface="+mn-ea"/>
                <a:cs typeface="+mn-cs"/>
              </a:rPr>
              <a:t>Aubay</a:t>
            </a: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 lance en 2024 sa marque </a:t>
            </a:r>
            <a:r>
              <a:rPr kumimoji="0" lang="fr-FR" sz="1100" b="0" i="0" u="none" strike="noStrike" kern="1200" cap="none" spc="0" normalizeH="0" baseline="0" noProof="0" dirty="0" err="1">
                <a:ln>
                  <a:noFill/>
                </a:ln>
                <a:solidFill>
                  <a:srgbClr val="000000"/>
                </a:solidFill>
                <a:effectLst/>
                <a:uLnTx/>
                <a:uFillTx/>
                <a:latin typeface="Arial" panose="020B0604020202020204"/>
                <a:ea typeface="+mn-ea"/>
                <a:cs typeface="+mn-cs"/>
              </a:rPr>
              <a:t>Aubay</a:t>
            </a: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 Data &amp; AI, une nouvelle initiative stratégique du groupe.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Partenaire clé de la stratégie et de la transformation data de nos clients, le cabinet spécialisé s’appuie sur une communauté de plus de 200 spécialistes de la Data afin de relever les défis les plus complexes de la gestion et de la valorisation des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srgbClr val="000000"/>
                </a:solidFill>
                <a:effectLst/>
                <a:uLnTx/>
                <a:uFillTx/>
                <a:latin typeface="Arial" panose="020B0604020202020204"/>
                <a:ea typeface="+mn-ea"/>
                <a:cs typeface="+mn-cs"/>
              </a:rPr>
              <a:t>Aubay</a:t>
            </a:r>
            <a:r>
              <a:rPr kumimoji="0" lang="fr-FR" sz="1200" b="1" i="0" u="none" strike="noStrike" kern="1200" cap="none" spc="0" normalizeH="0" baseline="0" noProof="0" dirty="0">
                <a:ln>
                  <a:noFill/>
                </a:ln>
                <a:solidFill>
                  <a:srgbClr val="000000"/>
                </a:solidFill>
                <a:effectLst/>
                <a:uLnTx/>
                <a:uFillTx/>
                <a:latin typeface="Arial" panose="020B0604020202020204"/>
                <a:ea typeface="+mn-ea"/>
                <a:cs typeface="+mn-cs"/>
              </a:rPr>
              <a:t> Data &amp; AI c’est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dirty="0">
                <a:ln>
                  <a:noFill/>
                </a:ln>
                <a:solidFill>
                  <a:srgbClr val="000000"/>
                </a:solidFill>
                <a:effectLst/>
                <a:uLnTx/>
                <a:uFillTx/>
                <a:latin typeface="Arial" panose="020B0604020202020204"/>
                <a:ea typeface="+mn-ea"/>
                <a:cs typeface="+mn-cs"/>
              </a:rPr>
              <a:t>L’expertise approfondie :</a:t>
            </a: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 Une équipe composée des meilleurs talents du secteur</a:t>
            </a:r>
          </a:p>
          <a:p>
            <a:pPr marL="0" marR="0" lvl="0" indent="0" algn="l" defTabSz="914400" rtl="0" eaLnBrk="1" fontAlgn="auto" latinLnBrk="0" hangingPunct="1">
              <a:lnSpc>
                <a:spcPct val="100000"/>
              </a:lnSpc>
              <a:spcBef>
                <a:spcPts val="0"/>
              </a:spcBef>
              <a:spcAft>
                <a:spcPts val="0"/>
              </a:spcAft>
              <a:buClr>
                <a:srgbClr val="E5430D"/>
              </a:buClr>
              <a:buSzTx/>
              <a:buFontTx/>
              <a:buNone/>
              <a:tabLst/>
              <a:defRPr/>
            </a:pPr>
            <a:endPar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dirty="0">
                <a:ln>
                  <a:noFill/>
                </a:ln>
                <a:solidFill>
                  <a:srgbClr val="000000"/>
                </a:solidFill>
                <a:effectLst/>
                <a:uLnTx/>
                <a:uFillTx/>
                <a:latin typeface="Arial" panose="020B0604020202020204"/>
                <a:ea typeface="+mn-ea"/>
                <a:cs typeface="+mn-cs"/>
              </a:rPr>
              <a:t>L’innovation constante : </a:t>
            </a: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A la pointe des dernières avancées en matière d'AI pour offrir des solutions toujours plus performantes. </a:t>
            </a:r>
          </a:p>
          <a:p>
            <a:pPr marL="0" marR="0" lvl="0" indent="0" algn="l" defTabSz="914400" rtl="0" eaLnBrk="1" fontAlgn="auto" latinLnBrk="0" hangingPunct="1">
              <a:lnSpc>
                <a:spcPct val="100000"/>
              </a:lnSpc>
              <a:spcBef>
                <a:spcPts val="0"/>
              </a:spcBef>
              <a:spcAft>
                <a:spcPts val="0"/>
              </a:spcAft>
              <a:buClr>
                <a:srgbClr val="E5430D"/>
              </a:buClr>
              <a:buSzTx/>
              <a:buFontTx/>
              <a:buNone/>
              <a:tabLst/>
              <a:defRPr/>
            </a:pPr>
            <a:endPar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dirty="0">
                <a:ln>
                  <a:noFill/>
                </a:ln>
                <a:solidFill>
                  <a:srgbClr val="000000"/>
                </a:solidFill>
                <a:effectLst/>
                <a:uLnTx/>
                <a:uFillTx/>
                <a:latin typeface="Arial" panose="020B0604020202020204"/>
                <a:ea typeface="+mn-ea"/>
                <a:cs typeface="+mn-cs"/>
              </a:rPr>
              <a:t>Un partenariat stratégique : </a:t>
            </a: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En travaillant main dans la main avec nos clients et nos partenaires, nous façonnons ensemble le futur de l'exploitation intelligente des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latin typeface="Arial" panose="020B0604020202020204"/>
                <a:ea typeface="+mn-ea"/>
                <a:cs typeface="+mn-cs"/>
              </a:rPr>
              <a:t>Site internet </a:t>
            </a:r>
            <a:r>
              <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rPr>
              <a:t>👉 https://data.aubay.com/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ZoneTexte 8">
            <a:extLst>
              <a:ext uri="{FF2B5EF4-FFF2-40B4-BE49-F238E27FC236}">
                <a16:creationId xmlns:a16="http://schemas.microsoft.com/office/drawing/2014/main" id="{5B1B19A1-E2D9-FA52-6B3C-0209FC3AEA18}"/>
              </a:ext>
            </a:extLst>
          </p:cNvPr>
          <p:cNvSpPr txBox="1"/>
          <p:nvPr/>
        </p:nvSpPr>
        <p:spPr>
          <a:xfrm>
            <a:off x="5776002" y="2199793"/>
            <a:ext cx="1862295" cy="14542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dirty="0">
                <a:ln>
                  <a:noFill/>
                </a:ln>
                <a:solidFill>
                  <a:srgbClr val="333333"/>
                </a:solidFill>
                <a:effectLst/>
                <a:highlight>
                  <a:srgbClr val="FFFFFF"/>
                </a:highlight>
                <a:uLnTx/>
                <a:uFillTx/>
                <a:latin typeface="Arial" panose="020B0604020202020204"/>
                <a:ea typeface="+mn-ea"/>
                <a:cs typeface="+mn-cs"/>
              </a:rPr>
              <a:t>25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dirty="0">
                <a:ln>
                  <a:noFill/>
                </a:ln>
                <a:solidFill>
                  <a:srgbClr val="333333"/>
                </a:solidFill>
                <a:effectLst/>
                <a:highlight>
                  <a:srgbClr val="FFFFFF"/>
                </a:highlight>
                <a:uLnTx/>
                <a:uFillTx/>
                <a:latin typeface="Arial" panose="020B0604020202020204"/>
                <a:ea typeface="+mn-ea"/>
                <a:cs typeface="+mn-cs"/>
              </a:rPr>
              <a:t>Années d’expérience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808080"/>
                </a:solidFill>
                <a:effectLst/>
                <a:highlight>
                  <a:srgbClr val="FFFFFF"/>
                </a:highlight>
                <a:uLnTx/>
                <a:uFillTx/>
                <a:latin typeface="Arial" panose="020B0604020202020204"/>
                <a:ea typeface="+mn-ea"/>
                <a:cs typeface="+mn-cs"/>
              </a:rPr>
              <a:t>Au service de la transformation et de l’innovation chez nos clients en France et en Europe</a:t>
            </a:r>
          </a:p>
        </p:txBody>
      </p:sp>
      <p:sp>
        <p:nvSpPr>
          <p:cNvPr id="12" name="ZoneTexte 11">
            <a:extLst>
              <a:ext uri="{FF2B5EF4-FFF2-40B4-BE49-F238E27FC236}">
                <a16:creationId xmlns:a16="http://schemas.microsoft.com/office/drawing/2014/main" id="{59F4A242-FBA4-5181-3BD4-E1E537F77314}"/>
              </a:ext>
            </a:extLst>
          </p:cNvPr>
          <p:cNvSpPr txBox="1"/>
          <p:nvPr/>
        </p:nvSpPr>
        <p:spPr>
          <a:xfrm>
            <a:off x="7894654" y="2199793"/>
            <a:ext cx="1937280" cy="14542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+200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CONSULTANTS ET EXPERTS DATA &amp;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Être un véritable partenaire </a:t>
            </a:r>
            <a:b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b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de votre stratégie et de votre transformation Data </a:t>
            </a:r>
          </a:p>
        </p:txBody>
      </p:sp>
      <p:sp>
        <p:nvSpPr>
          <p:cNvPr id="14" name="ZoneTexte 13">
            <a:extLst>
              <a:ext uri="{FF2B5EF4-FFF2-40B4-BE49-F238E27FC236}">
                <a16:creationId xmlns:a16="http://schemas.microsoft.com/office/drawing/2014/main" id="{D56830F3-E868-11B4-75A9-058F5E8E5AE5}"/>
              </a:ext>
            </a:extLst>
          </p:cNvPr>
          <p:cNvSpPr txBox="1"/>
          <p:nvPr/>
        </p:nvSpPr>
        <p:spPr>
          <a:xfrm>
            <a:off x="10099409" y="2199793"/>
            <a:ext cx="1862295" cy="12695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Certifications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Une volonté affirmée de consolider et valoriser nos partenariats technologiques</a:t>
            </a:r>
          </a:p>
        </p:txBody>
      </p:sp>
      <p:sp>
        <p:nvSpPr>
          <p:cNvPr id="15" name="ZoneTexte 14">
            <a:extLst>
              <a:ext uri="{FF2B5EF4-FFF2-40B4-BE49-F238E27FC236}">
                <a16:creationId xmlns:a16="http://schemas.microsoft.com/office/drawing/2014/main" id="{E94970F5-87E5-27C0-38A1-2A27CAC531D7}"/>
              </a:ext>
            </a:extLst>
          </p:cNvPr>
          <p:cNvSpPr txBox="1"/>
          <p:nvPr/>
        </p:nvSpPr>
        <p:spPr>
          <a:xfrm>
            <a:off x="7841821" y="4062818"/>
            <a:ext cx="18902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000000"/>
                </a:solidFill>
                <a:effectLst/>
                <a:uLnTx/>
                <a:uFillTx/>
                <a:latin typeface="Arial" panose="020B0604020202020204"/>
                <a:ea typeface="+mn-ea"/>
                <a:cs typeface="+mn-cs"/>
              </a:rPr>
              <a:t>Notre </a:t>
            </a:r>
            <a:r>
              <a:rPr kumimoji="0" lang="fr-FR" sz="1800" b="1" i="0" u="none" strike="noStrike" kern="1200" cap="none" spc="0" normalizeH="0" baseline="0" noProof="0">
                <a:ln>
                  <a:noFill/>
                </a:ln>
                <a:solidFill>
                  <a:srgbClr val="000000"/>
                </a:solidFill>
                <a:effectLst/>
                <a:uLnTx/>
                <a:uFillTx/>
                <a:latin typeface="Arial" panose="020B0604020202020204"/>
                <a:ea typeface="+mn-ea"/>
                <a:cs typeface="+mn-cs"/>
              </a:rPr>
              <a:t>expertise </a:t>
            </a:r>
          </a:p>
        </p:txBody>
      </p:sp>
      <p:sp>
        <p:nvSpPr>
          <p:cNvPr id="20" name="ZoneTexte 19">
            <a:extLst>
              <a:ext uri="{FF2B5EF4-FFF2-40B4-BE49-F238E27FC236}">
                <a16:creationId xmlns:a16="http://schemas.microsoft.com/office/drawing/2014/main" id="{BD0BD129-23FB-432D-52CB-B1063825B9E3}"/>
              </a:ext>
            </a:extLst>
          </p:cNvPr>
          <p:cNvSpPr txBox="1"/>
          <p:nvPr/>
        </p:nvSpPr>
        <p:spPr>
          <a:xfrm>
            <a:off x="7094861" y="4662598"/>
            <a:ext cx="176843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Stratégie &amp; Conseil Data </a:t>
            </a:r>
          </a:p>
        </p:txBody>
      </p:sp>
      <p:sp>
        <p:nvSpPr>
          <p:cNvPr id="21" name="ZoneTexte 20">
            <a:extLst>
              <a:ext uri="{FF2B5EF4-FFF2-40B4-BE49-F238E27FC236}">
                <a16:creationId xmlns:a16="http://schemas.microsoft.com/office/drawing/2014/main" id="{35DD2C14-5EFD-B842-3B46-FC8827C779DC}"/>
              </a:ext>
            </a:extLst>
          </p:cNvPr>
          <p:cNvSpPr txBox="1"/>
          <p:nvPr/>
        </p:nvSpPr>
        <p:spPr>
          <a:xfrm>
            <a:off x="10111041" y="4645467"/>
            <a:ext cx="13436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Management</a:t>
            </a:r>
          </a:p>
        </p:txBody>
      </p:sp>
      <p:sp>
        <p:nvSpPr>
          <p:cNvPr id="22" name="ZoneTexte 21">
            <a:extLst>
              <a:ext uri="{FF2B5EF4-FFF2-40B4-BE49-F238E27FC236}">
                <a16:creationId xmlns:a16="http://schemas.microsoft.com/office/drawing/2014/main" id="{7B801D72-6570-AA95-0CD8-1887D1DB975D}"/>
              </a:ext>
            </a:extLst>
          </p:cNvPr>
          <p:cNvSpPr txBox="1"/>
          <p:nvPr/>
        </p:nvSpPr>
        <p:spPr>
          <a:xfrm>
            <a:off x="7094861" y="5266085"/>
            <a:ext cx="196880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Architecture &amp; Platform</a:t>
            </a:r>
          </a:p>
        </p:txBody>
      </p:sp>
      <p:sp>
        <p:nvSpPr>
          <p:cNvPr id="23" name="ZoneTexte 22">
            <a:extLst>
              <a:ext uri="{FF2B5EF4-FFF2-40B4-BE49-F238E27FC236}">
                <a16:creationId xmlns:a16="http://schemas.microsoft.com/office/drawing/2014/main" id="{4377C65D-E36D-7316-70E7-6FAF17901B36}"/>
              </a:ext>
            </a:extLst>
          </p:cNvPr>
          <p:cNvSpPr txBox="1"/>
          <p:nvPr/>
        </p:nvSpPr>
        <p:spPr>
          <a:xfrm>
            <a:off x="10114998" y="5254803"/>
            <a:ext cx="12763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Engineering</a:t>
            </a:r>
          </a:p>
        </p:txBody>
      </p:sp>
      <p:sp>
        <p:nvSpPr>
          <p:cNvPr id="24" name="ZoneTexte 23">
            <a:extLst>
              <a:ext uri="{FF2B5EF4-FFF2-40B4-BE49-F238E27FC236}">
                <a16:creationId xmlns:a16="http://schemas.microsoft.com/office/drawing/2014/main" id="{55E59AD0-C9A4-AE7A-BEF3-CC937CD930ED}"/>
              </a:ext>
            </a:extLst>
          </p:cNvPr>
          <p:cNvSpPr txBox="1"/>
          <p:nvPr/>
        </p:nvSpPr>
        <p:spPr>
          <a:xfrm>
            <a:off x="7094861" y="5880621"/>
            <a:ext cx="15648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Modern Bi &amp; Analytics</a:t>
            </a:r>
          </a:p>
        </p:txBody>
      </p:sp>
      <p:sp>
        <p:nvSpPr>
          <p:cNvPr id="25" name="ZoneTexte 24">
            <a:extLst>
              <a:ext uri="{FF2B5EF4-FFF2-40B4-BE49-F238E27FC236}">
                <a16:creationId xmlns:a16="http://schemas.microsoft.com/office/drawing/2014/main" id="{D99B3194-9835-94A6-F048-8A84C5C9801F}"/>
              </a:ext>
            </a:extLst>
          </p:cNvPr>
          <p:cNvSpPr txBox="1"/>
          <p:nvPr/>
        </p:nvSpPr>
        <p:spPr>
          <a:xfrm>
            <a:off x="10111041" y="5876751"/>
            <a:ext cx="13292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Science &amp; AI</a:t>
            </a:r>
          </a:p>
        </p:txBody>
      </p:sp>
      <p:cxnSp>
        <p:nvCxnSpPr>
          <p:cNvPr id="4" name="Connecteur droit 3">
            <a:extLst>
              <a:ext uri="{FF2B5EF4-FFF2-40B4-BE49-F238E27FC236}">
                <a16:creationId xmlns:a16="http://schemas.microsoft.com/office/drawing/2014/main" id="{D7B59957-DEC0-EF1B-1992-03246B2B1276}"/>
              </a:ext>
            </a:extLst>
          </p:cNvPr>
          <p:cNvCxnSpPr/>
          <p:nvPr/>
        </p:nvCxnSpPr>
        <p:spPr>
          <a:xfrm>
            <a:off x="7761248" y="2199793"/>
            <a:ext cx="0" cy="1454244"/>
          </a:xfrm>
          <a:prstGeom prst="line">
            <a:avLst/>
          </a:prstGeom>
          <a:ln w="9525" cap="rnd">
            <a:round/>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C44734EE-E43D-B809-37F4-7C93FAFB8996}"/>
              </a:ext>
            </a:extLst>
          </p:cNvPr>
          <p:cNvCxnSpPr/>
          <p:nvPr/>
        </p:nvCxnSpPr>
        <p:spPr>
          <a:xfrm>
            <a:off x="9967930" y="2201966"/>
            <a:ext cx="0" cy="1454244"/>
          </a:xfrm>
          <a:prstGeom prst="line">
            <a:avLst/>
          </a:prstGeom>
          <a:ln w="9525" cap="rnd">
            <a:round/>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202C1551-B4C3-5751-408C-9FE4E91873C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59928" y="4623510"/>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C0318C6-B844-7A20-030E-4CAE0414C9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20207" y="4620950"/>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BCD2362B-4542-290A-F5CF-66B772E8BDD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3885" y="5141141"/>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B269803A-D9E1-6955-B3DC-B51AA72ECBB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36039" y="5182789"/>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D6731D06-9AE8-DA42-827D-DC32C9E9474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704380" y="5826347"/>
            <a:ext cx="300453" cy="30045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FB3D56D0-C7E0-F5E3-C118-DE73330D7F7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727951" y="5828453"/>
            <a:ext cx="344906" cy="344906"/>
          </a:xfrm>
          <a:prstGeom prst="rect">
            <a:avLst/>
          </a:prstGeom>
          <a:noFill/>
          <a:extLst>
            <a:ext uri="{909E8E84-426E-40DD-AFC4-6F175D3DCCD1}">
              <a14:hiddenFill xmlns:a14="http://schemas.microsoft.com/office/drawing/2010/main">
                <a:solidFill>
                  <a:srgbClr val="FFFFFF"/>
                </a:solidFill>
              </a14:hiddenFill>
            </a:ext>
          </a:extLst>
        </p:spPr>
      </p:pic>
      <p:sp>
        <p:nvSpPr>
          <p:cNvPr id="26" name="Espace réservé du texte 1">
            <a:extLst>
              <a:ext uri="{FF2B5EF4-FFF2-40B4-BE49-F238E27FC236}">
                <a16:creationId xmlns:a16="http://schemas.microsoft.com/office/drawing/2014/main" id="{1B3B3988-1B7E-389F-92F7-68747F58BA45}"/>
              </a:ext>
            </a:extLst>
          </p:cNvPr>
          <p:cNvSpPr txBox="1">
            <a:spLocks/>
          </p:cNvSpPr>
          <p:nvPr/>
        </p:nvSpPr>
        <p:spPr>
          <a:xfrm>
            <a:off x="376773" y="362583"/>
            <a:ext cx="10104377" cy="3294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err="1">
                <a:solidFill>
                  <a:srgbClr val="E5430D"/>
                </a:solidFill>
                <a:latin typeface="Arial" panose="020B0604020202020204"/>
              </a:rPr>
              <a:t>Aubay</a:t>
            </a:r>
            <a:r>
              <a:rPr lang="fr-FR" sz="1400">
                <a:solidFill>
                  <a:srgbClr val="E5430D"/>
                </a:solidFill>
                <a:latin typeface="Arial" panose="020B0604020202020204"/>
              </a:rPr>
              <a:t> Data &amp; AI</a:t>
            </a:r>
            <a:endParaRPr kumimoji="0" lang="fr-FR" sz="1400" b="0" i="0" u="none" strike="noStrike" kern="1200" cap="none" spc="0" normalizeH="0" baseline="0" noProof="0">
              <a:ln>
                <a:noFill/>
              </a:ln>
              <a:solidFill>
                <a:srgbClr val="E5430D"/>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962291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Ellipse 36">
            <a:extLst>
              <a:ext uri="{FF2B5EF4-FFF2-40B4-BE49-F238E27FC236}">
                <a16:creationId xmlns:a16="http://schemas.microsoft.com/office/drawing/2014/main" id="{701CCFB6-4A81-11F1-05D1-F5A83312AFEB}"/>
              </a:ext>
            </a:extLst>
          </p:cNvPr>
          <p:cNvSpPr/>
          <p:nvPr/>
        </p:nvSpPr>
        <p:spPr>
          <a:xfrm>
            <a:off x="8251661" y="3393335"/>
            <a:ext cx="2138534"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7" name="Rectangle : coins arrondis 26">
            <a:extLst>
              <a:ext uri="{FF2B5EF4-FFF2-40B4-BE49-F238E27FC236}">
                <a16:creationId xmlns:a16="http://schemas.microsoft.com/office/drawing/2014/main" id="{BBEEDDBA-9CD7-84BB-1832-5F8240A7D8CA}"/>
              </a:ext>
            </a:extLst>
          </p:cNvPr>
          <p:cNvSpPr/>
          <p:nvPr/>
        </p:nvSpPr>
        <p:spPr>
          <a:xfrm>
            <a:off x="8184607"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8" name="Ellipse 37">
            <a:extLst>
              <a:ext uri="{FF2B5EF4-FFF2-40B4-BE49-F238E27FC236}">
                <a16:creationId xmlns:a16="http://schemas.microsoft.com/office/drawing/2014/main" id="{7D051C52-2815-2136-E7AC-385DB21771BE}"/>
              </a:ext>
            </a:extLst>
          </p:cNvPr>
          <p:cNvSpPr/>
          <p:nvPr/>
        </p:nvSpPr>
        <p:spPr>
          <a:xfrm>
            <a:off x="5089409" y="3393335"/>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5" name="Rectangle : coins arrondis 24">
            <a:extLst>
              <a:ext uri="{FF2B5EF4-FFF2-40B4-BE49-F238E27FC236}">
                <a16:creationId xmlns:a16="http://schemas.microsoft.com/office/drawing/2014/main" id="{BDC5A544-6192-FDB1-8687-888F377CD22E}"/>
              </a:ext>
            </a:extLst>
          </p:cNvPr>
          <p:cNvSpPr/>
          <p:nvPr/>
        </p:nvSpPr>
        <p:spPr>
          <a:xfrm>
            <a:off x="5007653"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9" name="Ellipse 38">
            <a:extLst>
              <a:ext uri="{FF2B5EF4-FFF2-40B4-BE49-F238E27FC236}">
                <a16:creationId xmlns:a16="http://schemas.microsoft.com/office/drawing/2014/main" id="{B225EEB0-DB51-6240-12E8-CD6A3273A35E}"/>
              </a:ext>
            </a:extLst>
          </p:cNvPr>
          <p:cNvSpPr/>
          <p:nvPr/>
        </p:nvSpPr>
        <p:spPr>
          <a:xfrm>
            <a:off x="1971070" y="3393335"/>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4" name="Rectangle : coins arrondis 23">
            <a:extLst>
              <a:ext uri="{FF2B5EF4-FFF2-40B4-BE49-F238E27FC236}">
                <a16:creationId xmlns:a16="http://schemas.microsoft.com/office/drawing/2014/main" id="{46BC7449-857D-2385-4771-8C3538722C86}"/>
              </a:ext>
            </a:extLst>
          </p:cNvPr>
          <p:cNvSpPr/>
          <p:nvPr/>
        </p:nvSpPr>
        <p:spPr>
          <a:xfrm>
            <a:off x="1889314"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6" name="Ellipse 35">
            <a:extLst>
              <a:ext uri="{FF2B5EF4-FFF2-40B4-BE49-F238E27FC236}">
                <a16:creationId xmlns:a16="http://schemas.microsoft.com/office/drawing/2014/main" id="{3A4CF8BD-2D92-D484-4308-596586D71351}"/>
              </a:ext>
            </a:extLst>
          </p:cNvPr>
          <p:cNvSpPr/>
          <p:nvPr/>
        </p:nvSpPr>
        <p:spPr>
          <a:xfrm>
            <a:off x="9660834" y="1599269"/>
            <a:ext cx="2138534"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1" name="Rectangle : coins arrondis 20">
            <a:extLst>
              <a:ext uri="{FF2B5EF4-FFF2-40B4-BE49-F238E27FC236}">
                <a16:creationId xmlns:a16="http://schemas.microsoft.com/office/drawing/2014/main" id="{350A60DA-6DB7-26CB-D1AC-4D15214D59D0}"/>
              </a:ext>
            </a:extLst>
          </p:cNvPr>
          <p:cNvSpPr/>
          <p:nvPr/>
        </p:nvSpPr>
        <p:spPr>
          <a:xfrm>
            <a:off x="9660835" y="1772624"/>
            <a:ext cx="2154393" cy="1254164"/>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2" name="Ellipse 31">
            <a:extLst>
              <a:ext uri="{FF2B5EF4-FFF2-40B4-BE49-F238E27FC236}">
                <a16:creationId xmlns:a16="http://schemas.microsoft.com/office/drawing/2014/main" id="{B7F4B7C7-713B-6170-C745-ED26D256DCBC}"/>
              </a:ext>
            </a:extLst>
          </p:cNvPr>
          <p:cNvSpPr/>
          <p:nvPr/>
        </p:nvSpPr>
        <p:spPr>
          <a:xfrm>
            <a:off x="6581152" y="1599269"/>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8" name="Rectangle : coins arrondis 17">
            <a:extLst>
              <a:ext uri="{FF2B5EF4-FFF2-40B4-BE49-F238E27FC236}">
                <a16:creationId xmlns:a16="http://schemas.microsoft.com/office/drawing/2014/main" id="{AD819E65-E7EE-4501-0D2C-BE7996B2ECFC}"/>
              </a:ext>
            </a:extLst>
          </p:cNvPr>
          <p:cNvSpPr/>
          <p:nvPr/>
        </p:nvSpPr>
        <p:spPr>
          <a:xfrm>
            <a:off x="6577666" y="1772624"/>
            <a:ext cx="2109133" cy="1254164"/>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1" name="Ellipse 30">
            <a:extLst>
              <a:ext uri="{FF2B5EF4-FFF2-40B4-BE49-F238E27FC236}">
                <a16:creationId xmlns:a16="http://schemas.microsoft.com/office/drawing/2014/main" id="{48BBA2BD-DF59-E5AF-FA38-1E05B24E1F1E}"/>
              </a:ext>
            </a:extLst>
          </p:cNvPr>
          <p:cNvSpPr/>
          <p:nvPr/>
        </p:nvSpPr>
        <p:spPr>
          <a:xfrm>
            <a:off x="3521429" y="1599269"/>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6" name="Rectangle : coins arrondis 15">
            <a:extLst>
              <a:ext uri="{FF2B5EF4-FFF2-40B4-BE49-F238E27FC236}">
                <a16:creationId xmlns:a16="http://schemas.microsoft.com/office/drawing/2014/main" id="{46A9325F-AF5D-D82A-9D05-B349B0B76012}"/>
              </a:ext>
            </a:extLst>
          </p:cNvPr>
          <p:cNvSpPr/>
          <p:nvPr/>
        </p:nvSpPr>
        <p:spPr>
          <a:xfrm>
            <a:off x="3494497" y="1772623"/>
            <a:ext cx="2109133" cy="1254165"/>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0" name="Ellipse 29">
            <a:extLst>
              <a:ext uri="{FF2B5EF4-FFF2-40B4-BE49-F238E27FC236}">
                <a16:creationId xmlns:a16="http://schemas.microsoft.com/office/drawing/2014/main" id="{8BB97397-A561-580F-3ED1-9BF7F6F6BCD0}"/>
              </a:ext>
            </a:extLst>
          </p:cNvPr>
          <p:cNvSpPr/>
          <p:nvPr/>
        </p:nvSpPr>
        <p:spPr>
          <a:xfrm>
            <a:off x="392632" y="1599269"/>
            <a:ext cx="2162998"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5" name="Rectangle : coins arrondis 14">
            <a:extLst>
              <a:ext uri="{FF2B5EF4-FFF2-40B4-BE49-F238E27FC236}">
                <a16:creationId xmlns:a16="http://schemas.microsoft.com/office/drawing/2014/main" id="{E5329775-5E68-A50C-154C-02834B7E08E6}"/>
              </a:ext>
            </a:extLst>
          </p:cNvPr>
          <p:cNvSpPr/>
          <p:nvPr/>
        </p:nvSpPr>
        <p:spPr>
          <a:xfrm>
            <a:off x="376772" y="1772624"/>
            <a:ext cx="2178858"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3" name="ZoneTexte 32">
            <a:extLst>
              <a:ext uri="{FF2B5EF4-FFF2-40B4-BE49-F238E27FC236}">
                <a16:creationId xmlns:a16="http://schemas.microsoft.com/office/drawing/2014/main" id="{518A9CDB-AB47-96CB-1C49-704725FE07BE}"/>
              </a:ext>
            </a:extLst>
          </p:cNvPr>
          <p:cNvSpPr txBox="1"/>
          <p:nvPr/>
        </p:nvSpPr>
        <p:spPr>
          <a:xfrm>
            <a:off x="5000089" y="505146"/>
            <a:ext cx="1695235" cy="419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F1F1F"/>
              </a:solidFill>
              <a:effectLst/>
              <a:uLnTx/>
              <a:uFillTx/>
              <a:latin typeface="Roboto"/>
              <a:ea typeface="+mn-ea"/>
              <a:cs typeface="+mn-cs"/>
            </a:endParaRPr>
          </a:p>
        </p:txBody>
      </p:sp>
      <p:sp>
        <p:nvSpPr>
          <p:cNvPr id="34" name="ZoneTexte 33">
            <a:extLst>
              <a:ext uri="{FF2B5EF4-FFF2-40B4-BE49-F238E27FC236}">
                <a16:creationId xmlns:a16="http://schemas.microsoft.com/office/drawing/2014/main" id="{5AB02573-1930-4CD4-2C55-1D0837800312}"/>
              </a:ext>
            </a:extLst>
          </p:cNvPr>
          <p:cNvSpPr txBox="1"/>
          <p:nvPr/>
        </p:nvSpPr>
        <p:spPr>
          <a:xfrm>
            <a:off x="4597685" y="64213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F1F1F"/>
              </a:solidFill>
              <a:effectLst/>
              <a:uLnTx/>
              <a:uFillTx/>
              <a:latin typeface="Roboto"/>
              <a:ea typeface="+mn-ea"/>
              <a:cs typeface="+mn-cs"/>
            </a:endParaRPr>
          </a:p>
        </p:txBody>
      </p:sp>
      <p:sp>
        <p:nvSpPr>
          <p:cNvPr id="23" name="Espace réservé du texte 22">
            <a:extLst>
              <a:ext uri="{FF2B5EF4-FFF2-40B4-BE49-F238E27FC236}">
                <a16:creationId xmlns:a16="http://schemas.microsoft.com/office/drawing/2014/main" id="{26DF4BEF-9F85-F026-9EB3-7354D86F4A18}"/>
              </a:ext>
            </a:extLst>
          </p:cNvPr>
          <p:cNvSpPr>
            <a:spLocks noGrp="1"/>
          </p:cNvSpPr>
          <p:nvPr>
            <p:ph type="body" sz="quarter" idx="10"/>
          </p:nvPr>
        </p:nvSpPr>
        <p:spPr>
          <a:xfrm>
            <a:off x="376772" y="1028442"/>
            <a:ext cx="11359510" cy="236139"/>
          </a:xfrm>
        </p:spPr>
        <p:txBody>
          <a:bodyPr/>
          <a:lstStyle/>
          <a:p>
            <a:pPr algn="ctr"/>
            <a:r>
              <a:rPr lang="fr-FR" b="1">
                <a:solidFill>
                  <a:schemeClr val="tx1">
                    <a:lumMod val="90000"/>
                    <a:lumOff val="10000"/>
                  </a:schemeClr>
                </a:solidFill>
                <a:latin typeface="Arial" panose="020B0604020202020204" pitchFamily="34" charset="0"/>
                <a:cs typeface="Arial" panose="020B0604020202020204" pitchFamily="34" charset="0"/>
              </a:rPr>
              <a:t>Pourquoi choisir </a:t>
            </a:r>
            <a:r>
              <a:rPr lang="fr-FR" b="1" err="1">
                <a:solidFill>
                  <a:srgbClr val="EC6306"/>
                </a:solidFill>
                <a:latin typeface="Arial" panose="020B0604020202020204" pitchFamily="34" charset="0"/>
                <a:cs typeface="Arial" panose="020B0604020202020204" pitchFamily="34" charset="0"/>
              </a:rPr>
              <a:t>Aubay</a:t>
            </a:r>
            <a:r>
              <a:rPr lang="fr-FR" b="1">
                <a:solidFill>
                  <a:schemeClr val="tx1">
                    <a:lumMod val="90000"/>
                    <a:lumOff val="10000"/>
                  </a:schemeClr>
                </a:solidFill>
                <a:latin typeface="Arial" panose="020B0604020202020204" pitchFamily="34" charset="0"/>
                <a:cs typeface="Arial" panose="020B0604020202020204" pitchFamily="34" charset="0"/>
              </a:rPr>
              <a:t> ?</a:t>
            </a:r>
          </a:p>
        </p:txBody>
      </p:sp>
      <p:sp>
        <p:nvSpPr>
          <p:cNvPr id="7" name="Espace réservé pour une image  6">
            <a:extLst>
              <a:ext uri="{FF2B5EF4-FFF2-40B4-BE49-F238E27FC236}">
                <a16:creationId xmlns:a16="http://schemas.microsoft.com/office/drawing/2014/main" id="{E91D8B72-AFE9-A4A2-E5E3-FFA0E1D5C202}"/>
              </a:ext>
            </a:extLst>
          </p:cNvPr>
          <p:cNvSpPr>
            <a:spLocks noGrp="1"/>
          </p:cNvSpPr>
          <p:nvPr>
            <p:ph type="pic" sz="quarter" idx="12"/>
          </p:nvPr>
        </p:nvSpPr>
        <p:spPr/>
        <p:txBody>
          <a:bodyPr/>
          <a:lstStyle/>
          <a:p>
            <a:endParaRPr lang="fr-FR"/>
          </a:p>
        </p:txBody>
      </p:sp>
      <p:sp>
        <p:nvSpPr>
          <p:cNvPr id="60" name="Rectangle 59">
            <a:extLst>
              <a:ext uri="{FF2B5EF4-FFF2-40B4-BE49-F238E27FC236}">
                <a16:creationId xmlns:a16="http://schemas.microsoft.com/office/drawing/2014/main" id="{F52FDA89-0D4E-1C45-8673-5D602229111F}"/>
              </a:ext>
            </a:extLst>
          </p:cNvPr>
          <p:cNvSpPr/>
          <p:nvPr/>
        </p:nvSpPr>
        <p:spPr>
          <a:xfrm>
            <a:off x="5055127" y="3669445"/>
            <a:ext cx="2109133"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Nos consultants sont formées aux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bonnes pratiques Agiles</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et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DevOps</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afin de s’intégrer au mieux à vos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méthodes de travail</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a:t>
            </a:r>
          </a:p>
        </p:txBody>
      </p:sp>
      <p:sp>
        <p:nvSpPr>
          <p:cNvPr id="8" name="Rectangle 7">
            <a:extLst>
              <a:ext uri="{FF2B5EF4-FFF2-40B4-BE49-F238E27FC236}">
                <a16:creationId xmlns:a16="http://schemas.microsoft.com/office/drawing/2014/main" id="{1730F9B7-A66B-44C5-D2D5-ADBA564BD25A}"/>
              </a:ext>
            </a:extLst>
          </p:cNvPr>
          <p:cNvSpPr/>
          <p:nvPr/>
        </p:nvSpPr>
        <p:spPr>
          <a:xfrm>
            <a:off x="8325890" y="3651860"/>
            <a:ext cx="1990077" cy="114646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Nous vous accompagnons sur le terrain de la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RSE</a:t>
            </a:r>
            <a:r>
              <a:rPr kumimoji="0" lang="fr-FR" sz="1100" b="1"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t>
            </a:r>
          </a:p>
          <a:p>
            <a:pPr marL="360363" marR="0" lvl="0" indent="-171450" algn="just" defTabSz="914400" rtl="0" eaLnBrk="1" fontAlgn="auto" latinLnBrk="0" hangingPunct="1">
              <a:lnSpc>
                <a:spcPct val="100000"/>
              </a:lnSpc>
              <a:spcBef>
                <a:spcPts val="30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Exemplarité</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Bonnes pratiques</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Innovation</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Partenariat STPA</a:t>
            </a:r>
          </a:p>
        </p:txBody>
      </p:sp>
      <p:sp>
        <p:nvSpPr>
          <p:cNvPr id="70" name="Rectangle 69">
            <a:extLst>
              <a:ext uri="{FF2B5EF4-FFF2-40B4-BE49-F238E27FC236}">
                <a16:creationId xmlns:a16="http://schemas.microsoft.com/office/drawing/2014/main" id="{5026658A-28F2-ED81-F9A2-188723B21A46}"/>
              </a:ext>
            </a:extLst>
          </p:cNvPr>
          <p:cNvSpPr/>
          <p:nvPr/>
        </p:nvSpPr>
        <p:spPr>
          <a:xfrm>
            <a:off x="3259017" y="5615702"/>
            <a:ext cx="6580272"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Nous souhaitons faire grandir notre collaboration.</a:t>
            </a:r>
          </a:p>
          <a:p>
            <a:pPr marL="0" marR="0" lvl="0" indent="0" algn="ctr"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La relation de confiance établie entre AUBAY et …………… est un atout majeur pour la réussite du développement de vos produits.</a:t>
            </a:r>
          </a:p>
        </p:txBody>
      </p:sp>
      <p:sp>
        <p:nvSpPr>
          <p:cNvPr id="14" name="Rectangle 13">
            <a:extLst>
              <a:ext uri="{FF2B5EF4-FFF2-40B4-BE49-F238E27FC236}">
                <a16:creationId xmlns:a16="http://schemas.microsoft.com/office/drawing/2014/main" id="{930455A5-B88D-0BB9-A635-CE6338A14119}"/>
              </a:ext>
            </a:extLst>
          </p:cNvPr>
          <p:cNvSpPr/>
          <p:nvPr/>
        </p:nvSpPr>
        <p:spPr>
          <a:xfrm>
            <a:off x="1971070" y="3669445"/>
            <a:ext cx="2109133"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Nos consultants sont sélectionnés sur la base de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qualités comportementales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(posture collaborative, implication, ..).</a:t>
            </a:r>
          </a:p>
        </p:txBody>
      </p:sp>
      <p:sp>
        <p:nvSpPr>
          <p:cNvPr id="17" name="Rectangle 16">
            <a:extLst>
              <a:ext uri="{FF2B5EF4-FFF2-40B4-BE49-F238E27FC236}">
                <a16:creationId xmlns:a16="http://schemas.microsoft.com/office/drawing/2014/main" id="{AA813D99-11FC-B186-D75B-10244EA8DB2F}"/>
              </a:ext>
            </a:extLst>
          </p:cNvPr>
          <p:cNvSpPr/>
          <p:nvPr/>
        </p:nvSpPr>
        <p:spPr>
          <a:xfrm>
            <a:off x="9746205" y="1865634"/>
            <a:ext cx="1990077"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L’équipe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commerciale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et de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pilotage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est une équipe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mobilisée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et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expérimentée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au contexte </a:t>
            </a:r>
            <a:r>
              <a:rPr kumimoji="0" lang="fr-FR" sz="1100" b="1" i="0" u="none" strike="noStrike" kern="1200" cap="none" spc="0" normalizeH="0" baseline="0" noProof="0" err="1">
                <a:ln>
                  <a:noFill/>
                </a:ln>
                <a:solidFill>
                  <a:srgbClr val="EC6306"/>
                </a:solidFill>
                <a:effectLst/>
                <a:uLnTx/>
                <a:uFillTx/>
                <a:latin typeface="Arial" panose="020B0604020202020204" pitchFamily="34" charset="0"/>
                <a:ea typeface="+mn-ea"/>
                <a:cs typeface="Arial" panose="020B0604020202020204" pitchFamily="34" charset="0"/>
              </a:rPr>
              <a:t>xxxxx</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(nom du client)</a:t>
            </a:r>
            <a:endParaRPr kumimoji="0" lang="fr-FR" sz="1100" b="0" i="0" u="none" strike="noStrike" kern="1200" cap="none" spc="0" normalizeH="0" baseline="0" noProof="0">
              <a:ln>
                <a:noFill/>
              </a:ln>
              <a:solidFill>
                <a:srgbClr val="1F1F1F">
                  <a:lumMod val="65000"/>
                  <a:lumOff val="35000"/>
                </a:srgbClr>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53A86878-4599-7D79-FCFB-1845F9233060}"/>
              </a:ext>
            </a:extLst>
          </p:cNvPr>
          <p:cNvSpPr/>
          <p:nvPr/>
        </p:nvSpPr>
        <p:spPr>
          <a:xfrm>
            <a:off x="3602413" y="1865634"/>
            <a:ext cx="1893300"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80 %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des activités </a:t>
            </a: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couvrent le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périmètre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d’intervention de la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présente consultation</a:t>
            </a:r>
          </a:p>
        </p:txBody>
      </p:sp>
      <p:sp>
        <p:nvSpPr>
          <p:cNvPr id="22" name="Rectangle 21">
            <a:extLst>
              <a:ext uri="{FF2B5EF4-FFF2-40B4-BE49-F238E27FC236}">
                <a16:creationId xmlns:a16="http://schemas.microsoft.com/office/drawing/2014/main" id="{97A790D7-9457-1CA2-537A-0D18C6ECA887}"/>
              </a:ext>
            </a:extLst>
          </p:cNvPr>
          <p:cNvSpPr/>
          <p:nvPr/>
        </p:nvSpPr>
        <p:spPr>
          <a:xfrm>
            <a:off x="520892" y="1865634"/>
            <a:ext cx="1880821" cy="110799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est un acteur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spécialisé</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sur le secteur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Banque et Assurance</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b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br>
            <a:r>
              <a:rPr kumimoji="0" lang="fr-FR" sz="1100" b="0" i="0" u="none" strike="noStrike" kern="1200" cap="none" spc="0" normalizeH="0" baseline="0" noProof="0">
                <a:ln>
                  <a:noFill/>
                </a:ln>
                <a:solidFill>
                  <a:srgbClr val="1F1F1F">
                    <a:lumMod val="65000"/>
                    <a:lumOff val="35000"/>
                  </a:srgbClr>
                </a:solidFill>
                <a:effectLst/>
                <a:highlight>
                  <a:srgbClr val="FFFF00"/>
                </a:highlight>
                <a:uLnTx/>
                <a:uFillTx/>
                <a:latin typeface="Arial" panose="020B0604020202020204" pitchFamily="34" charset="0"/>
                <a:ea typeface="+mn-ea"/>
                <a:cs typeface="Arial" panose="020B0604020202020204" pitchFamily="34" charset="0"/>
              </a:rPr>
              <a:t>~16 M€ en 2023 réalisé sur des activités </a:t>
            </a: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d’assurance-crédit</a:t>
            </a:r>
          </a:p>
        </p:txBody>
      </p:sp>
      <p:sp>
        <p:nvSpPr>
          <p:cNvPr id="2" name="Espace réservé du texte 2">
            <a:extLst>
              <a:ext uri="{FF2B5EF4-FFF2-40B4-BE49-F238E27FC236}">
                <a16:creationId xmlns:a16="http://schemas.microsoft.com/office/drawing/2014/main" id="{137C0B42-1BD2-0954-6E65-B2957ABA7A13}"/>
              </a:ext>
            </a:extLst>
          </p:cNvPr>
          <p:cNvSpPr txBox="1">
            <a:spLocks/>
          </p:cNvSpPr>
          <p:nvPr/>
        </p:nvSpPr>
        <p:spPr>
          <a:xfrm>
            <a:off x="376774" y="203208"/>
            <a:ext cx="10104377" cy="1798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1F1F1F">
                    <a:lumMod val="75000"/>
                    <a:lumOff val="25000"/>
                  </a:srgbClr>
                </a:solidFill>
                <a:effectLst/>
                <a:uLnTx/>
                <a:uFillTx/>
                <a:latin typeface="Roboto"/>
                <a:ea typeface="+mn-ea"/>
                <a:cs typeface="+mn-cs"/>
              </a:rPr>
              <a:t>Notre offre</a:t>
            </a:r>
          </a:p>
        </p:txBody>
      </p:sp>
      <p:sp>
        <p:nvSpPr>
          <p:cNvPr id="4" name="Espace réservé du texte 1">
            <a:extLst>
              <a:ext uri="{FF2B5EF4-FFF2-40B4-BE49-F238E27FC236}">
                <a16:creationId xmlns:a16="http://schemas.microsoft.com/office/drawing/2014/main" id="{BEF94E2D-637D-1E01-6AFE-0DDE301B9362}"/>
              </a:ext>
            </a:extLst>
          </p:cNvPr>
          <p:cNvSpPr txBox="1">
            <a:spLocks/>
          </p:cNvSpPr>
          <p:nvPr/>
        </p:nvSpPr>
        <p:spPr>
          <a:xfrm>
            <a:off x="376773" y="392353"/>
            <a:ext cx="10104377" cy="236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400" b="0" i="0" u="none" strike="noStrike" kern="1200" cap="none" spc="0" normalizeH="0" baseline="0" noProof="0">
                <a:ln>
                  <a:noFill/>
                </a:ln>
                <a:solidFill>
                  <a:srgbClr val="E5430D"/>
                </a:solidFill>
                <a:effectLst/>
                <a:uLnTx/>
                <a:uFillTx/>
                <a:latin typeface="Roboto"/>
                <a:ea typeface="+mn-ea"/>
                <a:cs typeface="+mn-cs"/>
              </a:rPr>
              <a:t>Pour réussir ensemble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400" b="0" i="0" u="none" strike="noStrike" kern="1200" cap="none" spc="0" normalizeH="0" baseline="0" noProof="0">
              <a:ln>
                <a:noFill/>
              </a:ln>
              <a:solidFill>
                <a:srgbClr val="E5430D"/>
              </a:solidFill>
              <a:effectLst/>
              <a:uLnTx/>
              <a:uFillTx/>
              <a:latin typeface="Roboto"/>
              <a:ea typeface="+mn-ea"/>
              <a:cs typeface="+mn-cs"/>
            </a:endParaRPr>
          </a:p>
        </p:txBody>
      </p:sp>
      <p:sp>
        <p:nvSpPr>
          <p:cNvPr id="19" name="Rectangle 18">
            <a:extLst>
              <a:ext uri="{FF2B5EF4-FFF2-40B4-BE49-F238E27FC236}">
                <a16:creationId xmlns:a16="http://schemas.microsoft.com/office/drawing/2014/main" id="{8F4F1F67-011F-9B7C-F002-356803A0DFF9}"/>
              </a:ext>
            </a:extLst>
          </p:cNvPr>
          <p:cNvSpPr/>
          <p:nvPr/>
        </p:nvSpPr>
        <p:spPr>
          <a:xfrm>
            <a:off x="6652068" y="1865634"/>
            <a:ext cx="1990077"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Outre la délégation de ressources, notre offre de services repose sur des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practices d’expertise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ou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méthodologique</a:t>
            </a:r>
          </a:p>
        </p:txBody>
      </p:sp>
    </p:spTree>
    <p:extLst>
      <p:ext uri="{BB962C8B-B14F-4D97-AF65-F5344CB8AC3E}">
        <p14:creationId xmlns:p14="http://schemas.microsoft.com/office/powerpoint/2010/main" val="13063489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texte 17">
            <a:extLst>
              <a:ext uri="{FF2B5EF4-FFF2-40B4-BE49-F238E27FC236}">
                <a16:creationId xmlns:a16="http://schemas.microsoft.com/office/drawing/2014/main" id="{3D082A90-63DC-8917-5362-89598755B839}"/>
              </a:ext>
            </a:extLst>
          </p:cNvPr>
          <p:cNvSpPr>
            <a:spLocks noGrp="1"/>
          </p:cNvSpPr>
          <p:nvPr>
            <p:ph type="body" sz="quarter" idx="10"/>
          </p:nvPr>
        </p:nvSpPr>
        <p:spPr/>
        <p:txBody>
          <a:bodyPr/>
          <a:lstStyle/>
          <a:p>
            <a:r>
              <a:rPr lang="fr-FR">
                <a:solidFill>
                  <a:srgbClr val="E5430D"/>
                </a:solidFill>
              </a:rPr>
              <a:t>Chiffres clés</a:t>
            </a:r>
          </a:p>
        </p:txBody>
      </p:sp>
      <p:sp>
        <p:nvSpPr>
          <p:cNvPr id="19" name="Espace réservé du texte 18">
            <a:extLst>
              <a:ext uri="{FF2B5EF4-FFF2-40B4-BE49-F238E27FC236}">
                <a16:creationId xmlns:a16="http://schemas.microsoft.com/office/drawing/2014/main" id="{9B81E1F3-5786-B396-A793-6F80A297068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Tree>
    <p:extLst>
      <p:ext uri="{BB962C8B-B14F-4D97-AF65-F5344CB8AC3E}">
        <p14:creationId xmlns:p14="http://schemas.microsoft.com/office/powerpoint/2010/main" val="36274589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A41A-37F4-610D-3DBE-7C108D248393}"/>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9D610010-5A85-3BA1-05F1-ACE5444D7CB3}"/>
              </a:ext>
            </a:extLst>
          </p:cNvPr>
          <p:cNvGrpSpPr/>
          <p:nvPr/>
        </p:nvGrpSpPr>
        <p:grpSpPr>
          <a:xfrm>
            <a:off x="686757" y="2133723"/>
            <a:ext cx="2361182" cy="1967439"/>
            <a:chOff x="9776784" y="4563725"/>
            <a:chExt cx="2361182" cy="1967439"/>
          </a:xfrm>
        </p:grpSpPr>
        <p:grpSp>
          <p:nvGrpSpPr>
            <p:cNvPr id="90" name="Groupe 89">
              <a:extLst>
                <a:ext uri="{FF2B5EF4-FFF2-40B4-BE49-F238E27FC236}">
                  <a16:creationId xmlns:a16="http://schemas.microsoft.com/office/drawing/2014/main" id="{0FE8C517-618C-E783-22E9-55B2A45B1FE7}"/>
                </a:ext>
              </a:extLst>
            </p:cNvPr>
            <p:cNvGrpSpPr/>
            <p:nvPr/>
          </p:nvGrpSpPr>
          <p:grpSpPr>
            <a:xfrm>
              <a:off x="10385299" y="4563725"/>
              <a:ext cx="1361341" cy="1267417"/>
              <a:chOff x="-3230920" y="3374689"/>
              <a:chExt cx="1880614" cy="1598841"/>
            </a:xfrm>
            <a:solidFill>
              <a:schemeClr val="tx1">
                <a:lumMod val="10000"/>
                <a:lumOff val="90000"/>
              </a:schemeClr>
            </a:solidFill>
          </p:grpSpPr>
          <p:sp>
            <p:nvSpPr>
              <p:cNvPr id="91" name="Shape">
                <a:extLst>
                  <a:ext uri="{FF2B5EF4-FFF2-40B4-BE49-F238E27FC236}">
                    <a16:creationId xmlns:a16="http://schemas.microsoft.com/office/drawing/2014/main" id="{07C4B712-0FEC-A149-24A2-E0BF893486C6}"/>
                  </a:ext>
                </a:extLst>
              </p:cNvPr>
              <p:cNvSpPr/>
              <p:nvPr/>
            </p:nvSpPr>
            <p:spPr>
              <a:xfrm>
                <a:off x="-2538596" y="3374689"/>
                <a:ext cx="509819" cy="1276388"/>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92" name="Shape">
                <a:extLst>
                  <a:ext uri="{FF2B5EF4-FFF2-40B4-BE49-F238E27FC236}">
                    <a16:creationId xmlns:a16="http://schemas.microsoft.com/office/drawing/2014/main" id="{65753A66-72B9-D164-3D50-6759BB950923}"/>
                  </a:ext>
                </a:extLst>
              </p:cNvPr>
              <p:cNvSpPr/>
              <p:nvPr/>
            </p:nvSpPr>
            <p:spPr>
              <a:xfrm>
                <a:off x="-1843728" y="3697142"/>
                <a:ext cx="493422" cy="127638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93" name="Shape">
                <a:extLst>
                  <a:ext uri="{FF2B5EF4-FFF2-40B4-BE49-F238E27FC236}">
                    <a16:creationId xmlns:a16="http://schemas.microsoft.com/office/drawing/2014/main" id="{926D4F7B-4A9A-681B-D276-0505960A6BE6}"/>
                  </a:ext>
                </a:extLst>
              </p:cNvPr>
              <p:cNvSpPr/>
              <p:nvPr/>
            </p:nvSpPr>
            <p:spPr>
              <a:xfrm>
                <a:off x="-3230920" y="3674935"/>
                <a:ext cx="493422" cy="127638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5" name="Groupe 14">
              <a:extLst>
                <a:ext uri="{FF2B5EF4-FFF2-40B4-BE49-F238E27FC236}">
                  <a16:creationId xmlns:a16="http://schemas.microsoft.com/office/drawing/2014/main" id="{45796CCF-A686-0E50-F665-C2CCE6FFAC67}"/>
                </a:ext>
              </a:extLst>
            </p:cNvPr>
            <p:cNvGrpSpPr/>
            <p:nvPr/>
          </p:nvGrpSpPr>
          <p:grpSpPr>
            <a:xfrm>
              <a:off x="9776784" y="5315556"/>
              <a:ext cx="2361182" cy="1215608"/>
              <a:chOff x="9669206" y="5336126"/>
              <a:chExt cx="2361182" cy="1215608"/>
            </a:xfrm>
          </p:grpSpPr>
          <p:grpSp>
            <p:nvGrpSpPr>
              <p:cNvPr id="77" name="Groupe 76">
                <a:extLst>
                  <a:ext uri="{FF2B5EF4-FFF2-40B4-BE49-F238E27FC236}">
                    <a16:creationId xmlns:a16="http://schemas.microsoft.com/office/drawing/2014/main" id="{39DB1C00-9149-92CC-1F93-A7CF5DEC1BC2}"/>
                  </a:ext>
                </a:extLst>
              </p:cNvPr>
              <p:cNvGrpSpPr/>
              <p:nvPr/>
            </p:nvGrpSpPr>
            <p:grpSpPr>
              <a:xfrm>
                <a:off x="9918480" y="5336126"/>
                <a:ext cx="2111908" cy="1215608"/>
                <a:chOff x="9924279" y="4164982"/>
                <a:chExt cx="2111908" cy="1215608"/>
              </a:xfrm>
            </p:grpSpPr>
            <p:sp>
              <p:nvSpPr>
                <p:cNvPr id="78" name="ZoneTexte 77">
                  <a:extLst>
                    <a:ext uri="{FF2B5EF4-FFF2-40B4-BE49-F238E27FC236}">
                      <a16:creationId xmlns:a16="http://schemas.microsoft.com/office/drawing/2014/main" id="{21FB5B25-4B1D-757B-6503-9A5E61FED723}"/>
                    </a:ext>
                  </a:extLst>
                </p:cNvPr>
                <p:cNvSpPr txBox="1"/>
                <p:nvPr/>
              </p:nvSpPr>
              <p:spPr>
                <a:xfrm>
                  <a:off x="9924279" y="4164982"/>
                  <a:ext cx="2111908" cy="769441"/>
                </a:xfrm>
                <a:prstGeom prst="rect">
                  <a:avLst/>
                </a:prstGeom>
                <a:noFill/>
              </p:spPr>
              <p:txBody>
                <a:bodyPr wrap="square" rtlCol="0">
                  <a:spAutoFit/>
                </a:bodyPr>
                <a:lstStyle/>
                <a:p>
                  <a:pPr algn="ctr"/>
                  <a:r>
                    <a:rPr lang="fr-FR" sz="4400" b="1" dirty="0">
                      <a:solidFill>
                        <a:srgbClr val="F5A243"/>
                      </a:solidFill>
                      <a:latin typeface="Arial" panose="020B0604020202020204" pitchFamily="34" charset="0"/>
                      <a:cs typeface="Arial" panose="020B0604020202020204" pitchFamily="34" charset="0"/>
                    </a:rPr>
                    <a:t>7 779</a:t>
                  </a:r>
                </a:p>
              </p:txBody>
            </p:sp>
            <p:sp>
              <p:nvSpPr>
                <p:cNvPr id="79" name="ZoneTexte 78">
                  <a:extLst>
                    <a:ext uri="{FF2B5EF4-FFF2-40B4-BE49-F238E27FC236}">
                      <a16:creationId xmlns:a16="http://schemas.microsoft.com/office/drawing/2014/main" id="{D585784D-11FF-7C00-985E-F8AB213FECF7}"/>
                    </a:ext>
                  </a:extLst>
                </p:cNvPr>
                <p:cNvSpPr txBox="1"/>
                <p:nvPr/>
              </p:nvSpPr>
              <p:spPr>
                <a:xfrm>
                  <a:off x="10086816" y="4708780"/>
                  <a:ext cx="1816297" cy="461665"/>
                </a:xfrm>
                <a:prstGeom prst="rect">
                  <a:avLst/>
                </a:prstGeom>
                <a:noFill/>
              </p:spPr>
              <p:txBody>
                <a:bodyPr wrap="square" rtlCol="0">
                  <a:spAutoFit/>
                </a:bodyPr>
                <a:lstStyle/>
                <a:p>
                  <a:pPr algn="ctr"/>
                  <a:r>
                    <a:rPr lang="fr-FR" sz="2400">
                      <a:solidFill>
                        <a:schemeClr val="bg1">
                          <a:lumMod val="85000"/>
                        </a:schemeClr>
                      </a:solidFill>
                      <a:latin typeface="Arial" panose="020B0604020202020204" pitchFamily="34" charset="0"/>
                      <a:cs typeface="Arial" panose="020B0604020202020204" pitchFamily="34" charset="0"/>
                    </a:rPr>
                    <a:t>Talents</a:t>
                  </a:r>
                  <a:endParaRPr lang="fr-FR" sz="1200">
                    <a:solidFill>
                      <a:schemeClr val="bg1">
                        <a:lumMod val="85000"/>
                      </a:schemeClr>
                    </a:solidFill>
                    <a:latin typeface="Arial" panose="020B0604020202020204" pitchFamily="34" charset="0"/>
                    <a:cs typeface="Arial" panose="020B0604020202020204" pitchFamily="34" charset="0"/>
                  </a:endParaRPr>
                </a:p>
              </p:txBody>
            </p:sp>
            <p:sp>
              <p:nvSpPr>
                <p:cNvPr id="89" name="ZoneTexte 88">
                  <a:extLst>
                    <a:ext uri="{FF2B5EF4-FFF2-40B4-BE49-F238E27FC236}">
                      <a16:creationId xmlns:a16="http://schemas.microsoft.com/office/drawing/2014/main" id="{1109FFC6-12C6-0FBC-C798-508F4A74422D}"/>
                    </a:ext>
                  </a:extLst>
                </p:cNvPr>
                <p:cNvSpPr txBox="1"/>
                <p:nvPr/>
              </p:nvSpPr>
              <p:spPr>
                <a:xfrm>
                  <a:off x="10095023" y="5072813"/>
                  <a:ext cx="1816297" cy="307777"/>
                </a:xfrm>
                <a:prstGeom prst="rect">
                  <a:avLst/>
                </a:prstGeom>
                <a:noFill/>
              </p:spPr>
              <p:txBody>
                <a:bodyPr wrap="square" rtlCol="0">
                  <a:spAutoFit/>
                </a:bodyPr>
                <a:lstStyle/>
                <a:p>
                  <a:pPr algn="ctr"/>
                  <a:r>
                    <a:rPr lang="fr-FR" sz="1400" err="1">
                      <a:solidFill>
                        <a:srgbClr val="F5A243"/>
                      </a:solidFill>
                      <a:latin typeface="Arial" panose="020B0604020202020204" pitchFamily="34" charset="0"/>
                      <a:cs typeface="Arial" panose="020B0604020202020204" pitchFamily="34" charset="0"/>
                    </a:rPr>
                    <a:t>Aubay</a:t>
                  </a:r>
                  <a:r>
                    <a:rPr lang="fr-FR" sz="1400">
                      <a:solidFill>
                        <a:srgbClr val="F5A243"/>
                      </a:solidFill>
                      <a:latin typeface="Arial" panose="020B0604020202020204" pitchFamily="34" charset="0"/>
                      <a:cs typeface="Arial" panose="020B0604020202020204" pitchFamily="34" charset="0"/>
                    </a:rPr>
                    <a:t> Groupe</a:t>
                  </a:r>
                  <a:endParaRPr lang="fr-FR" sz="900">
                    <a:solidFill>
                      <a:srgbClr val="F5A243"/>
                    </a:solidFill>
                    <a:latin typeface="Arial" panose="020B0604020202020204" pitchFamily="34" charset="0"/>
                    <a:cs typeface="Arial" panose="020B0604020202020204" pitchFamily="34" charset="0"/>
                  </a:endParaRPr>
                </a:p>
              </p:txBody>
            </p:sp>
          </p:grpSp>
          <p:sp>
            <p:nvSpPr>
              <p:cNvPr id="14" name="ZoneTexte 13">
                <a:extLst>
                  <a:ext uri="{FF2B5EF4-FFF2-40B4-BE49-F238E27FC236}">
                    <a16:creationId xmlns:a16="http://schemas.microsoft.com/office/drawing/2014/main" id="{AC6075BB-3BC1-5D3B-0B17-624EF40CAD54}"/>
                  </a:ext>
                </a:extLst>
              </p:cNvPr>
              <p:cNvSpPr txBox="1"/>
              <p:nvPr/>
            </p:nvSpPr>
            <p:spPr>
              <a:xfrm>
                <a:off x="9669206" y="5547235"/>
                <a:ext cx="682415" cy="369332"/>
              </a:xfrm>
              <a:prstGeom prst="rect">
                <a:avLst/>
              </a:prstGeom>
              <a:noFill/>
            </p:spPr>
            <p:txBody>
              <a:bodyPr wrap="square" rtlCol="0">
                <a:spAutoFit/>
              </a:bodyPr>
              <a:lstStyle/>
              <a:p>
                <a:r>
                  <a:rPr lang="fr-FR">
                    <a:solidFill>
                      <a:srgbClr val="F5A243"/>
                    </a:solidFill>
                  </a:rPr>
                  <a:t>+ de</a:t>
                </a:r>
              </a:p>
            </p:txBody>
          </p:sp>
        </p:grpSp>
      </p:grpSp>
      <p:sp>
        <p:nvSpPr>
          <p:cNvPr id="43" name="TextBox 30">
            <a:extLst>
              <a:ext uri="{FF2B5EF4-FFF2-40B4-BE49-F238E27FC236}">
                <a16:creationId xmlns:a16="http://schemas.microsoft.com/office/drawing/2014/main" id="{46B5860A-1159-7384-DC26-C77354DD43F6}"/>
              </a:ext>
            </a:extLst>
          </p:cNvPr>
          <p:cNvSpPr txBox="1"/>
          <p:nvPr/>
        </p:nvSpPr>
        <p:spPr>
          <a:xfrm>
            <a:off x="424623" y="1531914"/>
            <a:ext cx="3262488" cy="340519"/>
          </a:xfrm>
          <a:prstGeom prst="roundRect">
            <a:avLst/>
          </a:prstGeom>
          <a:solidFill>
            <a:srgbClr val="F5A243"/>
          </a:solidFill>
          <a:ln>
            <a:noFill/>
          </a:ln>
        </p:spPr>
        <p:txBody>
          <a:bodyPr wrap="square" rtlCol="0">
            <a:spAutoFit/>
          </a:bodyPr>
          <a:lstStyle/>
          <a:p>
            <a:pPr>
              <a:spcAft>
                <a:spcPts val="100"/>
              </a:spcAft>
            </a:pPr>
            <a:r>
              <a:rPr lang="fr-FR" sz="1400" dirty="0">
                <a:solidFill>
                  <a:schemeClr val="bg1"/>
                </a:solidFill>
                <a:latin typeface="Arial" panose="020B0604020202020204" pitchFamily="34" charset="0"/>
                <a:cs typeface="Arial" panose="020B0604020202020204" pitchFamily="34" charset="0"/>
              </a:rPr>
              <a:t>Notre </a:t>
            </a:r>
            <a:r>
              <a:rPr lang="fr-FR" sz="1400" b="1" dirty="0">
                <a:solidFill>
                  <a:schemeClr val="bg1"/>
                </a:solidFill>
                <a:latin typeface="Arial" panose="020B0604020202020204" pitchFamily="34" charset="0"/>
                <a:cs typeface="Arial" panose="020B0604020202020204" pitchFamily="34" charset="0"/>
              </a:rPr>
              <a:t>implantation Européenne</a:t>
            </a:r>
            <a:endParaRPr lang="fr-FR" sz="1400" dirty="0">
              <a:solidFill>
                <a:schemeClr val="bg1"/>
              </a:solidFill>
              <a:latin typeface="Arial" panose="020B0604020202020204" pitchFamily="34" charset="0"/>
              <a:cs typeface="Arial" panose="020B0604020202020204" pitchFamily="34" charset="0"/>
            </a:endParaRPr>
          </a:p>
        </p:txBody>
      </p:sp>
      <p:sp>
        <p:nvSpPr>
          <p:cNvPr id="18" name="Espace réservé du texte 17">
            <a:extLst>
              <a:ext uri="{FF2B5EF4-FFF2-40B4-BE49-F238E27FC236}">
                <a16:creationId xmlns:a16="http://schemas.microsoft.com/office/drawing/2014/main" id="{EF65AA22-9191-D23F-6245-46701BDA97CA}"/>
              </a:ext>
            </a:extLst>
          </p:cNvPr>
          <p:cNvSpPr>
            <a:spLocks noGrp="1"/>
          </p:cNvSpPr>
          <p:nvPr>
            <p:ph type="body" sz="quarter" idx="10"/>
          </p:nvPr>
        </p:nvSpPr>
        <p:spPr/>
        <p:txBody>
          <a:bodyPr/>
          <a:lstStyle/>
          <a:p>
            <a:r>
              <a:rPr lang="fr-FR">
                <a:solidFill>
                  <a:srgbClr val="E5430D"/>
                </a:solidFill>
              </a:rPr>
              <a:t>Chiffres clés</a:t>
            </a:r>
          </a:p>
        </p:txBody>
      </p:sp>
      <p:sp>
        <p:nvSpPr>
          <p:cNvPr id="19" name="Espace réservé du texte 18">
            <a:extLst>
              <a:ext uri="{FF2B5EF4-FFF2-40B4-BE49-F238E27FC236}">
                <a16:creationId xmlns:a16="http://schemas.microsoft.com/office/drawing/2014/main" id="{25A67945-7B0A-D489-1240-EEB714359B61}"/>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pic>
        <p:nvPicPr>
          <p:cNvPr id="1026" name="Picture 2">
            <a:extLst>
              <a:ext uri="{FF2B5EF4-FFF2-40B4-BE49-F238E27FC236}">
                <a16:creationId xmlns:a16="http://schemas.microsoft.com/office/drawing/2014/main" id="{91592F0B-68E6-14AD-87AC-DFAA9F09608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8441" y="640677"/>
            <a:ext cx="5647452" cy="6181984"/>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D679AC44-8704-3739-C2E9-3C16E4A30908}"/>
              </a:ext>
            </a:extLst>
          </p:cNvPr>
          <p:cNvSpPr txBox="1"/>
          <p:nvPr/>
        </p:nvSpPr>
        <p:spPr>
          <a:xfrm>
            <a:off x="3762311" y="3654995"/>
            <a:ext cx="1292860" cy="366767"/>
          </a:xfrm>
          <a:prstGeom prst="rect">
            <a:avLst/>
          </a:prstGeom>
        </p:spPr>
        <p:txBody>
          <a:bodyPr vert="horz" wrap="square" lIns="0" tIns="12700" rIns="0" bIns="0" rtlCol="0">
            <a:spAutoFit/>
          </a:bodyPr>
          <a:lstStyle/>
          <a:p>
            <a:pPr marL="635" algn="ctr">
              <a:lnSpc>
                <a:spcPct val="100000"/>
              </a:lnSpc>
              <a:spcBef>
                <a:spcPts val="100"/>
              </a:spcBef>
            </a:pPr>
            <a:r>
              <a:rPr sz="1200" b="1" dirty="0">
                <a:solidFill>
                  <a:srgbClr val="F79546"/>
                </a:solidFill>
                <a:latin typeface="Arial" panose="020B0604020202020204" pitchFamily="34" charset="0"/>
                <a:cs typeface="Arial" panose="020B0604020202020204" pitchFamily="34" charset="0"/>
              </a:rPr>
              <a:t>France</a:t>
            </a:r>
            <a:endParaRPr lang="fr-FR" sz="1200" b="1" spc="-25" dirty="0">
              <a:solidFill>
                <a:srgbClr val="F79546"/>
              </a:solidFill>
              <a:latin typeface="Arial" panose="020B0604020202020204" pitchFamily="34" charset="0"/>
              <a:cs typeface="Arial" panose="020B0604020202020204" pitchFamily="34" charset="0"/>
            </a:endParaRPr>
          </a:p>
          <a:p>
            <a:pPr algn="ctr">
              <a:lnSpc>
                <a:spcPct val="100000"/>
              </a:lnSpc>
            </a:pPr>
            <a:r>
              <a:rPr lang="fr-FR" sz="1100" spc="10" dirty="0">
                <a:solidFill>
                  <a:srgbClr val="7E7E7E"/>
                </a:solidFill>
                <a:latin typeface="Arial" panose="020B0604020202020204" pitchFamily="34" charset="0"/>
                <a:cs typeface="Arial" panose="020B0604020202020204" pitchFamily="34" charset="0"/>
              </a:rPr>
              <a:t>2934</a:t>
            </a:r>
            <a:r>
              <a:rPr sz="1100" spc="10" dirty="0">
                <a:solidFill>
                  <a:srgbClr val="7E7E7E"/>
                </a:solidFill>
                <a:latin typeface="Arial" panose="020B0604020202020204" pitchFamily="34" charset="0"/>
                <a:cs typeface="Arial" panose="020B0604020202020204" pitchFamily="34" charset="0"/>
              </a:rPr>
              <a:t> </a:t>
            </a:r>
            <a:r>
              <a:rPr sz="1100" spc="-10" dirty="0" err="1">
                <a:solidFill>
                  <a:srgbClr val="7E7E7E"/>
                </a:solidFill>
                <a:latin typeface="Arial" panose="020B0604020202020204" pitchFamily="34" charset="0"/>
                <a:cs typeface="Arial" panose="020B0604020202020204" pitchFamily="34" charset="0"/>
              </a:rPr>
              <a:t>collaborateurs</a:t>
            </a:r>
            <a:endParaRPr sz="1100" dirty="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71D58C61-750F-0038-6E9D-281BBBA34580}"/>
              </a:ext>
            </a:extLst>
          </p:cNvPr>
          <p:cNvSpPr txBox="1"/>
          <p:nvPr/>
        </p:nvSpPr>
        <p:spPr>
          <a:xfrm>
            <a:off x="4297456" y="5796566"/>
            <a:ext cx="1292860" cy="382156"/>
          </a:xfrm>
          <a:prstGeom prst="rect">
            <a:avLst/>
          </a:prstGeom>
        </p:spPr>
        <p:txBody>
          <a:bodyPr vert="horz" wrap="square" lIns="0" tIns="12700" rIns="0" bIns="0" rtlCol="0">
            <a:spAutoFit/>
          </a:bodyPr>
          <a:lstStyle/>
          <a:p>
            <a:pPr algn="ctr">
              <a:lnSpc>
                <a:spcPct val="100000"/>
              </a:lnSpc>
              <a:spcBef>
                <a:spcPts val="100"/>
              </a:spcBef>
            </a:pPr>
            <a:r>
              <a:rPr lang="fr-FR" sz="1200" b="1" spc="-10" dirty="0">
                <a:solidFill>
                  <a:srgbClr val="F79546"/>
                </a:solidFill>
                <a:latin typeface="Calibri"/>
                <a:cs typeface="Calibri"/>
              </a:rPr>
              <a:t>Espagne</a:t>
            </a:r>
          </a:p>
          <a:p>
            <a:pPr algn="ctr">
              <a:lnSpc>
                <a:spcPct val="100000"/>
              </a:lnSpc>
            </a:pPr>
            <a:r>
              <a:rPr lang="fr-FR" sz="1200" dirty="0">
                <a:solidFill>
                  <a:srgbClr val="7E7E7E"/>
                </a:solidFill>
                <a:latin typeface="Calibri"/>
                <a:cs typeface="Calibri"/>
              </a:rPr>
              <a:t>1018 </a:t>
            </a:r>
            <a:r>
              <a:rPr sz="1200" spc="-10" dirty="0" err="1">
                <a:solidFill>
                  <a:srgbClr val="7E7E7E"/>
                </a:solidFill>
                <a:latin typeface="Calibri"/>
                <a:cs typeface="Calibri"/>
              </a:rPr>
              <a:t>collaborateurs</a:t>
            </a:r>
            <a:endParaRPr sz="1200" dirty="0">
              <a:latin typeface="Calibri"/>
              <a:cs typeface="Calibri"/>
            </a:endParaRPr>
          </a:p>
        </p:txBody>
      </p:sp>
      <p:sp>
        <p:nvSpPr>
          <p:cNvPr id="11" name="object 4">
            <a:extLst>
              <a:ext uri="{FF2B5EF4-FFF2-40B4-BE49-F238E27FC236}">
                <a16:creationId xmlns:a16="http://schemas.microsoft.com/office/drawing/2014/main" id="{E86B189A-9560-6F85-75A0-0A2161993F5D}"/>
              </a:ext>
            </a:extLst>
          </p:cNvPr>
          <p:cNvSpPr txBox="1"/>
          <p:nvPr/>
        </p:nvSpPr>
        <p:spPr>
          <a:xfrm>
            <a:off x="6974431" y="2714507"/>
            <a:ext cx="1635002" cy="382156"/>
          </a:xfrm>
          <a:prstGeom prst="rect">
            <a:avLst/>
          </a:prstGeom>
        </p:spPr>
        <p:txBody>
          <a:bodyPr vert="horz" wrap="square" lIns="0" tIns="12700" rIns="0" bIns="0" rtlCol="0">
            <a:spAutoFit/>
          </a:bodyPr>
          <a:lstStyle/>
          <a:p>
            <a:pPr algn="ctr">
              <a:lnSpc>
                <a:spcPct val="100000"/>
              </a:lnSpc>
              <a:spcBef>
                <a:spcPts val="100"/>
              </a:spcBef>
            </a:pPr>
            <a:r>
              <a:rPr sz="1200" b="1" spc="-10" dirty="0">
                <a:solidFill>
                  <a:srgbClr val="F79546"/>
                </a:solidFill>
                <a:latin typeface="Arial" panose="020B0604020202020204" pitchFamily="34" charset="0"/>
                <a:cs typeface="Arial" panose="020B0604020202020204" pitchFamily="34" charset="0"/>
              </a:rPr>
              <a:t>Belgique/Luxembourg</a:t>
            </a:r>
            <a:endParaRPr lang="fr-FR" sz="1200" b="1" spc="-10" dirty="0">
              <a:solidFill>
                <a:srgbClr val="F79546"/>
              </a:solidFill>
              <a:latin typeface="Arial" panose="020B0604020202020204" pitchFamily="34" charset="0"/>
              <a:cs typeface="Arial" panose="020B0604020202020204" pitchFamily="34" charset="0"/>
            </a:endParaRPr>
          </a:p>
          <a:p>
            <a:pPr marL="635" algn="ctr">
              <a:lnSpc>
                <a:spcPct val="100000"/>
              </a:lnSpc>
            </a:pPr>
            <a:r>
              <a:rPr sz="1200" dirty="0">
                <a:solidFill>
                  <a:srgbClr val="7E7E7E"/>
                </a:solidFill>
                <a:latin typeface="Calibri"/>
                <a:cs typeface="Calibri"/>
              </a:rPr>
              <a:t>2</a:t>
            </a:r>
            <a:r>
              <a:rPr lang="fr-FR" sz="1200" dirty="0">
                <a:solidFill>
                  <a:srgbClr val="7E7E7E"/>
                </a:solidFill>
                <a:latin typeface="Calibri"/>
                <a:cs typeface="Calibri"/>
              </a:rPr>
              <a:t>16 </a:t>
            </a:r>
            <a:r>
              <a:rPr lang="fr-FR" sz="1200" spc="-10" dirty="0">
                <a:solidFill>
                  <a:srgbClr val="7E7E7E"/>
                </a:solidFill>
                <a:latin typeface="Calibri"/>
                <a:cs typeface="Calibri"/>
              </a:rPr>
              <a:t>collaborateurs </a:t>
            </a:r>
          </a:p>
        </p:txBody>
      </p:sp>
      <p:sp>
        <p:nvSpPr>
          <p:cNvPr id="12" name="object 5">
            <a:extLst>
              <a:ext uri="{FF2B5EF4-FFF2-40B4-BE49-F238E27FC236}">
                <a16:creationId xmlns:a16="http://schemas.microsoft.com/office/drawing/2014/main" id="{E063DA98-D684-CBB8-ECBB-EF9C11968FB6}"/>
              </a:ext>
            </a:extLst>
          </p:cNvPr>
          <p:cNvSpPr txBox="1"/>
          <p:nvPr/>
        </p:nvSpPr>
        <p:spPr>
          <a:xfrm>
            <a:off x="8180809" y="4504823"/>
            <a:ext cx="1369379" cy="382156"/>
          </a:xfrm>
          <a:prstGeom prst="rect">
            <a:avLst/>
          </a:prstGeom>
        </p:spPr>
        <p:txBody>
          <a:bodyPr vert="horz" wrap="square" lIns="0" tIns="12700" rIns="0" bIns="0" rtlCol="0">
            <a:spAutoFit/>
          </a:bodyPr>
          <a:lstStyle/>
          <a:p>
            <a:pPr marL="1905" algn="ctr">
              <a:lnSpc>
                <a:spcPct val="100000"/>
              </a:lnSpc>
              <a:spcBef>
                <a:spcPts val="100"/>
              </a:spcBef>
            </a:pPr>
            <a:r>
              <a:rPr sz="1200" b="1" spc="-10" dirty="0">
                <a:solidFill>
                  <a:srgbClr val="F79546"/>
                </a:solidFill>
                <a:latin typeface="Calibri"/>
                <a:cs typeface="Calibri"/>
              </a:rPr>
              <a:t>Italie</a:t>
            </a:r>
            <a:endParaRPr lang="fr-FR" sz="1200" b="1" spc="-10" dirty="0">
              <a:solidFill>
                <a:srgbClr val="F79546"/>
              </a:solidFill>
              <a:latin typeface="Calibri"/>
              <a:cs typeface="Calibri"/>
            </a:endParaRPr>
          </a:p>
          <a:p>
            <a:pPr algn="ctr">
              <a:lnSpc>
                <a:spcPct val="100000"/>
              </a:lnSpc>
            </a:pPr>
            <a:r>
              <a:rPr sz="1200" dirty="0">
                <a:solidFill>
                  <a:srgbClr val="7E7E7E"/>
                </a:solidFill>
                <a:latin typeface="Calibri"/>
                <a:cs typeface="Calibri"/>
              </a:rPr>
              <a:t>2</a:t>
            </a:r>
            <a:r>
              <a:rPr lang="fr-FR" sz="1200" spc="5" dirty="0">
                <a:solidFill>
                  <a:srgbClr val="7E7E7E"/>
                </a:solidFill>
                <a:latin typeface="Calibri"/>
                <a:cs typeface="Calibri"/>
              </a:rPr>
              <a:t>061 </a:t>
            </a:r>
            <a:r>
              <a:rPr sz="1200" spc="-10" dirty="0" err="1">
                <a:solidFill>
                  <a:srgbClr val="7E7E7E"/>
                </a:solidFill>
                <a:latin typeface="Calibri"/>
                <a:cs typeface="Calibri"/>
              </a:rPr>
              <a:t>collaborateurs</a:t>
            </a:r>
            <a:endParaRPr sz="1200" dirty="0">
              <a:latin typeface="Calibri"/>
              <a:cs typeface="Calibri"/>
            </a:endParaRPr>
          </a:p>
        </p:txBody>
      </p:sp>
      <p:sp>
        <p:nvSpPr>
          <p:cNvPr id="13" name="object 6">
            <a:extLst>
              <a:ext uri="{FF2B5EF4-FFF2-40B4-BE49-F238E27FC236}">
                <a16:creationId xmlns:a16="http://schemas.microsoft.com/office/drawing/2014/main" id="{8D535A86-ABB3-CC13-1381-11E0B87FC356}"/>
              </a:ext>
            </a:extLst>
          </p:cNvPr>
          <p:cNvSpPr txBox="1"/>
          <p:nvPr/>
        </p:nvSpPr>
        <p:spPr>
          <a:xfrm>
            <a:off x="2299434" y="4883688"/>
            <a:ext cx="1292860" cy="366767"/>
          </a:xfrm>
          <a:prstGeom prst="rect">
            <a:avLst/>
          </a:prstGeom>
        </p:spPr>
        <p:txBody>
          <a:bodyPr vert="horz" wrap="square" lIns="0" tIns="12700" rIns="0" bIns="0" rtlCol="0">
            <a:spAutoFit/>
          </a:bodyPr>
          <a:lstStyle/>
          <a:p>
            <a:pPr algn="ctr">
              <a:lnSpc>
                <a:spcPct val="100000"/>
              </a:lnSpc>
              <a:spcBef>
                <a:spcPts val="100"/>
              </a:spcBef>
            </a:pPr>
            <a:r>
              <a:rPr sz="1200" b="1" spc="-10" dirty="0">
                <a:solidFill>
                  <a:srgbClr val="F79546"/>
                </a:solidFill>
                <a:latin typeface="Arial" panose="020B0604020202020204" pitchFamily="34" charset="0"/>
                <a:cs typeface="Arial" panose="020B0604020202020204" pitchFamily="34" charset="0"/>
              </a:rPr>
              <a:t>Portugal</a:t>
            </a:r>
            <a:endParaRPr lang="fr-FR" sz="1200" b="1" spc="-10" dirty="0">
              <a:solidFill>
                <a:srgbClr val="F79546"/>
              </a:solidFill>
              <a:latin typeface="Arial" panose="020B0604020202020204" pitchFamily="34" charset="0"/>
              <a:cs typeface="Arial" panose="020B0604020202020204" pitchFamily="34" charset="0"/>
            </a:endParaRPr>
          </a:p>
          <a:p>
            <a:pPr algn="ctr">
              <a:lnSpc>
                <a:spcPct val="100000"/>
              </a:lnSpc>
            </a:pPr>
            <a:r>
              <a:rPr lang="fr-FR" sz="1100" dirty="0">
                <a:solidFill>
                  <a:srgbClr val="7E7E7E"/>
                </a:solidFill>
                <a:latin typeface="Arial" panose="020B0604020202020204" pitchFamily="34" charset="0"/>
                <a:cs typeface="Arial" panose="020B0604020202020204" pitchFamily="34" charset="0"/>
              </a:rPr>
              <a:t>1518 </a:t>
            </a:r>
            <a:r>
              <a:rPr sz="1100" spc="-10" dirty="0" err="1">
                <a:solidFill>
                  <a:srgbClr val="7E7E7E"/>
                </a:solidFill>
                <a:latin typeface="Arial" panose="020B0604020202020204" pitchFamily="34" charset="0"/>
                <a:cs typeface="Arial" panose="020B0604020202020204" pitchFamily="34" charset="0"/>
              </a:rPr>
              <a:t>collaborateurs</a:t>
            </a:r>
            <a:endParaRPr sz="1100" dirty="0">
              <a:latin typeface="Arial" panose="020B0604020202020204" pitchFamily="34" charset="0"/>
              <a:cs typeface="Arial" panose="020B0604020202020204" pitchFamily="34" charset="0"/>
            </a:endParaRPr>
          </a:p>
        </p:txBody>
      </p:sp>
      <p:sp>
        <p:nvSpPr>
          <p:cNvPr id="16" name="object 3">
            <a:extLst>
              <a:ext uri="{FF2B5EF4-FFF2-40B4-BE49-F238E27FC236}">
                <a16:creationId xmlns:a16="http://schemas.microsoft.com/office/drawing/2014/main" id="{B681E282-D60C-8ECE-BD70-A25FCF709051}"/>
              </a:ext>
            </a:extLst>
          </p:cNvPr>
          <p:cNvSpPr txBox="1"/>
          <p:nvPr/>
        </p:nvSpPr>
        <p:spPr>
          <a:xfrm>
            <a:off x="3762311" y="2267280"/>
            <a:ext cx="1292860" cy="382156"/>
          </a:xfrm>
          <a:prstGeom prst="rect">
            <a:avLst/>
          </a:prstGeom>
        </p:spPr>
        <p:txBody>
          <a:bodyPr vert="horz" wrap="square" lIns="0" tIns="12700" rIns="0" bIns="0" rtlCol="0">
            <a:spAutoFit/>
          </a:bodyPr>
          <a:lstStyle/>
          <a:p>
            <a:pPr marL="635" algn="ctr">
              <a:lnSpc>
                <a:spcPct val="100000"/>
              </a:lnSpc>
              <a:spcBef>
                <a:spcPts val="100"/>
              </a:spcBef>
            </a:pPr>
            <a:r>
              <a:rPr sz="1200" b="1" spc="-25" dirty="0">
                <a:solidFill>
                  <a:srgbClr val="F79546"/>
                </a:solidFill>
                <a:latin typeface="Arial" panose="020B0604020202020204" pitchFamily="34" charset="0"/>
                <a:cs typeface="Arial" panose="020B0604020202020204" pitchFamily="34" charset="0"/>
              </a:rPr>
              <a:t>U</a:t>
            </a:r>
            <a:r>
              <a:rPr lang="fr-FR" sz="1200" b="1" spc="-25" dirty="0">
                <a:solidFill>
                  <a:srgbClr val="F79546"/>
                </a:solidFill>
                <a:latin typeface="Arial" panose="020B0604020202020204" pitchFamily="34" charset="0"/>
                <a:cs typeface="Arial" panose="020B0604020202020204" pitchFamily="34" charset="0"/>
              </a:rPr>
              <a:t>K</a:t>
            </a:r>
          </a:p>
          <a:p>
            <a:pPr algn="ctr">
              <a:lnSpc>
                <a:spcPct val="100000"/>
              </a:lnSpc>
            </a:pPr>
            <a:r>
              <a:rPr lang="fr-FR" sz="1200" spc="10" dirty="0">
                <a:solidFill>
                  <a:srgbClr val="7E7E7E"/>
                </a:solidFill>
                <a:latin typeface="Calibri"/>
                <a:cs typeface="Calibri"/>
              </a:rPr>
              <a:t>32</a:t>
            </a:r>
            <a:r>
              <a:rPr sz="1200" spc="10" dirty="0">
                <a:solidFill>
                  <a:srgbClr val="7E7E7E"/>
                </a:solidFill>
                <a:latin typeface="Calibri"/>
                <a:cs typeface="Calibri"/>
              </a:rPr>
              <a:t> </a:t>
            </a:r>
            <a:r>
              <a:rPr sz="1200" spc="-10" dirty="0" err="1">
                <a:solidFill>
                  <a:srgbClr val="7E7E7E"/>
                </a:solidFill>
                <a:latin typeface="Calibri"/>
                <a:cs typeface="Calibri"/>
              </a:rPr>
              <a:t>collaborateurs</a:t>
            </a:r>
            <a:endParaRPr sz="1200" dirty="0">
              <a:latin typeface="Calibri"/>
              <a:cs typeface="Calibri"/>
            </a:endParaRPr>
          </a:p>
        </p:txBody>
      </p:sp>
      <p:grpSp>
        <p:nvGrpSpPr>
          <p:cNvPr id="7" name="Groupe 6">
            <a:extLst>
              <a:ext uri="{FF2B5EF4-FFF2-40B4-BE49-F238E27FC236}">
                <a16:creationId xmlns:a16="http://schemas.microsoft.com/office/drawing/2014/main" id="{D9075EE3-34E1-75B0-6EA3-515D3D246516}"/>
              </a:ext>
            </a:extLst>
          </p:cNvPr>
          <p:cNvGrpSpPr/>
          <p:nvPr/>
        </p:nvGrpSpPr>
        <p:grpSpPr>
          <a:xfrm>
            <a:off x="9840265" y="2446711"/>
            <a:ext cx="2351735" cy="2351735"/>
            <a:chOff x="9840265" y="2446711"/>
            <a:chExt cx="2351735" cy="2351735"/>
          </a:xfrm>
        </p:grpSpPr>
        <p:sp>
          <p:nvSpPr>
            <p:cNvPr id="9" name="Larme 8">
              <a:extLst>
                <a:ext uri="{FF2B5EF4-FFF2-40B4-BE49-F238E27FC236}">
                  <a16:creationId xmlns:a16="http://schemas.microsoft.com/office/drawing/2014/main" id="{E05B9B56-BEC6-20E9-518A-2D9010AA8696}"/>
                </a:ext>
              </a:extLst>
            </p:cNvPr>
            <p:cNvSpPr/>
            <p:nvPr/>
          </p:nvSpPr>
          <p:spPr>
            <a:xfrm rot="5400000">
              <a:off x="9840265" y="2446711"/>
              <a:ext cx="2351735" cy="2351735"/>
            </a:xfrm>
            <a:prstGeom prst="teardrop">
              <a:avLst/>
            </a:prstGeom>
            <a:solidFill>
              <a:srgbClr val="E543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CD3EE07E-DA2F-02D3-E1FE-6B5D3989A7CC}"/>
                </a:ext>
              </a:extLst>
            </p:cNvPr>
            <p:cNvGrpSpPr/>
            <p:nvPr/>
          </p:nvGrpSpPr>
          <p:grpSpPr>
            <a:xfrm>
              <a:off x="9998661" y="3143518"/>
              <a:ext cx="2162786" cy="957644"/>
              <a:chOff x="9893990" y="4152459"/>
              <a:chExt cx="2162786" cy="957644"/>
            </a:xfrm>
          </p:grpSpPr>
          <p:sp>
            <p:nvSpPr>
              <p:cNvPr id="3" name="ZoneTexte 2">
                <a:extLst>
                  <a:ext uri="{FF2B5EF4-FFF2-40B4-BE49-F238E27FC236}">
                    <a16:creationId xmlns:a16="http://schemas.microsoft.com/office/drawing/2014/main" id="{12ECC94A-5431-B690-19DE-3BF78D09A644}"/>
                  </a:ext>
                </a:extLst>
              </p:cNvPr>
              <p:cNvSpPr txBox="1"/>
              <p:nvPr/>
            </p:nvSpPr>
            <p:spPr>
              <a:xfrm>
                <a:off x="9919429" y="4152459"/>
                <a:ext cx="2111908" cy="584775"/>
              </a:xfrm>
              <a:prstGeom prst="rect">
                <a:avLst/>
              </a:prstGeom>
              <a:noFill/>
            </p:spPr>
            <p:txBody>
              <a:bodyPr wrap="square" rtlCol="0">
                <a:spAutoFit/>
              </a:bodyPr>
              <a:lstStyle/>
              <a:p>
                <a:pPr algn="ctr"/>
                <a:r>
                  <a:rPr lang="fr-FR" sz="3200" b="1">
                    <a:solidFill>
                      <a:schemeClr val="bg1"/>
                    </a:solidFill>
                    <a:latin typeface="Arial" panose="020B0604020202020204" pitchFamily="34" charset="0"/>
                    <a:cs typeface="Arial" panose="020B0604020202020204" pitchFamily="34" charset="0"/>
                  </a:rPr>
                  <a:t>280,5 M€</a:t>
                </a:r>
              </a:p>
            </p:txBody>
          </p:sp>
          <p:sp>
            <p:nvSpPr>
              <p:cNvPr id="5" name="ZoneTexte 4">
                <a:extLst>
                  <a:ext uri="{FF2B5EF4-FFF2-40B4-BE49-F238E27FC236}">
                    <a16:creationId xmlns:a16="http://schemas.microsoft.com/office/drawing/2014/main" id="{EBC3E288-2DEF-89C1-80B8-DBE1FC3DBD60}"/>
                  </a:ext>
                </a:extLst>
              </p:cNvPr>
              <p:cNvSpPr txBox="1"/>
              <p:nvPr/>
            </p:nvSpPr>
            <p:spPr>
              <a:xfrm>
                <a:off x="9893990" y="4633049"/>
                <a:ext cx="2162786" cy="477054"/>
              </a:xfrm>
              <a:prstGeom prst="rect">
                <a:avLst/>
              </a:prstGeom>
              <a:noFill/>
            </p:spPr>
            <p:txBody>
              <a:bodyPr wrap="square" rtlCol="0">
                <a:spAutoFit/>
              </a:bodyPr>
              <a:lstStyle/>
              <a:p>
                <a:pPr algn="ctr"/>
                <a:r>
                  <a:rPr lang="fr-FR" sz="1400">
                    <a:solidFill>
                      <a:schemeClr val="bg1"/>
                    </a:solidFill>
                    <a:latin typeface="Arial" panose="020B0604020202020204" pitchFamily="34" charset="0"/>
                    <a:cs typeface="Arial" panose="020B0604020202020204" pitchFamily="34" charset="0"/>
                  </a:rPr>
                  <a:t>CA 2023 </a:t>
                </a:r>
                <a:r>
                  <a:rPr lang="fr-FR" sz="1400" b="1">
                    <a:solidFill>
                      <a:schemeClr val="bg1"/>
                    </a:solidFill>
                    <a:latin typeface="Arial" panose="020B0604020202020204" pitchFamily="34" charset="0"/>
                    <a:cs typeface="Arial" panose="020B0604020202020204" pitchFamily="34" charset="0"/>
                  </a:rPr>
                  <a:t>Aubay France</a:t>
                </a:r>
              </a:p>
              <a:p>
                <a:pPr algn="ctr"/>
                <a:r>
                  <a:rPr lang="fr-FR" sz="1100">
                    <a:solidFill>
                      <a:schemeClr val="bg1"/>
                    </a:solidFill>
                    <a:latin typeface="Arial" panose="020B0604020202020204" pitchFamily="34" charset="0"/>
                    <a:cs typeface="Arial" panose="020B0604020202020204" pitchFamily="34" charset="0"/>
                  </a:rPr>
                  <a:t>Vs 263,4 M€ -  CA 2022 </a:t>
                </a:r>
              </a:p>
            </p:txBody>
          </p:sp>
        </p:grpSp>
      </p:grpSp>
      <p:grpSp>
        <p:nvGrpSpPr>
          <p:cNvPr id="17" name="Groupe 16">
            <a:extLst>
              <a:ext uri="{FF2B5EF4-FFF2-40B4-BE49-F238E27FC236}">
                <a16:creationId xmlns:a16="http://schemas.microsoft.com/office/drawing/2014/main" id="{494A4EFD-FA43-C581-9D3B-D0144632D327}"/>
              </a:ext>
            </a:extLst>
          </p:cNvPr>
          <p:cNvGrpSpPr/>
          <p:nvPr/>
        </p:nvGrpSpPr>
        <p:grpSpPr>
          <a:xfrm>
            <a:off x="8162173" y="-6261"/>
            <a:ext cx="2351735" cy="2351735"/>
            <a:chOff x="8162173" y="-6261"/>
            <a:chExt cx="2351735" cy="2351735"/>
          </a:xfrm>
        </p:grpSpPr>
        <p:sp>
          <p:nvSpPr>
            <p:cNvPr id="20" name="Larme 19">
              <a:extLst>
                <a:ext uri="{FF2B5EF4-FFF2-40B4-BE49-F238E27FC236}">
                  <a16:creationId xmlns:a16="http://schemas.microsoft.com/office/drawing/2014/main" id="{AD7C6B06-A8D4-CA56-5AEC-B75BD40009B0}"/>
                </a:ext>
              </a:extLst>
            </p:cNvPr>
            <p:cNvSpPr/>
            <p:nvPr/>
          </p:nvSpPr>
          <p:spPr>
            <a:xfrm>
              <a:off x="8162173" y="-6261"/>
              <a:ext cx="2351735" cy="2351735"/>
            </a:xfrm>
            <a:prstGeom prst="teardrop">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790D0920-88F0-4B08-AD15-D2B8699620D4}"/>
                </a:ext>
              </a:extLst>
            </p:cNvPr>
            <p:cNvGrpSpPr/>
            <p:nvPr/>
          </p:nvGrpSpPr>
          <p:grpSpPr>
            <a:xfrm>
              <a:off x="8191044" y="592533"/>
              <a:ext cx="2312723" cy="1018124"/>
              <a:chOff x="9919429" y="4152459"/>
              <a:chExt cx="2135067" cy="965786"/>
            </a:xfrm>
          </p:grpSpPr>
          <p:sp>
            <p:nvSpPr>
              <p:cNvPr id="53" name="ZoneTexte 52">
                <a:extLst>
                  <a:ext uri="{FF2B5EF4-FFF2-40B4-BE49-F238E27FC236}">
                    <a16:creationId xmlns:a16="http://schemas.microsoft.com/office/drawing/2014/main" id="{605C32F6-0D90-D351-477D-7121BB130EF2}"/>
                  </a:ext>
                </a:extLst>
              </p:cNvPr>
              <p:cNvSpPr txBox="1"/>
              <p:nvPr/>
            </p:nvSpPr>
            <p:spPr>
              <a:xfrm>
                <a:off x="9919429" y="4152459"/>
                <a:ext cx="2111908" cy="554714"/>
              </a:xfrm>
              <a:prstGeom prst="rect">
                <a:avLst/>
              </a:prstGeom>
              <a:noFill/>
            </p:spPr>
            <p:txBody>
              <a:bodyPr wrap="square" rtlCol="0">
                <a:spAutoFit/>
              </a:bodyPr>
              <a:lstStyle/>
              <a:p>
                <a:pPr algn="ctr"/>
                <a:r>
                  <a:rPr lang="fr-FR" sz="3200" b="1" dirty="0">
                    <a:solidFill>
                      <a:schemeClr val="bg1"/>
                    </a:solidFill>
                    <a:latin typeface="Arial" panose="020B0604020202020204" pitchFamily="34" charset="0"/>
                    <a:cs typeface="Arial" panose="020B0604020202020204" pitchFamily="34" charset="0"/>
                  </a:rPr>
                  <a:t>534,1M€</a:t>
                </a:r>
              </a:p>
            </p:txBody>
          </p:sp>
          <p:sp>
            <p:nvSpPr>
              <p:cNvPr id="58" name="ZoneTexte 57">
                <a:extLst>
                  <a:ext uri="{FF2B5EF4-FFF2-40B4-BE49-F238E27FC236}">
                    <a16:creationId xmlns:a16="http://schemas.microsoft.com/office/drawing/2014/main" id="{B73D0BDA-6B14-CC98-6BC8-B9CCD31525B0}"/>
                  </a:ext>
                </a:extLst>
              </p:cNvPr>
              <p:cNvSpPr txBox="1"/>
              <p:nvPr/>
            </p:nvSpPr>
            <p:spPr>
              <a:xfrm>
                <a:off x="10057848" y="4665714"/>
                <a:ext cx="1996648" cy="452531"/>
              </a:xfrm>
              <a:prstGeom prst="rect">
                <a:avLst/>
              </a:prstGeom>
              <a:noFill/>
            </p:spPr>
            <p:txBody>
              <a:bodyPr wrap="square" rtlCol="0">
                <a:spAutoFit/>
              </a:bodyPr>
              <a:lstStyle/>
              <a:p>
                <a:pPr algn="ctr"/>
                <a:r>
                  <a:rPr lang="fr-FR" sz="1400" dirty="0">
                    <a:solidFill>
                      <a:schemeClr val="bg1"/>
                    </a:solidFill>
                    <a:latin typeface="Arial" panose="020B0604020202020204" pitchFamily="34" charset="0"/>
                    <a:cs typeface="Arial" panose="020B0604020202020204" pitchFamily="34" charset="0"/>
                  </a:rPr>
                  <a:t>CA 2023 </a:t>
                </a:r>
                <a:r>
                  <a:rPr lang="fr-FR" sz="1400" b="1" dirty="0" err="1">
                    <a:solidFill>
                      <a:schemeClr val="bg1"/>
                    </a:solidFill>
                    <a:latin typeface="Arial" panose="020B0604020202020204" pitchFamily="34" charset="0"/>
                    <a:cs typeface="Arial" panose="020B0604020202020204" pitchFamily="34" charset="0"/>
                  </a:rPr>
                  <a:t>Aubay</a:t>
                </a:r>
                <a:r>
                  <a:rPr lang="fr-FR" sz="1400" b="1" dirty="0">
                    <a:solidFill>
                      <a:schemeClr val="bg1"/>
                    </a:solidFill>
                    <a:latin typeface="Arial" panose="020B0604020202020204" pitchFamily="34" charset="0"/>
                    <a:cs typeface="Arial" panose="020B0604020202020204" pitchFamily="34" charset="0"/>
                  </a:rPr>
                  <a:t> Groupe</a:t>
                </a:r>
              </a:p>
              <a:p>
                <a:pPr algn="ctr"/>
                <a:r>
                  <a:rPr lang="fr-FR" sz="1100" dirty="0">
                    <a:solidFill>
                      <a:schemeClr val="bg1"/>
                    </a:solidFill>
                    <a:latin typeface="Arial" panose="020B0604020202020204" pitchFamily="34" charset="0"/>
                    <a:cs typeface="Arial" panose="020B0604020202020204" pitchFamily="34" charset="0"/>
                  </a:rPr>
                  <a:t>Vs 513,5M€ -  CA 2022 </a:t>
                </a:r>
              </a:p>
            </p:txBody>
          </p:sp>
        </p:grpSp>
      </p:grpSp>
    </p:spTree>
    <p:extLst>
      <p:ext uri="{BB962C8B-B14F-4D97-AF65-F5344CB8AC3E}">
        <p14:creationId xmlns:p14="http://schemas.microsoft.com/office/powerpoint/2010/main" val="3041194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2704575B-671E-1A92-D13C-8B891DE74E31}"/>
              </a:ext>
            </a:extLst>
          </p:cNvPr>
          <p:cNvGrpSpPr/>
          <p:nvPr/>
        </p:nvGrpSpPr>
        <p:grpSpPr>
          <a:xfrm>
            <a:off x="957981" y="2209574"/>
            <a:ext cx="3326232" cy="506094"/>
            <a:chOff x="1156053" y="4972882"/>
            <a:chExt cx="3326232" cy="506094"/>
          </a:xfrm>
        </p:grpSpPr>
        <p:sp>
          <p:nvSpPr>
            <p:cNvPr id="26" name="TextBox 30">
              <a:extLst>
                <a:ext uri="{FF2B5EF4-FFF2-40B4-BE49-F238E27FC236}">
                  <a16:creationId xmlns:a16="http://schemas.microsoft.com/office/drawing/2014/main" id="{E561E402-D462-5DC3-C832-D814266A4F3F}"/>
                </a:ext>
              </a:extLst>
            </p:cNvPr>
            <p:cNvSpPr txBox="1"/>
            <p:nvPr/>
          </p:nvSpPr>
          <p:spPr>
            <a:xfrm>
              <a:off x="1460377" y="5004487"/>
              <a:ext cx="3021908" cy="474489"/>
            </a:xfrm>
            <a:prstGeom prst="rect">
              <a:avLst/>
            </a:prstGeom>
            <a:noFill/>
          </p:spPr>
          <p:txBody>
            <a:bodyPr wrap="square" rtlCol="0">
              <a:spAutoFit/>
            </a:bodyPr>
            <a:lstStyle/>
            <a:p>
              <a:pPr>
                <a:spcAft>
                  <a:spcPts val="100"/>
                </a:spcAft>
              </a:pPr>
              <a:r>
                <a:rPr lang="fr-FR" sz="1200" b="1">
                  <a:solidFill>
                    <a:srgbClr val="E8470D"/>
                  </a:solidFill>
                  <a:latin typeface="Arial" panose="020B0604020202020204" pitchFamily="34" charset="0"/>
                  <a:cs typeface="Arial" panose="020B0604020202020204" pitchFamily="34" charset="0"/>
                </a:rPr>
                <a:t>Évolution des effectifs </a:t>
              </a:r>
            </a:p>
            <a:p>
              <a:pPr>
                <a:spcAft>
                  <a:spcPts val="100"/>
                </a:spcAft>
              </a:pPr>
              <a:r>
                <a:rPr lang="fr-FR" sz="1200" b="1">
                  <a:solidFill>
                    <a:schemeClr val="accent6"/>
                  </a:solidFill>
                  <a:latin typeface="Arial" panose="020B0604020202020204" pitchFamily="34" charset="0"/>
                  <a:cs typeface="Arial" panose="020B0604020202020204" pitchFamily="34" charset="0"/>
                </a:rPr>
                <a:t>du groupe </a:t>
              </a:r>
              <a:r>
                <a:rPr lang="fr-FR" sz="1200" b="1" err="1">
                  <a:solidFill>
                    <a:schemeClr val="accent6"/>
                  </a:solidFill>
                  <a:latin typeface="Arial" panose="020B0604020202020204" pitchFamily="34" charset="0"/>
                  <a:cs typeface="Arial" panose="020B0604020202020204" pitchFamily="34" charset="0"/>
                </a:rPr>
                <a:t>Aubay</a:t>
              </a:r>
              <a:endParaRPr lang="fr-FR" sz="1200" b="1">
                <a:solidFill>
                  <a:schemeClr val="accent6"/>
                </a:solidFill>
                <a:latin typeface="Arial" panose="020B0604020202020204" pitchFamily="34" charset="0"/>
                <a:cs typeface="Arial" panose="020B0604020202020204" pitchFamily="34" charset="0"/>
              </a:endParaRPr>
            </a:p>
          </p:txBody>
        </p:sp>
        <p:sp>
          <p:nvSpPr>
            <p:cNvPr id="27" name="Rectangle: Rounded Corners 17">
              <a:extLst>
                <a:ext uri="{FF2B5EF4-FFF2-40B4-BE49-F238E27FC236}">
                  <a16:creationId xmlns:a16="http://schemas.microsoft.com/office/drawing/2014/main" id="{A9BF3E83-1E82-B08B-ABCD-A82B3B41D3B5}"/>
                </a:ext>
              </a:extLst>
            </p:cNvPr>
            <p:cNvSpPr/>
            <p:nvPr/>
          </p:nvSpPr>
          <p:spPr>
            <a:xfrm>
              <a:off x="1156053" y="4972882"/>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6" name="Groupe 15">
            <a:extLst>
              <a:ext uri="{FF2B5EF4-FFF2-40B4-BE49-F238E27FC236}">
                <a16:creationId xmlns:a16="http://schemas.microsoft.com/office/drawing/2014/main" id="{33C7AB05-594B-9129-C464-BD207DD5DB60}"/>
              </a:ext>
            </a:extLst>
          </p:cNvPr>
          <p:cNvGrpSpPr/>
          <p:nvPr/>
        </p:nvGrpSpPr>
        <p:grpSpPr>
          <a:xfrm>
            <a:off x="957981" y="4487779"/>
            <a:ext cx="3340361" cy="485871"/>
            <a:chOff x="1141924" y="4980281"/>
            <a:chExt cx="3340361" cy="485871"/>
          </a:xfrm>
        </p:grpSpPr>
        <p:sp>
          <p:nvSpPr>
            <p:cNvPr id="24" name="TextBox 30">
              <a:extLst>
                <a:ext uri="{FF2B5EF4-FFF2-40B4-BE49-F238E27FC236}">
                  <a16:creationId xmlns:a16="http://schemas.microsoft.com/office/drawing/2014/main" id="{C0DD08C9-98C9-8166-BF32-FE409B670C56}"/>
                </a:ext>
              </a:extLst>
            </p:cNvPr>
            <p:cNvSpPr txBox="1"/>
            <p:nvPr/>
          </p:nvSpPr>
          <p:spPr>
            <a:xfrm>
              <a:off x="1460377" y="5004487"/>
              <a:ext cx="3021908" cy="461665"/>
            </a:xfrm>
            <a:prstGeom prst="rect">
              <a:avLst/>
            </a:prstGeom>
            <a:noFill/>
          </p:spPr>
          <p:txBody>
            <a:bodyPr wrap="square" rtlCol="0">
              <a:spAutoFit/>
            </a:bodyPr>
            <a:lstStyle/>
            <a:p>
              <a:pPr>
                <a:spcAft>
                  <a:spcPts val="100"/>
                </a:spcAft>
              </a:pPr>
              <a:r>
                <a:rPr lang="fr-FR" sz="1200" b="1">
                  <a:solidFill>
                    <a:srgbClr val="E8470D"/>
                  </a:solidFill>
                  <a:latin typeface="Arial" panose="020B0604020202020204" pitchFamily="34" charset="0"/>
                  <a:cs typeface="Arial" panose="020B0604020202020204" pitchFamily="34" charset="0"/>
                </a:rPr>
                <a:t>Évolution des chiffres d’affaires </a:t>
              </a:r>
              <a:br>
                <a:rPr lang="fr-FR" sz="1200" b="1">
                  <a:solidFill>
                    <a:srgbClr val="E8470D"/>
                  </a:solidFill>
                  <a:latin typeface="Arial" panose="020B0604020202020204" pitchFamily="34" charset="0"/>
                  <a:cs typeface="Arial" panose="020B0604020202020204" pitchFamily="34" charset="0"/>
                </a:rPr>
              </a:br>
              <a:r>
                <a:rPr lang="fr-FR" sz="1200" b="1">
                  <a:solidFill>
                    <a:schemeClr val="accent6"/>
                  </a:solidFill>
                  <a:latin typeface="Arial" panose="020B0604020202020204" pitchFamily="34" charset="0"/>
                  <a:cs typeface="Arial" panose="020B0604020202020204" pitchFamily="34" charset="0"/>
                </a:rPr>
                <a:t>du groupe </a:t>
              </a:r>
              <a:r>
                <a:rPr lang="fr-FR" sz="1200" b="1" err="1">
                  <a:solidFill>
                    <a:schemeClr val="accent6"/>
                  </a:solidFill>
                  <a:latin typeface="Arial" panose="020B0604020202020204" pitchFamily="34" charset="0"/>
                  <a:cs typeface="Arial" panose="020B0604020202020204" pitchFamily="34" charset="0"/>
                </a:rPr>
                <a:t>Aubay</a:t>
              </a:r>
              <a:r>
                <a:rPr lang="fr-FR" sz="1200" b="1">
                  <a:solidFill>
                    <a:schemeClr val="accent6"/>
                  </a:solidFill>
                  <a:latin typeface="Arial" panose="020B0604020202020204" pitchFamily="34" charset="0"/>
                  <a:cs typeface="Arial" panose="020B0604020202020204" pitchFamily="34" charset="0"/>
                </a:rPr>
                <a:t> </a:t>
              </a:r>
              <a:r>
                <a:rPr lang="fr-FR" sz="1200">
                  <a:solidFill>
                    <a:schemeClr val="accent6"/>
                  </a:solidFill>
                  <a:latin typeface="Arial" panose="020B0604020202020204" pitchFamily="34" charset="0"/>
                  <a:cs typeface="Arial" panose="020B0604020202020204" pitchFamily="34" charset="0"/>
                </a:rPr>
                <a:t>(en millions d’euros)</a:t>
              </a:r>
            </a:p>
          </p:txBody>
        </p:sp>
        <p:sp>
          <p:nvSpPr>
            <p:cNvPr id="25" name="Rectangle: Rounded Corners 17">
              <a:extLst>
                <a:ext uri="{FF2B5EF4-FFF2-40B4-BE49-F238E27FC236}">
                  <a16:creationId xmlns:a16="http://schemas.microsoft.com/office/drawing/2014/main" id="{90D44568-9E03-C506-CB37-42373CBE9BF1}"/>
                </a:ext>
              </a:extLst>
            </p:cNvPr>
            <p:cNvSpPr/>
            <p:nvPr/>
          </p:nvSpPr>
          <p:spPr>
            <a:xfrm>
              <a:off x="1141924" y="4980281"/>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7" name="Espace réservé du texte 56">
            <a:extLst>
              <a:ext uri="{FF2B5EF4-FFF2-40B4-BE49-F238E27FC236}">
                <a16:creationId xmlns:a16="http://schemas.microsoft.com/office/drawing/2014/main" id="{C3E2D4E7-D9CF-80E9-9842-22168A921584}"/>
              </a:ext>
            </a:extLst>
          </p:cNvPr>
          <p:cNvSpPr>
            <a:spLocks noGrp="1"/>
          </p:cNvSpPr>
          <p:nvPr>
            <p:ph type="body" sz="quarter" idx="10"/>
          </p:nvPr>
        </p:nvSpPr>
        <p:spPr/>
        <p:txBody>
          <a:bodyPr/>
          <a:lstStyle/>
          <a:p>
            <a:r>
              <a:rPr lang="fr-FR"/>
              <a:t>Une croissance continue</a:t>
            </a:r>
          </a:p>
        </p:txBody>
      </p:sp>
      <p:sp>
        <p:nvSpPr>
          <p:cNvPr id="36" name="Espace réservé du texte 35">
            <a:extLst>
              <a:ext uri="{FF2B5EF4-FFF2-40B4-BE49-F238E27FC236}">
                <a16:creationId xmlns:a16="http://schemas.microsoft.com/office/drawing/2014/main" id="{EF4BAE01-807F-775A-CC73-2D1332A0D37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76" name="Espace réservé du texte 3">
            <a:extLst>
              <a:ext uri="{FF2B5EF4-FFF2-40B4-BE49-F238E27FC236}">
                <a16:creationId xmlns:a16="http://schemas.microsoft.com/office/drawing/2014/main" id="{25EB01AC-7B7C-0E57-9517-F1E4672929D8}"/>
              </a:ext>
            </a:extLst>
          </p:cNvPr>
          <p:cNvSpPr txBox="1">
            <a:spLocks/>
          </p:cNvSpPr>
          <p:nvPr/>
        </p:nvSpPr>
        <p:spPr>
          <a:xfrm>
            <a:off x="1073227" y="1071131"/>
            <a:ext cx="2895600" cy="16266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cxnSp>
        <p:nvCxnSpPr>
          <p:cNvPr id="84" name="Connecteur droit 83">
            <a:extLst>
              <a:ext uri="{FF2B5EF4-FFF2-40B4-BE49-F238E27FC236}">
                <a16:creationId xmlns:a16="http://schemas.microsoft.com/office/drawing/2014/main" id="{53162501-E529-8FC8-D4E4-9E292237FB1F}"/>
              </a:ext>
            </a:extLst>
          </p:cNvPr>
          <p:cNvCxnSpPr>
            <a:cxnSpLocks/>
            <a:endCxn id="70" idx="2"/>
          </p:cNvCxnSpPr>
          <p:nvPr/>
        </p:nvCxnSpPr>
        <p:spPr>
          <a:xfrm>
            <a:off x="5036480" y="2778082"/>
            <a:ext cx="5314911" cy="27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42DA551-1AB3-DC69-C464-20AB129ADC03}"/>
              </a:ext>
            </a:extLst>
          </p:cNvPr>
          <p:cNvSpPr txBox="1"/>
          <p:nvPr/>
        </p:nvSpPr>
        <p:spPr>
          <a:xfrm>
            <a:off x="8233597" y="1636419"/>
            <a:ext cx="596571" cy="276999"/>
          </a:xfrm>
          <a:prstGeom prst="rect">
            <a:avLst/>
          </a:prstGeom>
          <a:noFill/>
        </p:spPr>
        <p:txBody>
          <a:bodyPr wrap="square" rtlCol="0">
            <a:spAutoFit/>
          </a:bodyPr>
          <a:lstStyle/>
          <a:p>
            <a:pPr algn="ctr"/>
            <a:r>
              <a:rPr lang="fr-FR" sz="1200">
                <a:solidFill>
                  <a:schemeClr val="bg1">
                    <a:lumMod val="50000"/>
                  </a:schemeClr>
                </a:solidFill>
                <a:latin typeface="Arial" panose="020B0604020202020204" pitchFamily="34" charset="0"/>
                <a:cs typeface="Arial" panose="020B0604020202020204" pitchFamily="34" charset="0"/>
              </a:rPr>
              <a:t>7 306</a:t>
            </a:r>
          </a:p>
        </p:txBody>
      </p:sp>
      <p:sp>
        <p:nvSpPr>
          <p:cNvPr id="70" name="Ellipse 69">
            <a:extLst>
              <a:ext uri="{FF2B5EF4-FFF2-40B4-BE49-F238E27FC236}">
                <a16:creationId xmlns:a16="http://schemas.microsoft.com/office/drawing/2014/main" id="{C85706E2-69CB-CDDC-75DD-A5B97C14276B}"/>
              </a:ext>
            </a:extLst>
          </p:cNvPr>
          <p:cNvSpPr/>
          <p:nvPr/>
        </p:nvSpPr>
        <p:spPr>
          <a:xfrm>
            <a:off x="10351391"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a:extLst>
              <a:ext uri="{FF2B5EF4-FFF2-40B4-BE49-F238E27FC236}">
                <a16:creationId xmlns:a16="http://schemas.microsoft.com/office/drawing/2014/main" id="{2D733CAF-2E8F-161F-11A8-E28A7AC82C8D}"/>
              </a:ext>
            </a:extLst>
          </p:cNvPr>
          <p:cNvSpPr/>
          <p:nvPr/>
        </p:nvSpPr>
        <p:spPr>
          <a:xfrm>
            <a:off x="4987390"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8E213CEE-8564-21DE-4147-9A8A150B0841}"/>
              </a:ext>
            </a:extLst>
          </p:cNvPr>
          <p:cNvSpPr/>
          <p:nvPr/>
        </p:nvSpPr>
        <p:spPr>
          <a:xfrm>
            <a:off x="5760720"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634DC1C3-EB86-EB69-BEEF-265AFED1C24A}"/>
              </a:ext>
            </a:extLst>
          </p:cNvPr>
          <p:cNvSpPr/>
          <p:nvPr/>
        </p:nvSpPr>
        <p:spPr>
          <a:xfrm>
            <a:off x="6593076"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F4ACDF54-7396-76FD-B61A-85D907542D7B}"/>
              </a:ext>
            </a:extLst>
          </p:cNvPr>
          <p:cNvSpPr/>
          <p:nvPr/>
        </p:nvSpPr>
        <p:spPr>
          <a:xfrm>
            <a:off x="7500712"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EE181715-59C5-97E9-A007-FD6BBDFE0B99}"/>
              </a:ext>
            </a:extLst>
          </p:cNvPr>
          <p:cNvSpPr/>
          <p:nvPr/>
        </p:nvSpPr>
        <p:spPr>
          <a:xfrm>
            <a:off x="8493039"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081304A5-FECE-3CDA-8F78-85F2EBC2E73E}"/>
              </a:ext>
            </a:extLst>
          </p:cNvPr>
          <p:cNvSpPr txBox="1"/>
          <p:nvPr/>
        </p:nvSpPr>
        <p:spPr>
          <a:xfrm>
            <a:off x="4812954"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2017</a:t>
            </a:r>
          </a:p>
        </p:txBody>
      </p:sp>
      <p:sp>
        <p:nvSpPr>
          <p:cNvPr id="79" name="ZoneTexte 78">
            <a:extLst>
              <a:ext uri="{FF2B5EF4-FFF2-40B4-BE49-F238E27FC236}">
                <a16:creationId xmlns:a16="http://schemas.microsoft.com/office/drawing/2014/main" id="{584DDBC8-EC77-09ED-74BE-50E4319A48A3}"/>
              </a:ext>
            </a:extLst>
          </p:cNvPr>
          <p:cNvSpPr txBox="1"/>
          <p:nvPr/>
        </p:nvSpPr>
        <p:spPr>
          <a:xfrm>
            <a:off x="5561346"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2018</a:t>
            </a:r>
          </a:p>
        </p:txBody>
      </p:sp>
      <p:sp>
        <p:nvSpPr>
          <p:cNvPr id="80" name="ZoneTexte 79">
            <a:extLst>
              <a:ext uri="{FF2B5EF4-FFF2-40B4-BE49-F238E27FC236}">
                <a16:creationId xmlns:a16="http://schemas.microsoft.com/office/drawing/2014/main" id="{E8A6EDF5-CA29-EE11-647C-3E1038DB72D2}"/>
              </a:ext>
            </a:extLst>
          </p:cNvPr>
          <p:cNvSpPr txBox="1"/>
          <p:nvPr/>
        </p:nvSpPr>
        <p:spPr>
          <a:xfrm>
            <a:off x="6446672"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2019</a:t>
            </a:r>
          </a:p>
        </p:txBody>
      </p:sp>
      <p:sp>
        <p:nvSpPr>
          <p:cNvPr id="81" name="ZoneTexte 80">
            <a:extLst>
              <a:ext uri="{FF2B5EF4-FFF2-40B4-BE49-F238E27FC236}">
                <a16:creationId xmlns:a16="http://schemas.microsoft.com/office/drawing/2014/main" id="{75DDE75F-1ADB-B1EB-4BEC-18012712A7F9}"/>
              </a:ext>
            </a:extLst>
          </p:cNvPr>
          <p:cNvSpPr txBox="1"/>
          <p:nvPr/>
        </p:nvSpPr>
        <p:spPr>
          <a:xfrm>
            <a:off x="7315758" y="2922039"/>
            <a:ext cx="591316"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2020</a:t>
            </a:r>
          </a:p>
        </p:txBody>
      </p:sp>
      <p:sp>
        <p:nvSpPr>
          <p:cNvPr id="82" name="Ellipse 81">
            <a:extLst>
              <a:ext uri="{FF2B5EF4-FFF2-40B4-BE49-F238E27FC236}">
                <a16:creationId xmlns:a16="http://schemas.microsoft.com/office/drawing/2014/main" id="{FFDAB885-1807-96EA-DADC-6705022B5E3D}"/>
              </a:ext>
            </a:extLst>
          </p:cNvPr>
          <p:cNvSpPr/>
          <p:nvPr/>
        </p:nvSpPr>
        <p:spPr>
          <a:xfrm>
            <a:off x="9444231"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320655B5-34F7-16E3-FA59-C23045A14860}"/>
              </a:ext>
            </a:extLst>
          </p:cNvPr>
          <p:cNvSpPr txBox="1"/>
          <p:nvPr/>
        </p:nvSpPr>
        <p:spPr>
          <a:xfrm>
            <a:off x="8212063" y="2922039"/>
            <a:ext cx="737852"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2021</a:t>
            </a:r>
          </a:p>
        </p:txBody>
      </p:sp>
      <p:sp>
        <p:nvSpPr>
          <p:cNvPr id="10" name="ZoneTexte 9">
            <a:extLst>
              <a:ext uri="{FF2B5EF4-FFF2-40B4-BE49-F238E27FC236}">
                <a16:creationId xmlns:a16="http://schemas.microsoft.com/office/drawing/2014/main" id="{F387A16D-CC8E-298B-924C-1E9E234BE87F}"/>
              </a:ext>
            </a:extLst>
          </p:cNvPr>
          <p:cNvSpPr txBox="1"/>
          <p:nvPr/>
        </p:nvSpPr>
        <p:spPr>
          <a:xfrm>
            <a:off x="4721751" y="1959787"/>
            <a:ext cx="636743"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5848</a:t>
            </a:r>
          </a:p>
        </p:txBody>
      </p:sp>
      <p:sp>
        <p:nvSpPr>
          <p:cNvPr id="11" name="ZoneTexte 10">
            <a:extLst>
              <a:ext uri="{FF2B5EF4-FFF2-40B4-BE49-F238E27FC236}">
                <a16:creationId xmlns:a16="http://schemas.microsoft.com/office/drawing/2014/main" id="{DE22E424-29BB-9280-0453-59916F9D073F}"/>
              </a:ext>
            </a:extLst>
          </p:cNvPr>
          <p:cNvSpPr txBox="1"/>
          <p:nvPr/>
        </p:nvSpPr>
        <p:spPr>
          <a:xfrm>
            <a:off x="5513988" y="1869584"/>
            <a:ext cx="598716"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6166</a:t>
            </a:r>
          </a:p>
        </p:txBody>
      </p:sp>
      <p:sp>
        <p:nvSpPr>
          <p:cNvPr id="12" name="ZoneTexte 11">
            <a:extLst>
              <a:ext uri="{FF2B5EF4-FFF2-40B4-BE49-F238E27FC236}">
                <a16:creationId xmlns:a16="http://schemas.microsoft.com/office/drawing/2014/main" id="{ED003480-149E-6E11-52B1-4612DAD9E479}"/>
              </a:ext>
            </a:extLst>
          </p:cNvPr>
          <p:cNvSpPr txBox="1"/>
          <p:nvPr/>
        </p:nvSpPr>
        <p:spPr>
          <a:xfrm>
            <a:off x="6341998" y="1787012"/>
            <a:ext cx="563062"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6503</a:t>
            </a:r>
          </a:p>
        </p:txBody>
      </p:sp>
      <p:sp>
        <p:nvSpPr>
          <p:cNvPr id="13" name="ZoneTexte 12">
            <a:extLst>
              <a:ext uri="{FF2B5EF4-FFF2-40B4-BE49-F238E27FC236}">
                <a16:creationId xmlns:a16="http://schemas.microsoft.com/office/drawing/2014/main" id="{0A61714D-F021-EF6B-5E28-99AF3D076439}"/>
              </a:ext>
            </a:extLst>
          </p:cNvPr>
          <p:cNvSpPr txBox="1"/>
          <p:nvPr/>
        </p:nvSpPr>
        <p:spPr>
          <a:xfrm>
            <a:off x="7193089" y="1720278"/>
            <a:ext cx="679540"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6562</a:t>
            </a:r>
          </a:p>
        </p:txBody>
      </p:sp>
      <p:pic>
        <p:nvPicPr>
          <p:cNvPr id="18" name="Graphique 17">
            <a:extLst>
              <a:ext uri="{FF2B5EF4-FFF2-40B4-BE49-F238E27FC236}">
                <a16:creationId xmlns:a16="http://schemas.microsoft.com/office/drawing/2014/main" id="{779BFE0D-3A96-56BE-49D1-FD0BCC07A0E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5417" y="2281609"/>
            <a:ext cx="374083" cy="317848"/>
          </a:xfrm>
          <a:prstGeom prst="rect">
            <a:avLst/>
          </a:prstGeom>
        </p:spPr>
      </p:pic>
      <p:pic>
        <p:nvPicPr>
          <p:cNvPr id="19" name="Graphique 18">
            <a:extLst>
              <a:ext uri="{FF2B5EF4-FFF2-40B4-BE49-F238E27FC236}">
                <a16:creationId xmlns:a16="http://schemas.microsoft.com/office/drawing/2014/main" id="{A7584DCB-201C-DDE0-1882-FDBF1DDAF5A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94926" y="2217924"/>
            <a:ext cx="449034" cy="381533"/>
          </a:xfrm>
          <a:prstGeom prst="rect">
            <a:avLst/>
          </a:prstGeom>
        </p:spPr>
      </p:pic>
      <p:pic>
        <p:nvPicPr>
          <p:cNvPr id="20" name="Graphique 19">
            <a:extLst>
              <a:ext uri="{FF2B5EF4-FFF2-40B4-BE49-F238E27FC236}">
                <a16:creationId xmlns:a16="http://schemas.microsoft.com/office/drawing/2014/main" id="{7767C702-215A-1D21-0CE9-B4F856D3B0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66919" y="2135136"/>
            <a:ext cx="546469" cy="464321"/>
          </a:xfrm>
          <a:prstGeom prst="rect">
            <a:avLst/>
          </a:prstGeom>
        </p:spPr>
      </p:pic>
      <p:pic>
        <p:nvPicPr>
          <p:cNvPr id="21" name="Graphique 20">
            <a:extLst>
              <a:ext uri="{FF2B5EF4-FFF2-40B4-BE49-F238E27FC236}">
                <a16:creationId xmlns:a16="http://schemas.microsoft.com/office/drawing/2014/main" id="{2CBF39BE-6CE6-6564-1111-01746CBC7D0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36349" y="2077822"/>
            <a:ext cx="613925" cy="521636"/>
          </a:xfrm>
          <a:prstGeom prst="rect">
            <a:avLst/>
          </a:prstGeom>
        </p:spPr>
      </p:pic>
      <p:pic>
        <p:nvPicPr>
          <p:cNvPr id="22" name="Graphique 21">
            <a:extLst>
              <a:ext uri="{FF2B5EF4-FFF2-40B4-BE49-F238E27FC236}">
                <a16:creationId xmlns:a16="http://schemas.microsoft.com/office/drawing/2014/main" id="{23C8EE9A-3441-DF1F-5C33-A2B647FB651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88224" y="1989510"/>
            <a:ext cx="717861" cy="609948"/>
          </a:xfrm>
          <a:prstGeom prst="rect">
            <a:avLst/>
          </a:prstGeom>
        </p:spPr>
      </p:pic>
      <p:pic>
        <p:nvPicPr>
          <p:cNvPr id="23" name="Graphique 22">
            <a:extLst>
              <a:ext uri="{FF2B5EF4-FFF2-40B4-BE49-F238E27FC236}">
                <a16:creationId xmlns:a16="http://schemas.microsoft.com/office/drawing/2014/main" id="{FB798AB4-674F-2AAB-C582-66FA045962ED}"/>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031898" y="1876764"/>
            <a:ext cx="850178" cy="722374"/>
          </a:xfrm>
          <a:prstGeom prst="rect">
            <a:avLst/>
          </a:prstGeom>
        </p:spPr>
      </p:pic>
      <p:sp>
        <p:nvSpPr>
          <p:cNvPr id="92" name="ZoneTexte 91">
            <a:extLst>
              <a:ext uri="{FF2B5EF4-FFF2-40B4-BE49-F238E27FC236}">
                <a16:creationId xmlns:a16="http://schemas.microsoft.com/office/drawing/2014/main" id="{D7A99980-C412-12C3-8C68-86A0D952B09D}"/>
              </a:ext>
            </a:extLst>
          </p:cNvPr>
          <p:cNvSpPr txBox="1"/>
          <p:nvPr/>
        </p:nvSpPr>
        <p:spPr>
          <a:xfrm>
            <a:off x="10063865" y="2895788"/>
            <a:ext cx="737852" cy="261610"/>
          </a:xfrm>
          <a:prstGeom prst="rect">
            <a:avLst/>
          </a:prstGeom>
          <a:noFill/>
        </p:spPr>
        <p:txBody>
          <a:bodyPr wrap="square" rtlCol="0">
            <a:spAutoFit/>
          </a:bodyPr>
          <a:lstStyle/>
          <a:p>
            <a:pPr algn="ctr"/>
            <a:r>
              <a:rPr lang="fr-FR" sz="1100">
                <a:solidFill>
                  <a:srgbClr val="F5A243"/>
                </a:solidFill>
                <a:latin typeface="Arial" panose="020B0604020202020204" pitchFamily="34" charset="0"/>
                <a:cs typeface="Arial" panose="020B0604020202020204" pitchFamily="34" charset="0"/>
              </a:rPr>
              <a:t>2023</a:t>
            </a:r>
          </a:p>
        </p:txBody>
      </p:sp>
      <p:sp>
        <p:nvSpPr>
          <p:cNvPr id="93" name="ZoneTexte 92">
            <a:extLst>
              <a:ext uri="{FF2B5EF4-FFF2-40B4-BE49-F238E27FC236}">
                <a16:creationId xmlns:a16="http://schemas.microsoft.com/office/drawing/2014/main" id="{3DD63730-BDC7-09FE-5E93-810E1DC8C618}"/>
              </a:ext>
            </a:extLst>
          </p:cNvPr>
          <p:cNvSpPr txBox="1"/>
          <p:nvPr/>
        </p:nvSpPr>
        <p:spPr>
          <a:xfrm>
            <a:off x="9183687" y="1527375"/>
            <a:ext cx="596571" cy="276999"/>
          </a:xfrm>
          <a:prstGeom prst="rect">
            <a:avLst/>
          </a:prstGeom>
          <a:noFill/>
        </p:spPr>
        <p:txBody>
          <a:bodyPr wrap="square" rtlCol="0">
            <a:spAutoFit/>
          </a:bodyPr>
          <a:lstStyle/>
          <a:p>
            <a:pPr algn="ctr"/>
            <a:r>
              <a:rPr lang="fr-FR" sz="1200">
                <a:solidFill>
                  <a:schemeClr val="accent5"/>
                </a:solidFill>
                <a:latin typeface="Arial" panose="020B0604020202020204" pitchFamily="34" charset="0"/>
                <a:cs typeface="Arial" panose="020B0604020202020204" pitchFamily="34" charset="0"/>
              </a:rPr>
              <a:t>7 819</a:t>
            </a:r>
          </a:p>
        </p:txBody>
      </p:sp>
      <p:pic>
        <p:nvPicPr>
          <p:cNvPr id="94" name="Graphique 93">
            <a:extLst>
              <a:ext uri="{FF2B5EF4-FFF2-40B4-BE49-F238E27FC236}">
                <a16:creationId xmlns:a16="http://schemas.microsoft.com/office/drawing/2014/main" id="{6FC67111-AC67-8832-EFF5-8E1D93306242}"/>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76540" y="1884209"/>
            <a:ext cx="850178" cy="722374"/>
          </a:xfrm>
          <a:prstGeom prst="rect">
            <a:avLst/>
          </a:prstGeom>
        </p:spPr>
      </p:pic>
      <p:sp>
        <p:nvSpPr>
          <p:cNvPr id="95" name="ZoneTexte 94">
            <a:extLst>
              <a:ext uri="{FF2B5EF4-FFF2-40B4-BE49-F238E27FC236}">
                <a16:creationId xmlns:a16="http://schemas.microsoft.com/office/drawing/2014/main" id="{55269051-9ACF-C4BB-527C-D3F05F1D160C}"/>
              </a:ext>
            </a:extLst>
          </p:cNvPr>
          <p:cNvSpPr txBox="1"/>
          <p:nvPr/>
        </p:nvSpPr>
        <p:spPr>
          <a:xfrm>
            <a:off x="9113047" y="2907575"/>
            <a:ext cx="737852" cy="261610"/>
          </a:xfrm>
          <a:prstGeom prst="rect">
            <a:avLst/>
          </a:prstGeom>
          <a:noFill/>
        </p:spPr>
        <p:txBody>
          <a:bodyPr wrap="square" rtlCol="0">
            <a:spAutoFit/>
          </a:bodyPr>
          <a:lstStyle/>
          <a:p>
            <a:pPr algn="ctr"/>
            <a:r>
              <a:rPr lang="fr-FR" sz="1100">
                <a:solidFill>
                  <a:schemeClr val="accent5"/>
                </a:solidFill>
                <a:latin typeface="Arial" panose="020B0604020202020204" pitchFamily="34" charset="0"/>
                <a:cs typeface="Arial" panose="020B0604020202020204" pitchFamily="34" charset="0"/>
              </a:rPr>
              <a:t>2022</a:t>
            </a:r>
          </a:p>
        </p:txBody>
      </p:sp>
      <p:sp>
        <p:nvSpPr>
          <p:cNvPr id="96" name="ZoneTexte 95">
            <a:extLst>
              <a:ext uri="{FF2B5EF4-FFF2-40B4-BE49-F238E27FC236}">
                <a16:creationId xmlns:a16="http://schemas.microsoft.com/office/drawing/2014/main" id="{0CB6A0EA-1598-FD40-9E9D-DD8D6FBBB34B}"/>
              </a:ext>
            </a:extLst>
          </p:cNvPr>
          <p:cNvSpPr txBox="1"/>
          <p:nvPr/>
        </p:nvSpPr>
        <p:spPr>
          <a:xfrm>
            <a:off x="10134505" y="1487039"/>
            <a:ext cx="596571" cy="276999"/>
          </a:xfrm>
          <a:prstGeom prst="rect">
            <a:avLst/>
          </a:prstGeom>
          <a:noFill/>
        </p:spPr>
        <p:txBody>
          <a:bodyPr wrap="square" rtlCol="0">
            <a:spAutoFit/>
          </a:bodyPr>
          <a:lstStyle/>
          <a:p>
            <a:pPr algn="ctr"/>
            <a:r>
              <a:rPr lang="fr-FR" sz="1200" b="1">
                <a:solidFill>
                  <a:srgbClr val="F5A243"/>
                </a:solidFill>
                <a:latin typeface="Arial" panose="020B0604020202020204" pitchFamily="34" charset="0"/>
                <a:cs typeface="Arial" panose="020B0604020202020204" pitchFamily="34" charset="0"/>
              </a:rPr>
              <a:t>7 779</a:t>
            </a:r>
          </a:p>
        </p:txBody>
      </p:sp>
      <p:grpSp>
        <p:nvGrpSpPr>
          <p:cNvPr id="8" name="Groupe 7">
            <a:extLst>
              <a:ext uri="{FF2B5EF4-FFF2-40B4-BE49-F238E27FC236}">
                <a16:creationId xmlns:a16="http://schemas.microsoft.com/office/drawing/2014/main" id="{0AC8D206-4CBB-636D-E53F-A973A868DEF2}"/>
              </a:ext>
            </a:extLst>
          </p:cNvPr>
          <p:cNvGrpSpPr/>
          <p:nvPr/>
        </p:nvGrpSpPr>
        <p:grpSpPr>
          <a:xfrm>
            <a:off x="4720326" y="3611822"/>
            <a:ext cx="6475738" cy="2503698"/>
            <a:chOff x="4720326" y="3611822"/>
            <a:chExt cx="6475738" cy="2503698"/>
          </a:xfrm>
        </p:grpSpPr>
        <p:grpSp>
          <p:nvGrpSpPr>
            <p:cNvPr id="2" name="Groupe 1">
              <a:extLst>
                <a:ext uri="{FF2B5EF4-FFF2-40B4-BE49-F238E27FC236}">
                  <a16:creationId xmlns:a16="http://schemas.microsoft.com/office/drawing/2014/main" id="{4D45283D-785D-6536-AD83-D9E1EA4184E9}"/>
                </a:ext>
              </a:extLst>
            </p:cNvPr>
            <p:cNvGrpSpPr/>
            <p:nvPr/>
          </p:nvGrpSpPr>
          <p:grpSpPr>
            <a:xfrm>
              <a:off x="4720326" y="3611822"/>
              <a:ext cx="6475738" cy="2214897"/>
              <a:chOff x="4720326" y="3611822"/>
              <a:chExt cx="6475738" cy="2214897"/>
            </a:xfrm>
          </p:grpSpPr>
          <p:grpSp>
            <p:nvGrpSpPr>
              <p:cNvPr id="4" name="Groupe 3">
                <a:extLst>
                  <a:ext uri="{FF2B5EF4-FFF2-40B4-BE49-F238E27FC236}">
                    <a16:creationId xmlns:a16="http://schemas.microsoft.com/office/drawing/2014/main" id="{637CD21F-46CD-C4A7-F2A6-15F0C418272D}"/>
                  </a:ext>
                </a:extLst>
              </p:cNvPr>
              <p:cNvGrpSpPr/>
              <p:nvPr/>
            </p:nvGrpSpPr>
            <p:grpSpPr>
              <a:xfrm>
                <a:off x="4720326" y="3674307"/>
                <a:ext cx="5994358" cy="2152412"/>
                <a:chOff x="6396308" y="4297626"/>
                <a:chExt cx="5994358" cy="2152412"/>
              </a:xfrm>
            </p:grpSpPr>
            <p:cxnSp>
              <p:nvCxnSpPr>
                <p:cNvPr id="87" name="Connecteur droit 86">
                  <a:extLst>
                    <a:ext uri="{FF2B5EF4-FFF2-40B4-BE49-F238E27FC236}">
                      <a16:creationId xmlns:a16="http://schemas.microsoft.com/office/drawing/2014/main" id="{42B1813E-A753-ED7C-17FE-C89BA534D425}"/>
                    </a:ext>
                  </a:extLst>
                </p:cNvPr>
                <p:cNvCxnSpPr>
                  <a:cxnSpLocks/>
                </p:cNvCxnSpPr>
                <p:nvPr/>
              </p:nvCxnSpPr>
              <p:spPr>
                <a:xfrm>
                  <a:off x="6715967" y="5622908"/>
                  <a:ext cx="5674699" cy="6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8" name="Ellipse 97">
                  <a:extLst>
                    <a:ext uri="{FF2B5EF4-FFF2-40B4-BE49-F238E27FC236}">
                      <a16:creationId xmlns:a16="http://schemas.microsoft.com/office/drawing/2014/main" id="{26FF8954-D8DC-0C42-530E-3B9A4EF5FE6F}"/>
                    </a:ext>
                  </a:extLst>
                </p:cNvPr>
                <p:cNvSpPr/>
                <p:nvPr/>
              </p:nvSpPr>
              <p:spPr>
                <a:xfrm>
                  <a:off x="6494675" y="5002770"/>
                  <a:ext cx="517097" cy="5170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a:extLst>
                    <a:ext uri="{FF2B5EF4-FFF2-40B4-BE49-F238E27FC236}">
                      <a16:creationId xmlns:a16="http://schemas.microsoft.com/office/drawing/2014/main" id="{C219BAA7-5AA1-9ED2-C212-AD5D79261D2A}"/>
                    </a:ext>
                  </a:extLst>
                </p:cNvPr>
                <p:cNvSpPr/>
                <p:nvPr/>
              </p:nvSpPr>
              <p:spPr>
                <a:xfrm>
                  <a:off x="7239631" y="4941562"/>
                  <a:ext cx="578305" cy="578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a:extLst>
                    <a:ext uri="{FF2B5EF4-FFF2-40B4-BE49-F238E27FC236}">
                      <a16:creationId xmlns:a16="http://schemas.microsoft.com/office/drawing/2014/main" id="{406C11AA-C999-A4CB-12EA-B9CE81F523A0}"/>
                    </a:ext>
                  </a:extLst>
                </p:cNvPr>
                <p:cNvSpPr/>
                <p:nvPr/>
              </p:nvSpPr>
              <p:spPr>
                <a:xfrm>
                  <a:off x="8022319" y="4845514"/>
                  <a:ext cx="674353" cy="67435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a:extLst>
                    <a:ext uri="{FF2B5EF4-FFF2-40B4-BE49-F238E27FC236}">
                      <a16:creationId xmlns:a16="http://schemas.microsoft.com/office/drawing/2014/main" id="{26C54804-C5EF-5B34-6F6D-790849533EAD}"/>
                    </a:ext>
                  </a:extLst>
                </p:cNvPr>
                <p:cNvSpPr/>
                <p:nvPr/>
              </p:nvSpPr>
              <p:spPr>
                <a:xfrm>
                  <a:off x="8897789" y="4808939"/>
                  <a:ext cx="710928" cy="7109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a:extLst>
                    <a:ext uri="{FF2B5EF4-FFF2-40B4-BE49-F238E27FC236}">
                      <a16:creationId xmlns:a16="http://schemas.microsoft.com/office/drawing/2014/main" id="{E421CDEE-E14E-38EF-4695-957D150CC423}"/>
                    </a:ext>
                  </a:extLst>
                </p:cNvPr>
                <p:cNvSpPr/>
                <p:nvPr/>
              </p:nvSpPr>
              <p:spPr>
                <a:xfrm>
                  <a:off x="9853130" y="4708354"/>
                  <a:ext cx="811513" cy="811513"/>
                </a:xfrm>
                <a:prstGeom prst="ellipse">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a:extLst>
                    <a:ext uri="{FF2B5EF4-FFF2-40B4-BE49-F238E27FC236}">
                      <a16:creationId xmlns:a16="http://schemas.microsoft.com/office/drawing/2014/main" id="{57B47F75-BCA5-D9A0-54D4-9E76EBE52B76}"/>
                    </a:ext>
                  </a:extLst>
                </p:cNvPr>
                <p:cNvSpPr/>
                <p:nvPr/>
              </p:nvSpPr>
              <p:spPr>
                <a:xfrm>
                  <a:off x="10881801" y="4655582"/>
                  <a:ext cx="864285" cy="8642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BBB5E0BE-0DF8-A0B5-FE99-4DF0B1D1B94A}"/>
                    </a:ext>
                  </a:extLst>
                </p:cNvPr>
                <p:cNvSpPr txBox="1"/>
                <p:nvPr/>
              </p:nvSpPr>
              <p:spPr>
                <a:xfrm>
                  <a:off x="6415096" y="4664510"/>
                  <a:ext cx="636743"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+8,3%</a:t>
                  </a:r>
                </a:p>
              </p:txBody>
            </p:sp>
            <p:sp>
              <p:nvSpPr>
                <p:cNvPr id="105" name="ZoneTexte 104">
                  <a:extLst>
                    <a:ext uri="{FF2B5EF4-FFF2-40B4-BE49-F238E27FC236}">
                      <a16:creationId xmlns:a16="http://schemas.microsoft.com/office/drawing/2014/main" id="{9F18F6CB-ABE5-4166-1507-A221D5481179}"/>
                    </a:ext>
                  </a:extLst>
                </p:cNvPr>
                <p:cNvSpPr txBox="1"/>
                <p:nvPr/>
              </p:nvSpPr>
              <p:spPr>
                <a:xfrm>
                  <a:off x="7216180" y="4622904"/>
                  <a:ext cx="630429"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+14,9%</a:t>
                  </a:r>
                </a:p>
              </p:txBody>
            </p:sp>
            <p:sp>
              <p:nvSpPr>
                <p:cNvPr id="106" name="ZoneTexte 105">
                  <a:extLst>
                    <a:ext uri="{FF2B5EF4-FFF2-40B4-BE49-F238E27FC236}">
                      <a16:creationId xmlns:a16="http://schemas.microsoft.com/office/drawing/2014/main" id="{44CBB4FF-490E-E77B-14CA-0EEF788DE635}"/>
                    </a:ext>
                  </a:extLst>
                </p:cNvPr>
                <p:cNvSpPr txBox="1"/>
                <p:nvPr/>
              </p:nvSpPr>
              <p:spPr>
                <a:xfrm>
                  <a:off x="8940160" y="4472120"/>
                  <a:ext cx="621321"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+2,1%</a:t>
                  </a:r>
                </a:p>
              </p:txBody>
            </p:sp>
            <p:sp>
              <p:nvSpPr>
                <p:cNvPr id="107" name="ZoneTexte 106">
                  <a:extLst>
                    <a:ext uri="{FF2B5EF4-FFF2-40B4-BE49-F238E27FC236}">
                      <a16:creationId xmlns:a16="http://schemas.microsoft.com/office/drawing/2014/main" id="{FC92B34D-2952-BEE0-263B-E29A1C0E5B4D}"/>
                    </a:ext>
                  </a:extLst>
                </p:cNvPr>
                <p:cNvSpPr txBox="1"/>
                <p:nvPr/>
              </p:nvSpPr>
              <p:spPr>
                <a:xfrm>
                  <a:off x="9915983" y="4407354"/>
                  <a:ext cx="679540"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+10,4%</a:t>
                  </a:r>
                </a:p>
              </p:txBody>
            </p:sp>
            <p:sp>
              <p:nvSpPr>
                <p:cNvPr id="108" name="ZoneTexte 107">
                  <a:extLst>
                    <a:ext uri="{FF2B5EF4-FFF2-40B4-BE49-F238E27FC236}">
                      <a16:creationId xmlns:a16="http://schemas.microsoft.com/office/drawing/2014/main" id="{D98EEEBA-C0E9-A81C-EA29-295B2AB03D3D}"/>
                    </a:ext>
                  </a:extLst>
                </p:cNvPr>
                <p:cNvSpPr txBox="1"/>
                <p:nvPr/>
              </p:nvSpPr>
              <p:spPr>
                <a:xfrm>
                  <a:off x="10969308" y="4297626"/>
                  <a:ext cx="776777" cy="276999"/>
                </a:xfrm>
                <a:prstGeom prst="rect">
                  <a:avLst/>
                </a:prstGeom>
                <a:noFill/>
              </p:spPr>
              <p:txBody>
                <a:bodyPr wrap="square" rtlCol="0">
                  <a:spAutoFit/>
                </a:bodyPr>
                <a:lstStyle/>
                <a:p>
                  <a:pPr algn="ctr"/>
                  <a:r>
                    <a:rPr lang="fr-FR" sz="1200">
                      <a:solidFill>
                        <a:schemeClr val="accent6"/>
                      </a:solidFill>
                      <a:latin typeface="Arial" panose="020B0604020202020204" pitchFamily="34" charset="0"/>
                      <a:cs typeface="Arial" panose="020B0604020202020204" pitchFamily="34" charset="0"/>
                    </a:rPr>
                    <a:t>+9,1%</a:t>
                  </a:r>
                </a:p>
              </p:txBody>
            </p:sp>
            <p:sp>
              <p:nvSpPr>
                <p:cNvPr id="109" name="ZoneTexte 108">
                  <a:extLst>
                    <a:ext uri="{FF2B5EF4-FFF2-40B4-BE49-F238E27FC236}">
                      <a16:creationId xmlns:a16="http://schemas.microsoft.com/office/drawing/2014/main" id="{44B7AF60-D701-AF64-521B-253835773BE7}"/>
                    </a:ext>
                  </a:extLst>
                </p:cNvPr>
                <p:cNvSpPr txBox="1"/>
                <p:nvPr/>
              </p:nvSpPr>
              <p:spPr>
                <a:xfrm>
                  <a:off x="9853130"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237,1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10" name="Ellipse 109">
                  <a:extLst>
                    <a:ext uri="{FF2B5EF4-FFF2-40B4-BE49-F238E27FC236}">
                      <a16:creationId xmlns:a16="http://schemas.microsoft.com/office/drawing/2014/main" id="{EFF44245-46FF-2FAB-9707-09E17A300B5E}"/>
                    </a:ext>
                  </a:extLst>
                </p:cNvPr>
                <p:cNvSpPr/>
                <p:nvPr/>
              </p:nvSpPr>
              <p:spPr>
                <a:xfrm>
                  <a:off x="6703744"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a:extLst>
                    <a:ext uri="{FF2B5EF4-FFF2-40B4-BE49-F238E27FC236}">
                      <a16:creationId xmlns:a16="http://schemas.microsoft.com/office/drawing/2014/main" id="{41ACD577-2A42-E166-2C20-84C4AF81C42C}"/>
                    </a:ext>
                  </a:extLst>
                </p:cNvPr>
                <p:cNvSpPr/>
                <p:nvPr/>
              </p:nvSpPr>
              <p:spPr>
                <a:xfrm>
                  <a:off x="7477074"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a:extLst>
                    <a:ext uri="{FF2B5EF4-FFF2-40B4-BE49-F238E27FC236}">
                      <a16:creationId xmlns:a16="http://schemas.microsoft.com/office/drawing/2014/main" id="{2299738F-2D93-F193-6825-A896E52AAB7E}"/>
                    </a:ext>
                  </a:extLst>
                </p:cNvPr>
                <p:cNvSpPr/>
                <p:nvPr/>
              </p:nvSpPr>
              <p:spPr>
                <a:xfrm>
                  <a:off x="8309430"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a:extLst>
                    <a:ext uri="{FF2B5EF4-FFF2-40B4-BE49-F238E27FC236}">
                      <a16:creationId xmlns:a16="http://schemas.microsoft.com/office/drawing/2014/main" id="{46A6F5C0-2057-063D-AC9D-9D3C76F33301}"/>
                    </a:ext>
                  </a:extLst>
                </p:cNvPr>
                <p:cNvSpPr/>
                <p:nvPr/>
              </p:nvSpPr>
              <p:spPr>
                <a:xfrm>
                  <a:off x="9217066"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a:extLst>
                    <a:ext uri="{FF2B5EF4-FFF2-40B4-BE49-F238E27FC236}">
                      <a16:creationId xmlns:a16="http://schemas.microsoft.com/office/drawing/2014/main" id="{5B0EA617-4FBB-B3FE-FC8C-878CB4D5543F}"/>
                    </a:ext>
                  </a:extLst>
                </p:cNvPr>
                <p:cNvSpPr/>
                <p:nvPr/>
              </p:nvSpPr>
              <p:spPr>
                <a:xfrm>
                  <a:off x="10209393"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ZoneTexte 114">
                  <a:extLst>
                    <a:ext uri="{FF2B5EF4-FFF2-40B4-BE49-F238E27FC236}">
                      <a16:creationId xmlns:a16="http://schemas.microsoft.com/office/drawing/2014/main" id="{913450F8-F49A-8DEE-1850-3D6E4D21A7AF}"/>
                    </a:ext>
                  </a:extLst>
                </p:cNvPr>
                <p:cNvSpPr txBox="1"/>
                <p:nvPr/>
              </p:nvSpPr>
              <p:spPr>
                <a:xfrm>
                  <a:off x="6544712" y="5737870"/>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2017</a:t>
                  </a:r>
                </a:p>
              </p:txBody>
            </p:sp>
            <p:sp>
              <p:nvSpPr>
                <p:cNvPr id="116" name="ZoneTexte 115">
                  <a:extLst>
                    <a:ext uri="{FF2B5EF4-FFF2-40B4-BE49-F238E27FC236}">
                      <a16:creationId xmlns:a16="http://schemas.microsoft.com/office/drawing/2014/main" id="{F541033D-2B91-C1E9-B68D-46AC0626817F}"/>
                    </a:ext>
                  </a:extLst>
                </p:cNvPr>
                <p:cNvSpPr txBox="1"/>
                <p:nvPr/>
              </p:nvSpPr>
              <p:spPr>
                <a:xfrm>
                  <a:off x="7254688" y="5728592"/>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2018</a:t>
                  </a:r>
                </a:p>
              </p:txBody>
            </p:sp>
            <p:sp>
              <p:nvSpPr>
                <p:cNvPr id="117" name="ZoneTexte 116">
                  <a:extLst>
                    <a:ext uri="{FF2B5EF4-FFF2-40B4-BE49-F238E27FC236}">
                      <a16:creationId xmlns:a16="http://schemas.microsoft.com/office/drawing/2014/main" id="{444A2918-224E-C33F-26C9-4C58D9AA80EF}"/>
                    </a:ext>
                  </a:extLst>
                </p:cNvPr>
                <p:cNvSpPr txBox="1"/>
                <p:nvPr/>
              </p:nvSpPr>
              <p:spPr>
                <a:xfrm>
                  <a:off x="8105120" y="5737870"/>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2019</a:t>
                  </a:r>
                </a:p>
              </p:txBody>
            </p:sp>
            <p:sp>
              <p:nvSpPr>
                <p:cNvPr id="118" name="ZoneTexte 117">
                  <a:extLst>
                    <a:ext uri="{FF2B5EF4-FFF2-40B4-BE49-F238E27FC236}">
                      <a16:creationId xmlns:a16="http://schemas.microsoft.com/office/drawing/2014/main" id="{D4BB33EC-B6F6-41B5-86E0-E3D02A9EDA3B}"/>
                    </a:ext>
                  </a:extLst>
                </p:cNvPr>
                <p:cNvSpPr txBox="1"/>
                <p:nvPr/>
              </p:nvSpPr>
              <p:spPr>
                <a:xfrm>
                  <a:off x="9017401" y="5750158"/>
                  <a:ext cx="591316"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2020</a:t>
                  </a:r>
                </a:p>
              </p:txBody>
            </p:sp>
            <p:sp>
              <p:nvSpPr>
                <p:cNvPr id="119" name="Ellipse 118">
                  <a:extLst>
                    <a:ext uri="{FF2B5EF4-FFF2-40B4-BE49-F238E27FC236}">
                      <a16:creationId xmlns:a16="http://schemas.microsoft.com/office/drawing/2014/main" id="{1278C150-6F3F-D815-EE0A-C4A078071F85}"/>
                    </a:ext>
                  </a:extLst>
                </p:cNvPr>
                <p:cNvSpPr/>
                <p:nvPr/>
              </p:nvSpPr>
              <p:spPr>
                <a:xfrm>
                  <a:off x="11278348"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8622B0C1-8332-1EC9-EE34-0F1766E37446}"/>
                    </a:ext>
                  </a:extLst>
                </p:cNvPr>
                <p:cNvSpPr txBox="1"/>
                <p:nvPr/>
              </p:nvSpPr>
              <p:spPr>
                <a:xfrm>
                  <a:off x="9895864" y="5758304"/>
                  <a:ext cx="737852"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2021</a:t>
                  </a:r>
                </a:p>
              </p:txBody>
            </p:sp>
            <p:sp>
              <p:nvSpPr>
                <p:cNvPr id="121" name="ZoneTexte 120">
                  <a:extLst>
                    <a:ext uri="{FF2B5EF4-FFF2-40B4-BE49-F238E27FC236}">
                      <a16:creationId xmlns:a16="http://schemas.microsoft.com/office/drawing/2014/main" id="{E12FAFCB-45A8-755E-8179-94F386FD10C6}"/>
                    </a:ext>
                  </a:extLst>
                </p:cNvPr>
                <p:cNvSpPr txBox="1"/>
                <p:nvPr/>
              </p:nvSpPr>
              <p:spPr>
                <a:xfrm>
                  <a:off x="6396308" y="5153949"/>
                  <a:ext cx="715966" cy="215444"/>
                </a:xfrm>
                <a:prstGeom prst="rect">
                  <a:avLst/>
                </a:prstGeom>
                <a:noFill/>
              </p:spPr>
              <p:txBody>
                <a:bodyPr wrap="square" rtlCol="0">
                  <a:spAutoFit/>
                </a:bodyPr>
                <a:lstStyle/>
                <a:p>
                  <a:pPr algn="ctr"/>
                  <a:r>
                    <a:rPr lang="fr-FR" sz="800" b="1">
                      <a:solidFill>
                        <a:schemeClr val="accent5"/>
                      </a:solidFill>
                      <a:latin typeface="Arial" panose="020B0604020202020204" pitchFamily="34" charset="0"/>
                      <a:cs typeface="Arial" panose="020B0604020202020204" pitchFamily="34" charset="0"/>
                    </a:rPr>
                    <a:t>353,6 M€*</a:t>
                  </a:r>
                </a:p>
              </p:txBody>
            </p:sp>
            <p:sp>
              <p:nvSpPr>
                <p:cNvPr id="122" name="ZoneTexte 121">
                  <a:extLst>
                    <a:ext uri="{FF2B5EF4-FFF2-40B4-BE49-F238E27FC236}">
                      <a16:creationId xmlns:a16="http://schemas.microsoft.com/office/drawing/2014/main" id="{7B3FE443-7FB8-2E3D-5BDC-18C70AB9A03F}"/>
                    </a:ext>
                  </a:extLst>
                </p:cNvPr>
                <p:cNvSpPr txBox="1"/>
                <p:nvPr/>
              </p:nvSpPr>
              <p:spPr>
                <a:xfrm>
                  <a:off x="7217705" y="5124327"/>
                  <a:ext cx="643711"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400,6 M€</a:t>
                  </a:r>
                </a:p>
              </p:txBody>
            </p:sp>
            <p:sp>
              <p:nvSpPr>
                <p:cNvPr id="123" name="ZoneTexte 122">
                  <a:extLst>
                    <a:ext uri="{FF2B5EF4-FFF2-40B4-BE49-F238E27FC236}">
                      <a16:creationId xmlns:a16="http://schemas.microsoft.com/office/drawing/2014/main" id="{B0884D58-EFD5-6678-F2FB-7C402D7CFC12}"/>
                    </a:ext>
                  </a:extLst>
                </p:cNvPr>
                <p:cNvSpPr txBox="1"/>
                <p:nvPr/>
              </p:nvSpPr>
              <p:spPr>
                <a:xfrm>
                  <a:off x="8000446" y="5068662"/>
                  <a:ext cx="694159"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417,8 M€</a:t>
                  </a:r>
                </a:p>
              </p:txBody>
            </p:sp>
            <p:sp>
              <p:nvSpPr>
                <p:cNvPr id="124" name="ZoneTexte 123">
                  <a:extLst>
                    <a:ext uri="{FF2B5EF4-FFF2-40B4-BE49-F238E27FC236}">
                      <a16:creationId xmlns:a16="http://schemas.microsoft.com/office/drawing/2014/main" id="{FDA49FC9-05B3-3636-F51D-57AE5307104D}"/>
                    </a:ext>
                  </a:extLst>
                </p:cNvPr>
                <p:cNvSpPr txBox="1"/>
                <p:nvPr/>
              </p:nvSpPr>
              <p:spPr>
                <a:xfrm>
                  <a:off x="8911185" y="5031594"/>
                  <a:ext cx="694159"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426,4 M€</a:t>
                  </a:r>
                </a:p>
              </p:txBody>
            </p:sp>
            <p:sp>
              <p:nvSpPr>
                <p:cNvPr id="125" name="ZoneTexte 124">
                  <a:extLst>
                    <a:ext uri="{FF2B5EF4-FFF2-40B4-BE49-F238E27FC236}">
                      <a16:creationId xmlns:a16="http://schemas.microsoft.com/office/drawing/2014/main" id="{4737274A-C2CD-A94C-F7BE-47381E2494C4}"/>
                    </a:ext>
                  </a:extLst>
                </p:cNvPr>
                <p:cNvSpPr txBox="1"/>
                <p:nvPr/>
              </p:nvSpPr>
              <p:spPr>
                <a:xfrm>
                  <a:off x="9915983" y="5002770"/>
                  <a:ext cx="694159" cy="230832"/>
                </a:xfrm>
                <a:prstGeom prst="rect">
                  <a:avLst/>
                </a:prstGeom>
                <a:noFill/>
              </p:spPr>
              <p:txBody>
                <a:bodyPr wrap="square" rtlCol="0">
                  <a:spAutoFit/>
                </a:bodyPr>
                <a:lstStyle/>
                <a:p>
                  <a:pPr algn="ctr"/>
                  <a:r>
                    <a:rPr lang="fr-FR" sz="900" b="1">
                      <a:solidFill>
                        <a:schemeClr val="bg1"/>
                      </a:solidFill>
                      <a:latin typeface="Arial" panose="020B0604020202020204" pitchFamily="34" charset="0"/>
                      <a:cs typeface="Arial" panose="020B0604020202020204" pitchFamily="34" charset="0"/>
                    </a:rPr>
                    <a:t>470,6 M€</a:t>
                  </a:r>
                </a:p>
              </p:txBody>
            </p:sp>
            <p:sp>
              <p:nvSpPr>
                <p:cNvPr id="126" name="ZoneTexte 125">
                  <a:extLst>
                    <a:ext uri="{FF2B5EF4-FFF2-40B4-BE49-F238E27FC236}">
                      <a16:creationId xmlns:a16="http://schemas.microsoft.com/office/drawing/2014/main" id="{5DAF2BEA-934A-1457-8FD6-777E63529C75}"/>
                    </a:ext>
                  </a:extLst>
                </p:cNvPr>
                <p:cNvSpPr txBox="1"/>
                <p:nvPr/>
              </p:nvSpPr>
              <p:spPr>
                <a:xfrm>
                  <a:off x="8882989"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217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7" name="ZoneTexte 126">
                  <a:extLst>
                    <a:ext uri="{FF2B5EF4-FFF2-40B4-BE49-F238E27FC236}">
                      <a16:creationId xmlns:a16="http://schemas.microsoft.com/office/drawing/2014/main" id="{AA566C44-47D0-E6EE-1294-2755F8E088A7}"/>
                    </a:ext>
                  </a:extLst>
                </p:cNvPr>
                <p:cNvSpPr txBox="1"/>
                <p:nvPr/>
              </p:nvSpPr>
              <p:spPr>
                <a:xfrm>
                  <a:off x="7984956"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213,7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8" name="ZoneTexte 127">
                  <a:extLst>
                    <a:ext uri="{FF2B5EF4-FFF2-40B4-BE49-F238E27FC236}">
                      <a16:creationId xmlns:a16="http://schemas.microsoft.com/office/drawing/2014/main" id="{CC61CE8E-E609-5817-AC6F-13980B264512}"/>
                    </a:ext>
                  </a:extLst>
                </p:cNvPr>
                <p:cNvSpPr txBox="1"/>
                <p:nvPr/>
              </p:nvSpPr>
              <p:spPr>
                <a:xfrm>
                  <a:off x="7154507"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207,1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9" name="ZoneTexte 128">
                  <a:extLst>
                    <a:ext uri="{FF2B5EF4-FFF2-40B4-BE49-F238E27FC236}">
                      <a16:creationId xmlns:a16="http://schemas.microsoft.com/office/drawing/2014/main" id="{F25F5B4A-BC81-6539-4D41-8A5ED2794F17}"/>
                    </a:ext>
                  </a:extLst>
                </p:cNvPr>
                <p:cNvSpPr txBox="1"/>
                <p:nvPr/>
              </p:nvSpPr>
              <p:spPr>
                <a:xfrm>
                  <a:off x="6397733"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187,9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grpSp>
          <p:sp>
            <p:nvSpPr>
              <p:cNvPr id="6" name="ZoneTexte 5">
                <a:extLst>
                  <a:ext uri="{FF2B5EF4-FFF2-40B4-BE49-F238E27FC236}">
                    <a16:creationId xmlns:a16="http://schemas.microsoft.com/office/drawing/2014/main" id="{6F191DE7-3FBE-8525-54B4-352736146068}"/>
                  </a:ext>
                </a:extLst>
              </p:cNvPr>
              <p:cNvSpPr txBox="1"/>
              <p:nvPr/>
            </p:nvSpPr>
            <p:spPr>
              <a:xfrm>
                <a:off x="9218866" y="4327176"/>
                <a:ext cx="811513" cy="246221"/>
              </a:xfrm>
              <a:prstGeom prst="rect">
                <a:avLst/>
              </a:prstGeom>
              <a:noFill/>
            </p:spPr>
            <p:txBody>
              <a:bodyPr wrap="square" rtlCol="0">
                <a:spAutoFit/>
              </a:bodyPr>
              <a:lstStyle/>
              <a:p>
                <a:pPr algn="ctr"/>
                <a:r>
                  <a:rPr lang="fr-FR" sz="1000" b="1">
                    <a:solidFill>
                      <a:schemeClr val="bg1"/>
                    </a:solidFill>
                    <a:latin typeface="Arial" panose="020B0604020202020204" pitchFamily="34" charset="0"/>
                    <a:cs typeface="Arial" panose="020B0604020202020204" pitchFamily="34" charset="0"/>
                  </a:rPr>
                  <a:t>513,5 M€</a:t>
                </a:r>
              </a:p>
            </p:txBody>
          </p:sp>
          <p:sp>
            <p:nvSpPr>
              <p:cNvPr id="7" name="ZoneTexte 6">
                <a:extLst>
                  <a:ext uri="{FF2B5EF4-FFF2-40B4-BE49-F238E27FC236}">
                    <a16:creationId xmlns:a16="http://schemas.microsoft.com/office/drawing/2014/main" id="{41969754-07B8-A804-5FCD-D725DE53500E}"/>
                  </a:ext>
                </a:extLst>
              </p:cNvPr>
              <p:cNvSpPr txBox="1"/>
              <p:nvPr/>
            </p:nvSpPr>
            <p:spPr>
              <a:xfrm>
                <a:off x="6356328" y="3945834"/>
                <a:ext cx="630429"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+4,29%</a:t>
                </a:r>
              </a:p>
            </p:txBody>
          </p:sp>
          <p:sp>
            <p:nvSpPr>
              <p:cNvPr id="9" name="ZoneTexte 8">
                <a:extLst>
                  <a:ext uri="{FF2B5EF4-FFF2-40B4-BE49-F238E27FC236}">
                    <a16:creationId xmlns:a16="http://schemas.microsoft.com/office/drawing/2014/main" id="{09FCE3F9-5329-3730-7B62-5516C077879E}"/>
                  </a:ext>
                </a:extLst>
              </p:cNvPr>
              <p:cNvSpPr txBox="1"/>
              <p:nvPr/>
            </p:nvSpPr>
            <p:spPr>
              <a:xfrm>
                <a:off x="9286238" y="5126839"/>
                <a:ext cx="737852" cy="261610"/>
              </a:xfrm>
              <a:prstGeom prst="rect">
                <a:avLst/>
              </a:prstGeom>
              <a:noFill/>
            </p:spPr>
            <p:txBody>
              <a:bodyPr wrap="square" rtlCol="0">
                <a:spAutoFit/>
              </a:bodyPr>
              <a:lstStyle/>
              <a:p>
                <a:pPr algn="ctr"/>
                <a:r>
                  <a:rPr lang="fr-FR" sz="1100">
                    <a:solidFill>
                      <a:schemeClr val="accent3"/>
                    </a:solidFill>
                    <a:latin typeface="Arial" panose="020B0604020202020204" pitchFamily="34" charset="0"/>
                    <a:cs typeface="Arial" panose="020B0604020202020204" pitchFamily="34" charset="0"/>
                  </a:rPr>
                  <a:t>2022</a:t>
                </a:r>
              </a:p>
            </p:txBody>
          </p:sp>
          <p:sp>
            <p:nvSpPr>
              <p:cNvPr id="17" name="ZoneTexte 16">
                <a:extLst>
                  <a:ext uri="{FF2B5EF4-FFF2-40B4-BE49-F238E27FC236}">
                    <a16:creationId xmlns:a16="http://schemas.microsoft.com/office/drawing/2014/main" id="{7AA2AA2E-739C-F01E-E4BE-584DFD91CC0A}"/>
                  </a:ext>
                </a:extLst>
              </p:cNvPr>
              <p:cNvSpPr txBox="1"/>
              <p:nvPr/>
            </p:nvSpPr>
            <p:spPr>
              <a:xfrm>
                <a:off x="9209964" y="5443146"/>
                <a:ext cx="860139" cy="369332"/>
              </a:xfrm>
              <a:prstGeom prst="rect">
                <a:avLst/>
              </a:prstGeom>
              <a:noFill/>
            </p:spPr>
            <p:txBody>
              <a:bodyPr wrap="square" rtlCol="0">
                <a:spAutoFit/>
              </a:bodyPr>
              <a:lstStyle/>
              <a:p>
                <a:pPr algn="ctr"/>
                <a:r>
                  <a:rPr lang="fr-FR" sz="900">
                    <a:solidFill>
                      <a:schemeClr val="accent3"/>
                    </a:solidFill>
                    <a:latin typeface="Arial" panose="020B0604020202020204" pitchFamily="34" charset="0"/>
                    <a:cs typeface="Arial" panose="020B0604020202020204" pitchFamily="34" charset="0"/>
                  </a:rPr>
                  <a:t>263,4 M€</a:t>
                </a:r>
              </a:p>
              <a:p>
                <a:pPr algn="ctr"/>
                <a:r>
                  <a:rPr lang="fr-FR" sz="900">
                    <a:solidFill>
                      <a:schemeClr val="accent3"/>
                    </a:solidFill>
                    <a:latin typeface="Arial" panose="020B0604020202020204" pitchFamily="34" charset="0"/>
                    <a:cs typeface="Arial" panose="020B0604020202020204" pitchFamily="34" charset="0"/>
                  </a:rPr>
                  <a:t>CA France</a:t>
                </a:r>
              </a:p>
            </p:txBody>
          </p:sp>
          <p:sp>
            <p:nvSpPr>
              <p:cNvPr id="29" name="Ellipse 28">
                <a:extLst>
                  <a:ext uri="{FF2B5EF4-FFF2-40B4-BE49-F238E27FC236}">
                    <a16:creationId xmlns:a16="http://schemas.microsoft.com/office/drawing/2014/main" id="{EFF3C2ED-4384-E4E5-2556-BE356DB74D19}"/>
                  </a:ext>
                </a:extLst>
              </p:cNvPr>
              <p:cNvSpPr/>
              <p:nvPr/>
            </p:nvSpPr>
            <p:spPr>
              <a:xfrm>
                <a:off x="10661886" y="4946791"/>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4643B1DF-9469-D567-631B-D23A90EE756C}"/>
                  </a:ext>
                </a:extLst>
              </p:cNvPr>
              <p:cNvSpPr/>
              <p:nvPr/>
            </p:nvSpPr>
            <p:spPr>
              <a:xfrm>
                <a:off x="10235673" y="3940012"/>
                <a:ext cx="960391" cy="955258"/>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A7319550-53A7-0473-06DA-2E6B1F9CA7E9}"/>
                  </a:ext>
                </a:extLst>
              </p:cNvPr>
              <p:cNvSpPr txBox="1"/>
              <p:nvPr/>
            </p:nvSpPr>
            <p:spPr>
              <a:xfrm>
                <a:off x="10352594" y="5114551"/>
                <a:ext cx="737852" cy="261610"/>
              </a:xfrm>
              <a:prstGeom prst="rect">
                <a:avLst/>
              </a:prstGeom>
              <a:noFill/>
            </p:spPr>
            <p:txBody>
              <a:bodyPr wrap="square" rtlCol="0">
                <a:spAutoFit/>
              </a:bodyPr>
              <a:lstStyle/>
              <a:p>
                <a:pPr algn="ctr"/>
                <a:r>
                  <a:rPr lang="fr-FR" sz="1100">
                    <a:solidFill>
                      <a:srgbClr val="F5A243"/>
                    </a:solidFill>
                    <a:latin typeface="Arial" panose="020B0604020202020204" pitchFamily="34" charset="0"/>
                    <a:cs typeface="Arial" panose="020B0604020202020204" pitchFamily="34" charset="0"/>
                  </a:rPr>
                  <a:t>2023</a:t>
                </a:r>
              </a:p>
            </p:txBody>
          </p:sp>
          <p:sp>
            <p:nvSpPr>
              <p:cNvPr id="58" name="ZoneTexte 57">
                <a:extLst>
                  <a:ext uri="{FF2B5EF4-FFF2-40B4-BE49-F238E27FC236}">
                    <a16:creationId xmlns:a16="http://schemas.microsoft.com/office/drawing/2014/main" id="{77EECC33-7268-69E3-9243-1AA64C0FEABA}"/>
                  </a:ext>
                </a:extLst>
              </p:cNvPr>
              <p:cNvSpPr txBox="1"/>
              <p:nvPr/>
            </p:nvSpPr>
            <p:spPr>
              <a:xfrm>
                <a:off x="10333131" y="3611822"/>
                <a:ext cx="776777" cy="276999"/>
              </a:xfrm>
              <a:prstGeom prst="rect">
                <a:avLst/>
              </a:prstGeom>
              <a:noFill/>
            </p:spPr>
            <p:txBody>
              <a:bodyPr wrap="square" rtlCol="0">
                <a:spAutoFit/>
              </a:bodyPr>
              <a:lstStyle/>
              <a:p>
                <a:pPr algn="ctr"/>
                <a:r>
                  <a:rPr lang="fr-FR" sz="1200" b="1">
                    <a:solidFill>
                      <a:srgbClr val="F5A243"/>
                    </a:solidFill>
                    <a:latin typeface="Arial" panose="020B0604020202020204" pitchFamily="34" charset="0"/>
                    <a:cs typeface="Arial" panose="020B0604020202020204" pitchFamily="34" charset="0"/>
                  </a:rPr>
                  <a:t>+4%</a:t>
                </a:r>
              </a:p>
            </p:txBody>
          </p:sp>
          <p:sp>
            <p:nvSpPr>
              <p:cNvPr id="68" name="ZoneTexte 67">
                <a:extLst>
                  <a:ext uri="{FF2B5EF4-FFF2-40B4-BE49-F238E27FC236}">
                    <a16:creationId xmlns:a16="http://schemas.microsoft.com/office/drawing/2014/main" id="{FA92BEC0-CEFB-B9FE-E3F4-3CA8D2BDD143}"/>
                  </a:ext>
                </a:extLst>
              </p:cNvPr>
              <p:cNvSpPr txBox="1"/>
              <p:nvPr/>
            </p:nvSpPr>
            <p:spPr>
              <a:xfrm>
                <a:off x="10299078" y="5443146"/>
                <a:ext cx="860139" cy="369332"/>
              </a:xfrm>
              <a:prstGeom prst="rect">
                <a:avLst/>
              </a:prstGeom>
              <a:noFill/>
            </p:spPr>
            <p:txBody>
              <a:bodyPr wrap="square" rtlCol="0">
                <a:spAutoFit/>
              </a:bodyPr>
              <a:lstStyle/>
              <a:p>
                <a:pPr algn="ctr"/>
                <a:r>
                  <a:rPr lang="fr-FR" sz="900">
                    <a:solidFill>
                      <a:srgbClr val="F5A243"/>
                    </a:solidFill>
                    <a:latin typeface="Arial" panose="020B0604020202020204" pitchFamily="34" charset="0"/>
                    <a:cs typeface="Arial" panose="020B0604020202020204" pitchFamily="34" charset="0"/>
                  </a:rPr>
                  <a:t>280,5 M€</a:t>
                </a:r>
              </a:p>
              <a:p>
                <a:pPr algn="ctr"/>
                <a:r>
                  <a:rPr lang="fr-FR" sz="900">
                    <a:solidFill>
                      <a:srgbClr val="F5A243"/>
                    </a:solidFill>
                    <a:latin typeface="Arial" panose="020B0604020202020204" pitchFamily="34" charset="0"/>
                    <a:cs typeface="Arial" panose="020B0604020202020204" pitchFamily="34" charset="0"/>
                  </a:rPr>
                  <a:t>CA France</a:t>
                </a:r>
              </a:p>
            </p:txBody>
          </p:sp>
          <p:sp>
            <p:nvSpPr>
              <p:cNvPr id="77" name="ZoneTexte 76">
                <a:extLst>
                  <a:ext uri="{FF2B5EF4-FFF2-40B4-BE49-F238E27FC236}">
                    <a16:creationId xmlns:a16="http://schemas.microsoft.com/office/drawing/2014/main" id="{FF3F5411-B105-19E9-4C04-0E2027010866}"/>
                  </a:ext>
                </a:extLst>
              </p:cNvPr>
              <p:cNvSpPr txBox="1"/>
              <p:nvPr/>
            </p:nvSpPr>
            <p:spPr>
              <a:xfrm>
                <a:off x="10323390" y="4283010"/>
                <a:ext cx="811513" cy="246221"/>
              </a:xfrm>
              <a:prstGeom prst="rect">
                <a:avLst/>
              </a:prstGeom>
              <a:noFill/>
            </p:spPr>
            <p:txBody>
              <a:bodyPr wrap="square" rtlCol="0">
                <a:spAutoFit/>
              </a:bodyPr>
              <a:lstStyle/>
              <a:p>
                <a:pPr algn="ctr"/>
                <a:r>
                  <a:rPr lang="fr-FR" sz="1000" b="1">
                    <a:solidFill>
                      <a:schemeClr val="bg1"/>
                    </a:solidFill>
                    <a:latin typeface="Arial" panose="020B0604020202020204" pitchFamily="34" charset="0"/>
                    <a:cs typeface="Arial" panose="020B0604020202020204" pitchFamily="34" charset="0"/>
                  </a:rPr>
                  <a:t>534,1 M€</a:t>
                </a:r>
              </a:p>
            </p:txBody>
          </p:sp>
        </p:grpSp>
        <p:sp>
          <p:nvSpPr>
            <p:cNvPr id="3" name="ZoneTexte 2">
              <a:extLst>
                <a:ext uri="{FF2B5EF4-FFF2-40B4-BE49-F238E27FC236}">
                  <a16:creationId xmlns:a16="http://schemas.microsoft.com/office/drawing/2014/main" id="{32082051-AA1C-0A10-0C63-E991BA59A4EE}"/>
                </a:ext>
              </a:extLst>
            </p:cNvPr>
            <p:cNvSpPr txBox="1"/>
            <p:nvPr/>
          </p:nvSpPr>
          <p:spPr>
            <a:xfrm>
              <a:off x="4739114" y="5884688"/>
              <a:ext cx="1762021" cy="230832"/>
            </a:xfrm>
            <a:prstGeom prst="rect">
              <a:avLst/>
            </a:prstGeom>
            <a:noFill/>
          </p:spPr>
          <p:txBody>
            <a:bodyPr wrap="none" rtlCol="0">
              <a:spAutoFit/>
            </a:bodyPr>
            <a:lstStyle/>
            <a:p>
              <a:r>
                <a:rPr lang="fr-FR" sz="900">
                  <a:solidFill>
                    <a:schemeClr val="accent5"/>
                  </a:solidFill>
                </a:rPr>
                <a:t>*dont impact IFRS15 de 4,8M€</a:t>
              </a:r>
            </a:p>
          </p:txBody>
        </p:sp>
      </p:grpSp>
    </p:spTree>
    <p:extLst>
      <p:ext uri="{BB962C8B-B14F-4D97-AF65-F5344CB8AC3E}">
        <p14:creationId xmlns:p14="http://schemas.microsoft.com/office/powerpoint/2010/main" val="15597235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2F5D409-D218-89A7-72FD-FF8C109BD6B0}"/>
              </a:ext>
            </a:extLst>
          </p:cNvPr>
          <p:cNvSpPr>
            <a:spLocks noGrp="1"/>
          </p:cNvSpPr>
          <p:nvPr>
            <p:ph type="body" sz="quarter" idx="10"/>
          </p:nvPr>
        </p:nvSpPr>
        <p:spPr/>
        <p:txBody>
          <a:bodyPr/>
          <a:lstStyle/>
          <a:p>
            <a:r>
              <a:rPr lang="fr-FR"/>
              <a:t>Une croissance continue</a:t>
            </a:r>
          </a:p>
        </p:txBody>
      </p:sp>
      <p:sp>
        <p:nvSpPr>
          <p:cNvPr id="3" name="Espace réservé du texte 2">
            <a:extLst>
              <a:ext uri="{FF2B5EF4-FFF2-40B4-BE49-F238E27FC236}">
                <a16:creationId xmlns:a16="http://schemas.microsoft.com/office/drawing/2014/main" id="{E72DB63A-BEC5-20FC-C4BF-369C6C914864}"/>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5" name="TextBox 30">
            <a:extLst>
              <a:ext uri="{FF2B5EF4-FFF2-40B4-BE49-F238E27FC236}">
                <a16:creationId xmlns:a16="http://schemas.microsoft.com/office/drawing/2014/main" id="{39E75FE4-8522-0B91-E843-23D57FDF4313}"/>
              </a:ext>
            </a:extLst>
          </p:cNvPr>
          <p:cNvSpPr txBox="1"/>
          <p:nvPr/>
        </p:nvSpPr>
        <p:spPr>
          <a:xfrm>
            <a:off x="411063" y="5110987"/>
            <a:ext cx="4185854" cy="374571"/>
          </a:xfrm>
          <a:prstGeom prst="roundRect">
            <a:avLst/>
          </a:prstGeom>
          <a:noFill/>
          <a:ln w="12700">
            <a:solidFill>
              <a:srgbClr val="F5A243"/>
            </a:solidFill>
          </a:ln>
        </p:spPr>
        <p:txBody>
          <a:bodyPr wrap="square" rtlCol="0">
            <a:spAutoFit/>
          </a:bodyPr>
          <a:lstStyle/>
          <a:p>
            <a:pPr algn="ctr">
              <a:spcAft>
                <a:spcPts val="100"/>
              </a:spcAft>
            </a:pPr>
            <a:r>
              <a:rPr lang="fr-FR" sz="1600" b="1">
                <a:solidFill>
                  <a:srgbClr val="F5A243"/>
                </a:solidFill>
                <a:latin typeface="Arial" panose="020B0604020202020204" pitchFamily="34" charset="0"/>
                <a:cs typeface="Arial" panose="020B0604020202020204" pitchFamily="34" charset="0"/>
              </a:rPr>
              <a:t>Évolution des effectifs du groupe Aubay</a:t>
            </a:r>
          </a:p>
        </p:txBody>
      </p:sp>
      <p:grpSp>
        <p:nvGrpSpPr>
          <p:cNvPr id="54" name="Groupe 53">
            <a:extLst>
              <a:ext uri="{FF2B5EF4-FFF2-40B4-BE49-F238E27FC236}">
                <a16:creationId xmlns:a16="http://schemas.microsoft.com/office/drawing/2014/main" id="{87298239-7DD0-1F14-261B-220A9EC491F2}"/>
              </a:ext>
            </a:extLst>
          </p:cNvPr>
          <p:cNvGrpSpPr/>
          <p:nvPr/>
        </p:nvGrpSpPr>
        <p:grpSpPr>
          <a:xfrm>
            <a:off x="910137" y="1663428"/>
            <a:ext cx="4769757" cy="2981098"/>
            <a:chOff x="512767" y="1658284"/>
            <a:chExt cx="4185855" cy="2616159"/>
          </a:xfrm>
        </p:grpSpPr>
        <p:sp>
          <p:nvSpPr>
            <p:cNvPr id="15" name="ZoneTexte 14">
              <a:extLst>
                <a:ext uri="{FF2B5EF4-FFF2-40B4-BE49-F238E27FC236}">
                  <a16:creationId xmlns:a16="http://schemas.microsoft.com/office/drawing/2014/main" id="{E95484D0-2AF2-9A19-86C8-0FC04DB79DF2}"/>
                </a:ext>
              </a:extLst>
            </p:cNvPr>
            <p:cNvSpPr txBox="1"/>
            <p:nvPr/>
          </p:nvSpPr>
          <p:spPr>
            <a:xfrm>
              <a:off x="728307" y="3816379"/>
              <a:ext cx="504000"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2015</a:t>
              </a:r>
            </a:p>
          </p:txBody>
        </p:sp>
        <p:sp>
          <p:nvSpPr>
            <p:cNvPr id="16" name="ZoneTexte 15">
              <a:extLst>
                <a:ext uri="{FF2B5EF4-FFF2-40B4-BE49-F238E27FC236}">
                  <a16:creationId xmlns:a16="http://schemas.microsoft.com/office/drawing/2014/main" id="{012DB86B-31C9-7A59-A9DF-81C395EE0DB0}"/>
                </a:ext>
              </a:extLst>
            </p:cNvPr>
            <p:cNvSpPr txBox="1"/>
            <p:nvPr/>
          </p:nvSpPr>
          <p:spPr>
            <a:xfrm>
              <a:off x="1277666" y="3393236"/>
              <a:ext cx="591316"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2017</a:t>
              </a:r>
            </a:p>
          </p:txBody>
        </p:sp>
        <p:sp>
          <p:nvSpPr>
            <p:cNvPr id="18" name="ZoneTexte 17">
              <a:extLst>
                <a:ext uri="{FF2B5EF4-FFF2-40B4-BE49-F238E27FC236}">
                  <a16:creationId xmlns:a16="http://schemas.microsoft.com/office/drawing/2014/main" id="{11A01959-6062-8C29-F67D-FC7EE308FC19}"/>
                </a:ext>
              </a:extLst>
            </p:cNvPr>
            <p:cNvSpPr txBox="1"/>
            <p:nvPr/>
          </p:nvSpPr>
          <p:spPr>
            <a:xfrm>
              <a:off x="1893520" y="3067114"/>
              <a:ext cx="737852"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2019</a:t>
              </a:r>
            </a:p>
          </p:txBody>
        </p:sp>
        <p:sp>
          <p:nvSpPr>
            <p:cNvPr id="29" name="ZoneTexte 28">
              <a:extLst>
                <a:ext uri="{FF2B5EF4-FFF2-40B4-BE49-F238E27FC236}">
                  <a16:creationId xmlns:a16="http://schemas.microsoft.com/office/drawing/2014/main" id="{9CD3F406-51F4-6B4F-E636-11B40D2A8404}"/>
                </a:ext>
              </a:extLst>
            </p:cNvPr>
            <p:cNvSpPr txBox="1"/>
            <p:nvPr/>
          </p:nvSpPr>
          <p:spPr>
            <a:xfrm>
              <a:off x="3485674" y="2673357"/>
              <a:ext cx="737852" cy="229584"/>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2023</a:t>
              </a:r>
            </a:p>
          </p:txBody>
        </p:sp>
        <p:sp>
          <p:nvSpPr>
            <p:cNvPr id="32" name="ZoneTexte 31">
              <a:extLst>
                <a:ext uri="{FF2B5EF4-FFF2-40B4-BE49-F238E27FC236}">
                  <a16:creationId xmlns:a16="http://schemas.microsoft.com/office/drawing/2014/main" id="{90E5DAFA-EBE6-B6B4-81E3-0FE09EDC058D}"/>
                </a:ext>
              </a:extLst>
            </p:cNvPr>
            <p:cNvSpPr txBox="1"/>
            <p:nvPr/>
          </p:nvSpPr>
          <p:spPr>
            <a:xfrm>
              <a:off x="2655911" y="2814649"/>
              <a:ext cx="737852"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2021</a:t>
              </a:r>
            </a:p>
          </p:txBody>
        </p:sp>
        <p:grpSp>
          <p:nvGrpSpPr>
            <p:cNvPr id="38" name="Groupe 37">
              <a:extLst>
                <a:ext uri="{FF2B5EF4-FFF2-40B4-BE49-F238E27FC236}">
                  <a16:creationId xmlns:a16="http://schemas.microsoft.com/office/drawing/2014/main" id="{AA3B3F44-F8B5-4E95-5F32-D382D3D76782}"/>
                </a:ext>
              </a:extLst>
            </p:cNvPr>
            <p:cNvGrpSpPr/>
            <p:nvPr/>
          </p:nvGrpSpPr>
          <p:grpSpPr>
            <a:xfrm>
              <a:off x="512767" y="1658284"/>
              <a:ext cx="4185855" cy="2616159"/>
              <a:chOff x="512767" y="1921040"/>
              <a:chExt cx="4185855" cy="2616159"/>
            </a:xfrm>
          </p:grpSpPr>
          <p:sp>
            <p:nvSpPr>
              <p:cNvPr id="39" name="Forme 38">
                <a:extLst>
                  <a:ext uri="{FF2B5EF4-FFF2-40B4-BE49-F238E27FC236}">
                    <a16:creationId xmlns:a16="http://schemas.microsoft.com/office/drawing/2014/main" id="{03340EC8-7A93-5BAB-B47A-7D2A671BFCFD}"/>
                  </a:ext>
                </a:extLst>
              </p:cNvPr>
              <p:cNvSpPr/>
              <p:nvPr/>
            </p:nvSpPr>
            <p:spPr>
              <a:xfrm>
                <a:off x="512767" y="1921040"/>
                <a:ext cx="4185855" cy="2616159"/>
              </a:xfrm>
              <a:prstGeom prst="swooshArrow">
                <a:avLst>
                  <a:gd name="adj1" fmla="val 25000"/>
                  <a:gd name="adj2" fmla="val 25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40" name="Ellipse 39">
                <a:extLst>
                  <a:ext uri="{FF2B5EF4-FFF2-40B4-BE49-F238E27FC236}">
                    <a16:creationId xmlns:a16="http://schemas.microsoft.com/office/drawing/2014/main" id="{430077FE-6D4A-0763-7FC3-7DF1E4BA1BB6}"/>
                  </a:ext>
                </a:extLst>
              </p:cNvPr>
              <p:cNvSpPr/>
              <p:nvPr/>
            </p:nvSpPr>
            <p:spPr>
              <a:xfrm>
                <a:off x="925073" y="3866416"/>
                <a:ext cx="96274" cy="96274"/>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1" name="Forme libre 40">
                <a:extLst>
                  <a:ext uri="{FF2B5EF4-FFF2-40B4-BE49-F238E27FC236}">
                    <a16:creationId xmlns:a16="http://schemas.microsoft.com/office/drawing/2014/main" id="{0A91CEE4-B17C-7360-B7AE-C2441D674613}"/>
                  </a:ext>
                </a:extLst>
              </p:cNvPr>
              <p:cNvSpPr/>
              <p:nvPr/>
            </p:nvSpPr>
            <p:spPr>
              <a:xfrm>
                <a:off x="625784" y="3612988"/>
                <a:ext cx="694851" cy="259525"/>
              </a:xfrm>
              <a:custGeom>
                <a:avLst/>
                <a:gdLst>
                  <a:gd name="connsiteX0" fmla="*/ 0 w 548347"/>
                  <a:gd name="connsiteY0" fmla="*/ 0 h 622645"/>
                  <a:gd name="connsiteX1" fmla="*/ 548347 w 548347"/>
                  <a:gd name="connsiteY1" fmla="*/ 0 h 622645"/>
                  <a:gd name="connsiteX2" fmla="*/ 548347 w 548347"/>
                  <a:gd name="connsiteY2" fmla="*/ 622645 h 622645"/>
                  <a:gd name="connsiteX3" fmla="*/ 0 w 548347"/>
                  <a:gd name="connsiteY3" fmla="*/ 622645 h 622645"/>
                  <a:gd name="connsiteX4" fmla="*/ 0 w 548347"/>
                  <a:gd name="connsiteY4" fmla="*/ 0 h 62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347" h="622645">
                    <a:moveTo>
                      <a:pt x="0" y="0"/>
                    </a:moveTo>
                    <a:lnTo>
                      <a:pt x="548347" y="0"/>
                    </a:lnTo>
                    <a:lnTo>
                      <a:pt x="548347" y="622645"/>
                    </a:lnTo>
                    <a:lnTo>
                      <a:pt x="0" y="62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014" tIns="0" rIns="0" bIns="0" numCol="1" spcCol="1270" anchor="t" anchorCtr="0">
                <a:noAutofit/>
              </a:bodyPr>
              <a:lstStyle/>
              <a:p>
                <a:pPr marL="0" lvl="0" indent="0" algn="ctr" defTabSz="711200">
                  <a:lnSpc>
                    <a:spcPct val="90000"/>
                  </a:lnSpc>
                  <a:spcBef>
                    <a:spcPct val="0"/>
                  </a:spcBef>
                  <a:spcAft>
                    <a:spcPct val="35000"/>
                  </a:spcAft>
                  <a:buNone/>
                </a:pPr>
                <a:r>
                  <a:rPr lang="fr-FR" sz="1600">
                    <a:solidFill>
                      <a:schemeClr val="bg1">
                        <a:lumMod val="50000"/>
                      </a:schemeClr>
                    </a:solidFill>
                  </a:rPr>
                  <a:t>4 097</a:t>
                </a:r>
                <a:endParaRPr lang="fr-FR" sz="1600" kern="1200">
                  <a:solidFill>
                    <a:schemeClr val="bg1">
                      <a:lumMod val="50000"/>
                    </a:schemeClr>
                  </a:solidFill>
                </a:endParaRPr>
              </a:p>
            </p:txBody>
          </p:sp>
          <p:sp>
            <p:nvSpPr>
              <p:cNvPr id="42" name="Ellipse 41">
                <a:extLst>
                  <a:ext uri="{FF2B5EF4-FFF2-40B4-BE49-F238E27FC236}">
                    <a16:creationId xmlns:a16="http://schemas.microsoft.com/office/drawing/2014/main" id="{D46DEBE7-7397-3488-A90D-084C5607C012}"/>
                  </a:ext>
                </a:extLst>
              </p:cNvPr>
              <p:cNvSpPr/>
              <p:nvPr/>
            </p:nvSpPr>
            <p:spPr>
              <a:xfrm>
                <a:off x="1446212" y="3365684"/>
                <a:ext cx="150690" cy="150690"/>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3" name="Forme libre 42">
                <a:extLst>
                  <a:ext uri="{FF2B5EF4-FFF2-40B4-BE49-F238E27FC236}">
                    <a16:creationId xmlns:a16="http://schemas.microsoft.com/office/drawing/2014/main" id="{8C86E83E-66C1-DED3-CEF4-858B0C0891BE}"/>
                  </a:ext>
                </a:extLst>
              </p:cNvPr>
              <p:cNvSpPr/>
              <p:nvPr/>
            </p:nvSpPr>
            <p:spPr>
              <a:xfrm>
                <a:off x="1241003" y="3126110"/>
                <a:ext cx="694851" cy="259524"/>
              </a:xfrm>
              <a:custGeom>
                <a:avLst/>
                <a:gdLst>
                  <a:gd name="connsiteX0" fmla="*/ 0 w 694851"/>
                  <a:gd name="connsiteY0" fmla="*/ 0 h 1096170"/>
                  <a:gd name="connsiteX1" fmla="*/ 694851 w 694851"/>
                  <a:gd name="connsiteY1" fmla="*/ 0 h 1096170"/>
                  <a:gd name="connsiteX2" fmla="*/ 694851 w 694851"/>
                  <a:gd name="connsiteY2" fmla="*/ 1096170 h 1096170"/>
                  <a:gd name="connsiteX3" fmla="*/ 0 w 694851"/>
                  <a:gd name="connsiteY3" fmla="*/ 1096170 h 1096170"/>
                  <a:gd name="connsiteX4" fmla="*/ 0 w 694851"/>
                  <a:gd name="connsiteY4" fmla="*/ 0 h 109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851" h="1096170">
                    <a:moveTo>
                      <a:pt x="0" y="0"/>
                    </a:moveTo>
                    <a:lnTo>
                      <a:pt x="694851" y="0"/>
                    </a:lnTo>
                    <a:lnTo>
                      <a:pt x="694851" y="1096170"/>
                    </a:lnTo>
                    <a:lnTo>
                      <a:pt x="0" y="1096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848" tIns="0" rIns="0" bIns="0" numCol="1" spcCol="1270" anchor="t" anchorCtr="0">
                <a:noAutofit/>
              </a:bodyPr>
              <a:lstStyle/>
              <a:p>
                <a:pPr marL="0" lvl="0" indent="0" algn="l" defTabSz="711200">
                  <a:lnSpc>
                    <a:spcPct val="90000"/>
                  </a:lnSpc>
                  <a:spcBef>
                    <a:spcPct val="0"/>
                  </a:spcBef>
                  <a:spcAft>
                    <a:spcPct val="35000"/>
                  </a:spcAft>
                  <a:buNone/>
                </a:pPr>
                <a:r>
                  <a:rPr lang="fr-FR" sz="1600" kern="1200">
                    <a:solidFill>
                      <a:schemeClr val="bg1">
                        <a:lumMod val="50000"/>
                      </a:schemeClr>
                    </a:solidFill>
                  </a:rPr>
                  <a:t>5 848</a:t>
                </a:r>
              </a:p>
            </p:txBody>
          </p:sp>
          <p:sp>
            <p:nvSpPr>
              <p:cNvPr id="44" name="Ellipse 43">
                <a:extLst>
                  <a:ext uri="{FF2B5EF4-FFF2-40B4-BE49-F238E27FC236}">
                    <a16:creationId xmlns:a16="http://schemas.microsoft.com/office/drawing/2014/main" id="{BD022D94-5BD8-8C89-1442-2AC86BE2DD82}"/>
                  </a:ext>
                </a:extLst>
              </p:cNvPr>
              <p:cNvSpPr/>
              <p:nvPr/>
            </p:nvSpPr>
            <p:spPr>
              <a:xfrm>
                <a:off x="2115949" y="2966458"/>
                <a:ext cx="200921" cy="200921"/>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5" name="Forme libre 44">
                <a:extLst>
                  <a:ext uri="{FF2B5EF4-FFF2-40B4-BE49-F238E27FC236}">
                    <a16:creationId xmlns:a16="http://schemas.microsoft.com/office/drawing/2014/main" id="{64838C02-3402-2843-F79A-5BDF1B220D07}"/>
                  </a:ext>
                </a:extLst>
              </p:cNvPr>
              <p:cNvSpPr/>
              <p:nvPr/>
            </p:nvSpPr>
            <p:spPr>
              <a:xfrm>
                <a:off x="1812474" y="2719208"/>
                <a:ext cx="807870" cy="259524"/>
              </a:xfrm>
              <a:custGeom>
                <a:avLst/>
                <a:gdLst>
                  <a:gd name="connsiteX0" fmla="*/ 0 w 807870"/>
                  <a:gd name="connsiteY0" fmla="*/ 0 h 1470281"/>
                  <a:gd name="connsiteX1" fmla="*/ 807870 w 807870"/>
                  <a:gd name="connsiteY1" fmla="*/ 0 h 1470281"/>
                  <a:gd name="connsiteX2" fmla="*/ 807870 w 807870"/>
                  <a:gd name="connsiteY2" fmla="*/ 1470281 h 1470281"/>
                  <a:gd name="connsiteX3" fmla="*/ 0 w 807870"/>
                  <a:gd name="connsiteY3" fmla="*/ 1470281 h 1470281"/>
                  <a:gd name="connsiteX4" fmla="*/ 0 w 807870"/>
                  <a:gd name="connsiteY4" fmla="*/ 0 h 14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70" h="1470281">
                    <a:moveTo>
                      <a:pt x="0" y="0"/>
                    </a:moveTo>
                    <a:lnTo>
                      <a:pt x="807870" y="0"/>
                    </a:lnTo>
                    <a:lnTo>
                      <a:pt x="807870" y="1470281"/>
                    </a:lnTo>
                    <a:lnTo>
                      <a:pt x="0" y="147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464" tIns="0" rIns="0" bIns="0" numCol="1" spcCol="1270" anchor="t" anchorCtr="0">
                <a:noAutofit/>
              </a:bodyPr>
              <a:lstStyle/>
              <a:p>
                <a:pPr marL="0" lvl="0" indent="0" algn="ctr" defTabSz="711200">
                  <a:lnSpc>
                    <a:spcPct val="90000"/>
                  </a:lnSpc>
                  <a:spcBef>
                    <a:spcPct val="0"/>
                  </a:spcBef>
                  <a:spcAft>
                    <a:spcPct val="35000"/>
                  </a:spcAft>
                  <a:buNone/>
                </a:pPr>
                <a:r>
                  <a:rPr lang="fr-FR" sz="1600" kern="1200">
                    <a:solidFill>
                      <a:schemeClr val="bg1">
                        <a:lumMod val="50000"/>
                      </a:schemeClr>
                    </a:solidFill>
                    <a:latin typeface="Arial" panose="020B0604020202020204" pitchFamily="34" charset="0"/>
                    <a:cs typeface="Arial" panose="020B0604020202020204" pitchFamily="34" charset="0"/>
                  </a:rPr>
                  <a:t>6 503</a:t>
                </a:r>
                <a:endParaRPr lang="fr-FR" sz="1600" kern="1200">
                  <a:solidFill>
                    <a:schemeClr val="bg1">
                      <a:lumMod val="50000"/>
                    </a:schemeClr>
                  </a:solidFill>
                </a:endParaRPr>
              </a:p>
            </p:txBody>
          </p:sp>
          <p:sp>
            <p:nvSpPr>
              <p:cNvPr id="46" name="Ellipse 45">
                <a:extLst>
                  <a:ext uri="{FF2B5EF4-FFF2-40B4-BE49-F238E27FC236}">
                    <a16:creationId xmlns:a16="http://schemas.microsoft.com/office/drawing/2014/main" id="{73F9FFBA-DD1B-54C7-78C1-A8F4729CACE0}"/>
                  </a:ext>
                </a:extLst>
              </p:cNvPr>
              <p:cNvSpPr/>
              <p:nvPr/>
            </p:nvSpPr>
            <p:spPr>
              <a:xfrm>
                <a:off x="2894518" y="2654611"/>
                <a:ext cx="259523" cy="259523"/>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7" name="Forme libre 46">
                <a:extLst>
                  <a:ext uri="{FF2B5EF4-FFF2-40B4-BE49-F238E27FC236}">
                    <a16:creationId xmlns:a16="http://schemas.microsoft.com/office/drawing/2014/main" id="{5A3D4DBC-257D-8979-42E7-1163F406B99E}"/>
                  </a:ext>
                </a:extLst>
              </p:cNvPr>
              <p:cNvSpPr/>
              <p:nvPr/>
            </p:nvSpPr>
            <p:spPr>
              <a:xfrm>
                <a:off x="2681023" y="2363217"/>
                <a:ext cx="837171" cy="282545"/>
              </a:xfrm>
              <a:custGeom>
                <a:avLst/>
                <a:gdLst>
                  <a:gd name="connsiteX0" fmla="*/ 0 w 837171"/>
                  <a:gd name="connsiteY0" fmla="*/ 0 h 1752826"/>
                  <a:gd name="connsiteX1" fmla="*/ 837171 w 837171"/>
                  <a:gd name="connsiteY1" fmla="*/ 0 h 1752826"/>
                  <a:gd name="connsiteX2" fmla="*/ 837171 w 837171"/>
                  <a:gd name="connsiteY2" fmla="*/ 1752826 h 1752826"/>
                  <a:gd name="connsiteX3" fmla="*/ 0 w 837171"/>
                  <a:gd name="connsiteY3" fmla="*/ 1752826 h 1752826"/>
                  <a:gd name="connsiteX4" fmla="*/ 0 w 837171"/>
                  <a:gd name="connsiteY4" fmla="*/ 0 h 175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752826">
                    <a:moveTo>
                      <a:pt x="0" y="0"/>
                    </a:moveTo>
                    <a:lnTo>
                      <a:pt x="837171" y="0"/>
                    </a:lnTo>
                    <a:lnTo>
                      <a:pt x="837171" y="1752826"/>
                    </a:lnTo>
                    <a:lnTo>
                      <a:pt x="0" y="1752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16" tIns="0" rIns="0" bIns="0" numCol="1" spcCol="1270" anchor="t" anchorCtr="0">
                <a:noAutofit/>
              </a:bodyPr>
              <a:lstStyle/>
              <a:p>
                <a:pPr marL="0" lvl="0" indent="0" algn="l" defTabSz="711200">
                  <a:lnSpc>
                    <a:spcPct val="90000"/>
                  </a:lnSpc>
                  <a:spcBef>
                    <a:spcPct val="0"/>
                  </a:spcBef>
                  <a:spcAft>
                    <a:spcPct val="35000"/>
                  </a:spcAft>
                  <a:buNone/>
                </a:pPr>
                <a:r>
                  <a:rPr lang="fr-FR" sz="1600">
                    <a:solidFill>
                      <a:schemeClr val="bg1">
                        <a:lumMod val="50000"/>
                      </a:schemeClr>
                    </a:solidFill>
                    <a:latin typeface="Arial" panose="020B0604020202020204" pitchFamily="34" charset="0"/>
                    <a:cs typeface="Arial" panose="020B0604020202020204" pitchFamily="34" charset="0"/>
                  </a:rPr>
                  <a:t>7 306</a:t>
                </a:r>
                <a:endParaRPr lang="fr-FR" sz="1600" kern="1200">
                  <a:solidFill>
                    <a:schemeClr val="bg1">
                      <a:lumMod val="50000"/>
                    </a:schemeClr>
                  </a:solidFill>
                </a:endParaRPr>
              </a:p>
            </p:txBody>
          </p:sp>
          <p:sp>
            <p:nvSpPr>
              <p:cNvPr id="48" name="Ellipse 47">
                <a:extLst>
                  <a:ext uri="{FF2B5EF4-FFF2-40B4-BE49-F238E27FC236}">
                    <a16:creationId xmlns:a16="http://schemas.microsoft.com/office/drawing/2014/main" id="{E76FF6B5-3FBC-A0A3-4632-0ECA491D0934}"/>
                  </a:ext>
                </a:extLst>
              </p:cNvPr>
              <p:cNvSpPr/>
              <p:nvPr/>
            </p:nvSpPr>
            <p:spPr>
              <a:xfrm>
                <a:off x="3696109" y="2446365"/>
                <a:ext cx="330682" cy="330682"/>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9" name="Forme libre 48">
                <a:extLst>
                  <a:ext uri="{FF2B5EF4-FFF2-40B4-BE49-F238E27FC236}">
                    <a16:creationId xmlns:a16="http://schemas.microsoft.com/office/drawing/2014/main" id="{582B52D4-BB1C-F721-9E4F-D56FA9FEF689}"/>
                  </a:ext>
                </a:extLst>
              </p:cNvPr>
              <p:cNvSpPr/>
              <p:nvPr/>
            </p:nvSpPr>
            <p:spPr>
              <a:xfrm>
                <a:off x="3481170" y="2160043"/>
                <a:ext cx="837171" cy="259523"/>
              </a:xfrm>
              <a:custGeom>
                <a:avLst/>
                <a:gdLst>
                  <a:gd name="connsiteX0" fmla="*/ 0 w 837171"/>
                  <a:gd name="connsiteY0" fmla="*/ 0 h 1925493"/>
                  <a:gd name="connsiteX1" fmla="*/ 837171 w 837171"/>
                  <a:gd name="connsiteY1" fmla="*/ 0 h 1925493"/>
                  <a:gd name="connsiteX2" fmla="*/ 837171 w 837171"/>
                  <a:gd name="connsiteY2" fmla="*/ 1925493 h 1925493"/>
                  <a:gd name="connsiteX3" fmla="*/ 0 w 837171"/>
                  <a:gd name="connsiteY3" fmla="*/ 1925493 h 1925493"/>
                  <a:gd name="connsiteX4" fmla="*/ 0 w 837171"/>
                  <a:gd name="connsiteY4" fmla="*/ 0 h 192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925493">
                    <a:moveTo>
                      <a:pt x="0" y="0"/>
                    </a:moveTo>
                    <a:lnTo>
                      <a:pt x="837171" y="0"/>
                    </a:lnTo>
                    <a:lnTo>
                      <a:pt x="837171" y="1925493"/>
                    </a:lnTo>
                    <a:lnTo>
                      <a:pt x="0" y="19254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222" tIns="0" rIns="0" bIns="0" numCol="1" spcCol="1270" anchor="t" anchorCtr="0">
                <a:noAutofit/>
              </a:bodyPr>
              <a:lstStyle/>
              <a:p>
                <a:pPr marL="0" lvl="0" indent="0" algn="l" defTabSz="711200">
                  <a:lnSpc>
                    <a:spcPct val="90000"/>
                  </a:lnSpc>
                  <a:spcBef>
                    <a:spcPct val="0"/>
                  </a:spcBef>
                  <a:spcAft>
                    <a:spcPct val="35000"/>
                  </a:spcAft>
                  <a:buNone/>
                </a:pPr>
                <a:r>
                  <a:rPr lang="fr-FR" sz="1600" b="1" kern="1200">
                    <a:solidFill>
                      <a:srgbClr val="F5A243"/>
                    </a:solidFill>
                    <a:latin typeface="Arial" panose="020B0604020202020204" pitchFamily="34" charset="0"/>
                    <a:cs typeface="Arial" panose="020B0604020202020204" pitchFamily="34" charset="0"/>
                  </a:rPr>
                  <a:t>7 779</a:t>
                </a:r>
                <a:endParaRPr lang="fr-FR" sz="1600" b="1" kern="1200">
                  <a:solidFill>
                    <a:srgbClr val="F5A243"/>
                  </a:solidFill>
                </a:endParaRPr>
              </a:p>
            </p:txBody>
          </p:sp>
        </p:grpSp>
      </p:grpSp>
      <p:pic>
        <p:nvPicPr>
          <p:cNvPr id="50" name="Graphique 49">
            <a:extLst>
              <a:ext uri="{FF2B5EF4-FFF2-40B4-BE49-F238E27FC236}">
                <a16:creationId xmlns:a16="http://schemas.microsoft.com/office/drawing/2014/main" id="{2722126C-8D76-DDBC-31DD-4F3BBD6C04B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2087" y="4314301"/>
            <a:ext cx="694851" cy="590397"/>
          </a:xfrm>
          <a:prstGeom prst="rect">
            <a:avLst/>
          </a:prstGeom>
        </p:spPr>
      </p:pic>
      <p:sp>
        <p:nvSpPr>
          <p:cNvPr id="55" name="TextBox 30">
            <a:extLst>
              <a:ext uri="{FF2B5EF4-FFF2-40B4-BE49-F238E27FC236}">
                <a16:creationId xmlns:a16="http://schemas.microsoft.com/office/drawing/2014/main" id="{B9201F8C-2071-611D-C29D-D1C135820FC4}"/>
              </a:ext>
            </a:extLst>
          </p:cNvPr>
          <p:cNvSpPr txBox="1"/>
          <p:nvPr/>
        </p:nvSpPr>
        <p:spPr>
          <a:xfrm>
            <a:off x="6553121" y="5115792"/>
            <a:ext cx="5120140" cy="374571"/>
          </a:xfrm>
          <a:prstGeom prst="roundRect">
            <a:avLst/>
          </a:prstGeom>
          <a:noFill/>
          <a:ln w="12700">
            <a:solidFill>
              <a:srgbClr val="E8470D"/>
            </a:solidFill>
          </a:ln>
        </p:spPr>
        <p:txBody>
          <a:bodyPr wrap="square" rtlCol="0">
            <a:spAutoFit/>
          </a:bodyPr>
          <a:lstStyle/>
          <a:p>
            <a:pPr algn="ctr">
              <a:spcAft>
                <a:spcPts val="100"/>
              </a:spcAft>
            </a:pPr>
            <a:r>
              <a:rPr lang="fr-FR" sz="1600" b="1">
                <a:solidFill>
                  <a:srgbClr val="E8470D"/>
                </a:solidFill>
                <a:latin typeface="Arial" panose="020B0604020202020204" pitchFamily="34" charset="0"/>
                <a:cs typeface="Arial" panose="020B0604020202020204" pitchFamily="34" charset="0"/>
              </a:rPr>
              <a:t>Évolution des chiffres d’affaires du groupe Aubay</a:t>
            </a:r>
            <a:endParaRPr lang="fr-FR" sz="1600">
              <a:solidFill>
                <a:srgbClr val="E8470D"/>
              </a:solidFill>
              <a:latin typeface="Arial" panose="020B0604020202020204" pitchFamily="34" charset="0"/>
              <a:cs typeface="Arial" panose="020B0604020202020204" pitchFamily="34" charset="0"/>
            </a:endParaRPr>
          </a:p>
        </p:txBody>
      </p:sp>
      <p:grpSp>
        <p:nvGrpSpPr>
          <p:cNvPr id="56" name="Groupe 55">
            <a:extLst>
              <a:ext uri="{FF2B5EF4-FFF2-40B4-BE49-F238E27FC236}">
                <a16:creationId xmlns:a16="http://schemas.microsoft.com/office/drawing/2014/main" id="{D23F5967-00C5-3761-E60D-52EF4EEE21DF}"/>
              </a:ext>
            </a:extLst>
          </p:cNvPr>
          <p:cNvGrpSpPr/>
          <p:nvPr/>
        </p:nvGrpSpPr>
        <p:grpSpPr>
          <a:xfrm>
            <a:off x="6503692" y="1675403"/>
            <a:ext cx="5182722" cy="3239201"/>
            <a:chOff x="512767" y="1658284"/>
            <a:chExt cx="4185855" cy="2616159"/>
          </a:xfrm>
        </p:grpSpPr>
        <p:sp>
          <p:nvSpPr>
            <p:cNvPr id="57" name="ZoneTexte 56">
              <a:extLst>
                <a:ext uri="{FF2B5EF4-FFF2-40B4-BE49-F238E27FC236}">
                  <a16:creationId xmlns:a16="http://schemas.microsoft.com/office/drawing/2014/main" id="{C672C993-C0E7-1267-CA91-EFB895242792}"/>
                </a:ext>
              </a:extLst>
            </p:cNvPr>
            <p:cNvSpPr txBox="1"/>
            <p:nvPr/>
          </p:nvSpPr>
          <p:spPr>
            <a:xfrm>
              <a:off x="728307" y="3816379"/>
              <a:ext cx="504000"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2019</a:t>
              </a:r>
            </a:p>
          </p:txBody>
        </p:sp>
        <p:sp>
          <p:nvSpPr>
            <p:cNvPr id="58" name="ZoneTexte 57">
              <a:extLst>
                <a:ext uri="{FF2B5EF4-FFF2-40B4-BE49-F238E27FC236}">
                  <a16:creationId xmlns:a16="http://schemas.microsoft.com/office/drawing/2014/main" id="{3FEE9246-1058-1945-0A6E-E4F6FFAA1BF0}"/>
                </a:ext>
              </a:extLst>
            </p:cNvPr>
            <p:cNvSpPr txBox="1"/>
            <p:nvPr/>
          </p:nvSpPr>
          <p:spPr>
            <a:xfrm>
              <a:off x="1277666" y="3393236"/>
              <a:ext cx="591316"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2020</a:t>
              </a:r>
            </a:p>
          </p:txBody>
        </p:sp>
        <p:sp>
          <p:nvSpPr>
            <p:cNvPr id="59" name="ZoneTexte 58">
              <a:extLst>
                <a:ext uri="{FF2B5EF4-FFF2-40B4-BE49-F238E27FC236}">
                  <a16:creationId xmlns:a16="http://schemas.microsoft.com/office/drawing/2014/main" id="{A8247AD0-5F68-9097-94A4-27A1AFB9F534}"/>
                </a:ext>
              </a:extLst>
            </p:cNvPr>
            <p:cNvSpPr txBox="1"/>
            <p:nvPr/>
          </p:nvSpPr>
          <p:spPr>
            <a:xfrm>
              <a:off x="1893520" y="3067114"/>
              <a:ext cx="737852"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2021</a:t>
              </a:r>
            </a:p>
          </p:txBody>
        </p:sp>
        <p:sp>
          <p:nvSpPr>
            <p:cNvPr id="60" name="ZoneTexte 59">
              <a:extLst>
                <a:ext uri="{FF2B5EF4-FFF2-40B4-BE49-F238E27FC236}">
                  <a16:creationId xmlns:a16="http://schemas.microsoft.com/office/drawing/2014/main" id="{34D7DA3A-17D0-9BB2-36F2-E4B6E7846BC9}"/>
                </a:ext>
              </a:extLst>
            </p:cNvPr>
            <p:cNvSpPr txBox="1"/>
            <p:nvPr/>
          </p:nvSpPr>
          <p:spPr>
            <a:xfrm>
              <a:off x="3485674" y="2673357"/>
              <a:ext cx="737852" cy="261610"/>
            </a:xfrm>
            <a:prstGeom prst="rect">
              <a:avLst/>
            </a:prstGeom>
            <a:noFill/>
          </p:spPr>
          <p:txBody>
            <a:bodyPr wrap="square" rtlCol="0">
              <a:spAutoFit/>
            </a:bodyPr>
            <a:lstStyle/>
            <a:p>
              <a:pPr algn="ctr"/>
              <a:r>
                <a:rPr lang="fr-FR" sz="1100" b="1">
                  <a:solidFill>
                    <a:srgbClr val="E8470D"/>
                  </a:solidFill>
                  <a:latin typeface="Arial" panose="020B0604020202020204" pitchFamily="34" charset="0"/>
                  <a:cs typeface="Arial" panose="020B0604020202020204" pitchFamily="34" charset="0"/>
                </a:rPr>
                <a:t>2023</a:t>
              </a:r>
            </a:p>
          </p:txBody>
        </p:sp>
        <p:sp>
          <p:nvSpPr>
            <p:cNvPr id="61" name="ZoneTexte 60">
              <a:extLst>
                <a:ext uri="{FF2B5EF4-FFF2-40B4-BE49-F238E27FC236}">
                  <a16:creationId xmlns:a16="http://schemas.microsoft.com/office/drawing/2014/main" id="{74295036-19BE-FA6C-3825-916A157C1451}"/>
                </a:ext>
              </a:extLst>
            </p:cNvPr>
            <p:cNvSpPr txBox="1"/>
            <p:nvPr/>
          </p:nvSpPr>
          <p:spPr>
            <a:xfrm>
              <a:off x="2655911" y="2814649"/>
              <a:ext cx="737852"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2022</a:t>
              </a:r>
            </a:p>
          </p:txBody>
        </p:sp>
        <p:grpSp>
          <p:nvGrpSpPr>
            <p:cNvPr id="62" name="Groupe 61">
              <a:extLst>
                <a:ext uri="{FF2B5EF4-FFF2-40B4-BE49-F238E27FC236}">
                  <a16:creationId xmlns:a16="http://schemas.microsoft.com/office/drawing/2014/main" id="{F3749BF8-1F15-1F93-37CF-E7E2C23F6B15}"/>
                </a:ext>
              </a:extLst>
            </p:cNvPr>
            <p:cNvGrpSpPr/>
            <p:nvPr/>
          </p:nvGrpSpPr>
          <p:grpSpPr>
            <a:xfrm>
              <a:off x="512767" y="1658284"/>
              <a:ext cx="4185855" cy="2616159"/>
              <a:chOff x="512767" y="1921040"/>
              <a:chExt cx="4185855" cy="2616159"/>
            </a:xfrm>
          </p:grpSpPr>
          <p:sp>
            <p:nvSpPr>
              <p:cNvPr id="63" name="Forme 62">
                <a:extLst>
                  <a:ext uri="{FF2B5EF4-FFF2-40B4-BE49-F238E27FC236}">
                    <a16:creationId xmlns:a16="http://schemas.microsoft.com/office/drawing/2014/main" id="{3BDE11B7-4FE5-9CA6-12E6-C7B802CB3548}"/>
                  </a:ext>
                </a:extLst>
              </p:cNvPr>
              <p:cNvSpPr/>
              <p:nvPr/>
            </p:nvSpPr>
            <p:spPr>
              <a:xfrm>
                <a:off x="512767" y="1921040"/>
                <a:ext cx="4185855" cy="2616159"/>
              </a:xfrm>
              <a:prstGeom prst="swooshArrow">
                <a:avLst>
                  <a:gd name="adj1" fmla="val 25000"/>
                  <a:gd name="adj2" fmla="val 25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solidFill>
                    <a:srgbClr val="E8470D"/>
                  </a:solidFill>
                </a:endParaRPr>
              </a:p>
            </p:txBody>
          </p:sp>
          <p:sp>
            <p:nvSpPr>
              <p:cNvPr id="64" name="Ellipse 63">
                <a:extLst>
                  <a:ext uri="{FF2B5EF4-FFF2-40B4-BE49-F238E27FC236}">
                    <a16:creationId xmlns:a16="http://schemas.microsoft.com/office/drawing/2014/main" id="{F080E46D-1028-E85E-1391-7D126350849B}"/>
                  </a:ext>
                </a:extLst>
              </p:cNvPr>
              <p:cNvSpPr/>
              <p:nvPr/>
            </p:nvSpPr>
            <p:spPr>
              <a:xfrm>
                <a:off x="925073" y="3866416"/>
                <a:ext cx="96274" cy="96274"/>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5" name="Forme libre 64">
                <a:extLst>
                  <a:ext uri="{FF2B5EF4-FFF2-40B4-BE49-F238E27FC236}">
                    <a16:creationId xmlns:a16="http://schemas.microsoft.com/office/drawing/2014/main" id="{8E8A37F5-E30C-244B-29EC-2ECDD2DDE7A4}"/>
                  </a:ext>
                </a:extLst>
              </p:cNvPr>
              <p:cNvSpPr/>
              <p:nvPr/>
            </p:nvSpPr>
            <p:spPr>
              <a:xfrm>
                <a:off x="625784" y="3652376"/>
                <a:ext cx="694851" cy="164318"/>
              </a:xfrm>
              <a:custGeom>
                <a:avLst/>
                <a:gdLst>
                  <a:gd name="connsiteX0" fmla="*/ 0 w 548347"/>
                  <a:gd name="connsiteY0" fmla="*/ 0 h 622645"/>
                  <a:gd name="connsiteX1" fmla="*/ 548347 w 548347"/>
                  <a:gd name="connsiteY1" fmla="*/ 0 h 622645"/>
                  <a:gd name="connsiteX2" fmla="*/ 548347 w 548347"/>
                  <a:gd name="connsiteY2" fmla="*/ 622645 h 622645"/>
                  <a:gd name="connsiteX3" fmla="*/ 0 w 548347"/>
                  <a:gd name="connsiteY3" fmla="*/ 622645 h 622645"/>
                  <a:gd name="connsiteX4" fmla="*/ 0 w 548347"/>
                  <a:gd name="connsiteY4" fmla="*/ 0 h 62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347" h="622645">
                    <a:moveTo>
                      <a:pt x="0" y="0"/>
                    </a:moveTo>
                    <a:lnTo>
                      <a:pt x="548347" y="0"/>
                    </a:lnTo>
                    <a:lnTo>
                      <a:pt x="548347" y="622645"/>
                    </a:lnTo>
                    <a:lnTo>
                      <a:pt x="0" y="62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014"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400,6 M€</a:t>
                </a:r>
              </a:p>
            </p:txBody>
          </p:sp>
          <p:sp>
            <p:nvSpPr>
              <p:cNvPr id="66" name="Ellipse 65">
                <a:extLst>
                  <a:ext uri="{FF2B5EF4-FFF2-40B4-BE49-F238E27FC236}">
                    <a16:creationId xmlns:a16="http://schemas.microsoft.com/office/drawing/2014/main" id="{B19C0B6D-B360-E8B5-2B3B-32A2DEDB971E}"/>
                  </a:ext>
                </a:extLst>
              </p:cNvPr>
              <p:cNvSpPr/>
              <p:nvPr/>
            </p:nvSpPr>
            <p:spPr>
              <a:xfrm>
                <a:off x="1446212" y="3365684"/>
                <a:ext cx="150690" cy="150690"/>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7" name="Forme libre 66">
                <a:extLst>
                  <a:ext uri="{FF2B5EF4-FFF2-40B4-BE49-F238E27FC236}">
                    <a16:creationId xmlns:a16="http://schemas.microsoft.com/office/drawing/2014/main" id="{2DE0A323-ED4D-1B24-43BD-798EA821A8C3}"/>
                  </a:ext>
                </a:extLst>
              </p:cNvPr>
              <p:cNvSpPr/>
              <p:nvPr/>
            </p:nvSpPr>
            <p:spPr>
              <a:xfrm>
                <a:off x="1135462" y="3126192"/>
                <a:ext cx="775470" cy="259524"/>
              </a:xfrm>
              <a:custGeom>
                <a:avLst/>
                <a:gdLst>
                  <a:gd name="connsiteX0" fmla="*/ 0 w 694851"/>
                  <a:gd name="connsiteY0" fmla="*/ 0 h 1096170"/>
                  <a:gd name="connsiteX1" fmla="*/ 694851 w 694851"/>
                  <a:gd name="connsiteY1" fmla="*/ 0 h 1096170"/>
                  <a:gd name="connsiteX2" fmla="*/ 694851 w 694851"/>
                  <a:gd name="connsiteY2" fmla="*/ 1096170 h 1096170"/>
                  <a:gd name="connsiteX3" fmla="*/ 0 w 694851"/>
                  <a:gd name="connsiteY3" fmla="*/ 1096170 h 1096170"/>
                  <a:gd name="connsiteX4" fmla="*/ 0 w 694851"/>
                  <a:gd name="connsiteY4" fmla="*/ 0 h 109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851" h="1096170">
                    <a:moveTo>
                      <a:pt x="0" y="0"/>
                    </a:moveTo>
                    <a:lnTo>
                      <a:pt x="694851" y="0"/>
                    </a:lnTo>
                    <a:lnTo>
                      <a:pt x="694851" y="1096170"/>
                    </a:lnTo>
                    <a:lnTo>
                      <a:pt x="0" y="1096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848"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426,4 M€</a:t>
                </a:r>
              </a:p>
            </p:txBody>
          </p:sp>
          <p:sp>
            <p:nvSpPr>
              <p:cNvPr id="68" name="Ellipse 67">
                <a:extLst>
                  <a:ext uri="{FF2B5EF4-FFF2-40B4-BE49-F238E27FC236}">
                    <a16:creationId xmlns:a16="http://schemas.microsoft.com/office/drawing/2014/main" id="{F45EA51C-798D-2EBA-30D4-66BFE7800781}"/>
                  </a:ext>
                </a:extLst>
              </p:cNvPr>
              <p:cNvSpPr/>
              <p:nvPr/>
            </p:nvSpPr>
            <p:spPr>
              <a:xfrm>
                <a:off x="2115949" y="2966458"/>
                <a:ext cx="200921" cy="200921"/>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9" name="Forme libre 68">
                <a:extLst>
                  <a:ext uri="{FF2B5EF4-FFF2-40B4-BE49-F238E27FC236}">
                    <a16:creationId xmlns:a16="http://schemas.microsoft.com/office/drawing/2014/main" id="{057B8B94-C504-BB9C-70A5-998E40E3E4A4}"/>
                  </a:ext>
                </a:extLst>
              </p:cNvPr>
              <p:cNvSpPr/>
              <p:nvPr/>
            </p:nvSpPr>
            <p:spPr>
              <a:xfrm>
                <a:off x="1812474" y="2719208"/>
                <a:ext cx="807870" cy="259524"/>
              </a:xfrm>
              <a:custGeom>
                <a:avLst/>
                <a:gdLst>
                  <a:gd name="connsiteX0" fmla="*/ 0 w 807870"/>
                  <a:gd name="connsiteY0" fmla="*/ 0 h 1470281"/>
                  <a:gd name="connsiteX1" fmla="*/ 807870 w 807870"/>
                  <a:gd name="connsiteY1" fmla="*/ 0 h 1470281"/>
                  <a:gd name="connsiteX2" fmla="*/ 807870 w 807870"/>
                  <a:gd name="connsiteY2" fmla="*/ 1470281 h 1470281"/>
                  <a:gd name="connsiteX3" fmla="*/ 0 w 807870"/>
                  <a:gd name="connsiteY3" fmla="*/ 1470281 h 1470281"/>
                  <a:gd name="connsiteX4" fmla="*/ 0 w 807870"/>
                  <a:gd name="connsiteY4" fmla="*/ 0 h 14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70" h="1470281">
                    <a:moveTo>
                      <a:pt x="0" y="0"/>
                    </a:moveTo>
                    <a:lnTo>
                      <a:pt x="807870" y="0"/>
                    </a:lnTo>
                    <a:lnTo>
                      <a:pt x="807870" y="1470281"/>
                    </a:lnTo>
                    <a:lnTo>
                      <a:pt x="0" y="147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464"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470,6 M€</a:t>
                </a:r>
              </a:p>
            </p:txBody>
          </p:sp>
          <p:sp>
            <p:nvSpPr>
              <p:cNvPr id="70" name="Ellipse 69">
                <a:extLst>
                  <a:ext uri="{FF2B5EF4-FFF2-40B4-BE49-F238E27FC236}">
                    <a16:creationId xmlns:a16="http://schemas.microsoft.com/office/drawing/2014/main" id="{EF97668C-9B92-3751-069C-86F80D1AF839}"/>
                  </a:ext>
                </a:extLst>
              </p:cNvPr>
              <p:cNvSpPr/>
              <p:nvPr/>
            </p:nvSpPr>
            <p:spPr>
              <a:xfrm>
                <a:off x="2894518" y="2654611"/>
                <a:ext cx="259523" cy="259523"/>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71" name="Forme libre 70">
                <a:extLst>
                  <a:ext uri="{FF2B5EF4-FFF2-40B4-BE49-F238E27FC236}">
                    <a16:creationId xmlns:a16="http://schemas.microsoft.com/office/drawing/2014/main" id="{04124EAB-5557-DC80-8B61-93F8E83331B6}"/>
                  </a:ext>
                </a:extLst>
              </p:cNvPr>
              <p:cNvSpPr/>
              <p:nvPr/>
            </p:nvSpPr>
            <p:spPr>
              <a:xfrm>
                <a:off x="2604597" y="2402605"/>
                <a:ext cx="837171" cy="161088"/>
              </a:xfrm>
              <a:custGeom>
                <a:avLst/>
                <a:gdLst>
                  <a:gd name="connsiteX0" fmla="*/ 0 w 837171"/>
                  <a:gd name="connsiteY0" fmla="*/ 0 h 1752826"/>
                  <a:gd name="connsiteX1" fmla="*/ 837171 w 837171"/>
                  <a:gd name="connsiteY1" fmla="*/ 0 h 1752826"/>
                  <a:gd name="connsiteX2" fmla="*/ 837171 w 837171"/>
                  <a:gd name="connsiteY2" fmla="*/ 1752826 h 1752826"/>
                  <a:gd name="connsiteX3" fmla="*/ 0 w 837171"/>
                  <a:gd name="connsiteY3" fmla="*/ 1752826 h 1752826"/>
                  <a:gd name="connsiteX4" fmla="*/ 0 w 837171"/>
                  <a:gd name="connsiteY4" fmla="*/ 0 h 175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752826">
                    <a:moveTo>
                      <a:pt x="0" y="0"/>
                    </a:moveTo>
                    <a:lnTo>
                      <a:pt x="837171" y="0"/>
                    </a:lnTo>
                    <a:lnTo>
                      <a:pt x="837171" y="1752826"/>
                    </a:lnTo>
                    <a:lnTo>
                      <a:pt x="0" y="1752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16"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513,5 M€</a:t>
                </a:r>
              </a:p>
            </p:txBody>
          </p:sp>
          <p:sp>
            <p:nvSpPr>
              <p:cNvPr id="72" name="Ellipse 71">
                <a:extLst>
                  <a:ext uri="{FF2B5EF4-FFF2-40B4-BE49-F238E27FC236}">
                    <a16:creationId xmlns:a16="http://schemas.microsoft.com/office/drawing/2014/main" id="{863EDAD9-6873-6095-B86A-3D943508958D}"/>
                  </a:ext>
                </a:extLst>
              </p:cNvPr>
              <p:cNvSpPr/>
              <p:nvPr/>
            </p:nvSpPr>
            <p:spPr>
              <a:xfrm>
                <a:off x="3696109" y="2446365"/>
                <a:ext cx="330682" cy="330682"/>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73" name="Forme libre 72">
                <a:extLst>
                  <a:ext uri="{FF2B5EF4-FFF2-40B4-BE49-F238E27FC236}">
                    <a16:creationId xmlns:a16="http://schemas.microsoft.com/office/drawing/2014/main" id="{C50FCFC6-A4C8-D278-1E0C-087B83FCF895}"/>
                  </a:ext>
                </a:extLst>
              </p:cNvPr>
              <p:cNvSpPr/>
              <p:nvPr/>
            </p:nvSpPr>
            <p:spPr>
              <a:xfrm>
                <a:off x="3442957" y="2160043"/>
                <a:ext cx="837171" cy="259523"/>
              </a:xfrm>
              <a:custGeom>
                <a:avLst/>
                <a:gdLst>
                  <a:gd name="connsiteX0" fmla="*/ 0 w 837171"/>
                  <a:gd name="connsiteY0" fmla="*/ 0 h 1925493"/>
                  <a:gd name="connsiteX1" fmla="*/ 837171 w 837171"/>
                  <a:gd name="connsiteY1" fmla="*/ 0 h 1925493"/>
                  <a:gd name="connsiteX2" fmla="*/ 837171 w 837171"/>
                  <a:gd name="connsiteY2" fmla="*/ 1925493 h 1925493"/>
                  <a:gd name="connsiteX3" fmla="*/ 0 w 837171"/>
                  <a:gd name="connsiteY3" fmla="*/ 1925493 h 1925493"/>
                  <a:gd name="connsiteX4" fmla="*/ 0 w 837171"/>
                  <a:gd name="connsiteY4" fmla="*/ 0 h 192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925493">
                    <a:moveTo>
                      <a:pt x="0" y="0"/>
                    </a:moveTo>
                    <a:lnTo>
                      <a:pt x="837171" y="0"/>
                    </a:lnTo>
                    <a:lnTo>
                      <a:pt x="837171" y="1925493"/>
                    </a:lnTo>
                    <a:lnTo>
                      <a:pt x="0" y="19254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222" tIns="0" rIns="0" bIns="0" numCol="1" spcCol="1270" anchor="t" anchorCtr="0">
                <a:noAutofit/>
              </a:bodyPr>
              <a:lstStyle/>
              <a:p>
                <a:pPr algn="ctr"/>
                <a:r>
                  <a:rPr lang="fr-FR" sz="1400" b="1">
                    <a:solidFill>
                      <a:srgbClr val="E8470D"/>
                    </a:solidFill>
                    <a:latin typeface="Arial" panose="020B0604020202020204" pitchFamily="34" charset="0"/>
                    <a:cs typeface="Arial" panose="020B0604020202020204" pitchFamily="34" charset="0"/>
                  </a:rPr>
                  <a:t>534,1 M€</a:t>
                </a:r>
              </a:p>
            </p:txBody>
          </p:sp>
        </p:grpSp>
      </p:grpSp>
      <p:sp>
        <p:nvSpPr>
          <p:cNvPr id="80" name="ZoneTexte 79">
            <a:extLst>
              <a:ext uri="{FF2B5EF4-FFF2-40B4-BE49-F238E27FC236}">
                <a16:creationId xmlns:a16="http://schemas.microsoft.com/office/drawing/2014/main" id="{150ED7A3-CAEF-31C9-7652-91311B50F39C}"/>
              </a:ext>
            </a:extLst>
          </p:cNvPr>
          <p:cNvSpPr txBox="1"/>
          <p:nvPr/>
        </p:nvSpPr>
        <p:spPr>
          <a:xfrm>
            <a:off x="9074438" y="3392327"/>
            <a:ext cx="1064982" cy="338554"/>
          </a:xfrm>
          <a:prstGeom prst="rect">
            <a:avLst/>
          </a:prstGeom>
          <a:noFill/>
        </p:spPr>
        <p:txBody>
          <a:bodyPr wrap="square" rtlCol="0">
            <a:spAutoFit/>
          </a:bodyPr>
          <a:lstStyle/>
          <a:p>
            <a:pPr algn="ctr"/>
            <a:r>
              <a:rPr lang="fr-FR" sz="800">
                <a:solidFill>
                  <a:schemeClr val="accent4"/>
                </a:solidFill>
                <a:latin typeface="Arial" panose="020B0604020202020204" pitchFamily="34" charset="0"/>
                <a:cs typeface="Arial" panose="020B0604020202020204" pitchFamily="34" charset="0"/>
              </a:rPr>
              <a:t>263,4 M€</a:t>
            </a:r>
          </a:p>
          <a:p>
            <a:pPr algn="ctr"/>
            <a:r>
              <a:rPr lang="fr-FR" sz="800">
                <a:solidFill>
                  <a:schemeClr val="accent4"/>
                </a:solidFill>
                <a:latin typeface="Arial" panose="020B0604020202020204" pitchFamily="34" charset="0"/>
                <a:cs typeface="Arial" panose="020B0604020202020204" pitchFamily="34" charset="0"/>
              </a:rPr>
              <a:t>CA France</a:t>
            </a:r>
          </a:p>
        </p:txBody>
      </p:sp>
      <p:sp>
        <p:nvSpPr>
          <p:cNvPr id="85" name="ZoneTexte 84">
            <a:extLst>
              <a:ext uri="{FF2B5EF4-FFF2-40B4-BE49-F238E27FC236}">
                <a16:creationId xmlns:a16="http://schemas.microsoft.com/office/drawing/2014/main" id="{10C1C91C-93AB-5CEB-57DE-EECB65962D57}"/>
              </a:ext>
            </a:extLst>
          </p:cNvPr>
          <p:cNvSpPr txBox="1"/>
          <p:nvPr/>
        </p:nvSpPr>
        <p:spPr>
          <a:xfrm>
            <a:off x="10274580" y="3218560"/>
            <a:ext cx="734700" cy="338554"/>
          </a:xfrm>
          <a:prstGeom prst="rect">
            <a:avLst/>
          </a:prstGeom>
          <a:noFill/>
        </p:spPr>
        <p:txBody>
          <a:bodyPr wrap="square" rtlCol="0">
            <a:spAutoFit/>
          </a:bodyPr>
          <a:lstStyle/>
          <a:p>
            <a:pPr algn="ctr"/>
            <a:r>
              <a:rPr lang="fr-FR" sz="800">
                <a:solidFill>
                  <a:srgbClr val="E8470D"/>
                </a:solidFill>
                <a:latin typeface="Arial" panose="020B0604020202020204" pitchFamily="34" charset="0"/>
                <a:cs typeface="Arial" panose="020B0604020202020204" pitchFamily="34" charset="0"/>
              </a:rPr>
              <a:t>280,5 M€</a:t>
            </a:r>
          </a:p>
          <a:p>
            <a:pPr algn="ctr"/>
            <a:r>
              <a:rPr lang="fr-FR" sz="800">
                <a:solidFill>
                  <a:srgbClr val="E8470D"/>
                </a:solidFill>
                <a:latin typeface="Arial" panose="020B0604020202020204" pitchFamily="34" charset="0"/>
                <a:cs typeface="Arial" panose="020B0604020202020204" pitchFamily="34" charset="0"/>
              </a:rPr>
              <a:t>CA France</a:t>
            </a:r>
          </a:p>
        </p:txBody>
      </p:sp>
      <p:sp>
        <p:nvSpPr>
          <p:cNvPr id="126" name="ZoneTexte 125">
            <a:extLst>
              <a:ext uri="{FF2B5EF4-FFF2-40B4-BE49-F238E27FC236}">
                <a16:creationId xmlns:a16="http://schemas.microsoft.com/office/drawing/2014/main" id="{7F94E98C-4DB1-FB47-E708-31A980B83B37}"/>
              </a:ext>
            </a:extLst>
          </p:cNvPr>
          <p:cNvSpPr txBox="1"/>
          <p:nvPr/>
        </p:nvSpPr>
        <p:spPr>
          <a:xfrm>
            <a:off x="8141634" y="3672391"/>
            <a:ext cx="1064982" cy="419181"/>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237,1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7" name="ZoneTexte 126">
            <a:extLst>
              <a:ext uri="{FF2B5EF4-FFF2-40B4-BE49-F238E27FC236}">
                <a16:creationId xmlns:a16="http://schemas.microsoft.com/office/drawing/2014/main" id="{C68FE8FC-4C9F-61C4-9A6E-1448FE702366}"/>
              </a:ext>
            </a:extLst>
          </p:cNvPr>
          <p:cNvSpPr txBox="1"/>
          <p:nvPr/>
        </p:nvSpPr>
        <p:spPr>
          <a:xfrm>
            <a:off x="7368651" y="4090226"/>
            <a:ext cx="896342" cy="419181"/>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217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8" name="ZoneTexte 127">
            <a:extLst>
              <a:ext uri="{FF2B5EF4-FFF2-40B4-BE49-F238E27FC236}">
                <a16:creationId xmlns:a16="http://schemas.microsoft.com/office/drawing/2014/main" id="{CC2D98C1-B2C7-DE57-4709-54525BFCF131}"/>
              </a:ext>
            </a:extLst>
          </p:cNvPr>
          <p:cNvSpPr txBox="1"/>
          <p:nvPr/>
        </p:nvSpPr>
        <p:spPr>
          <a:xfrm>
            <a:off x="6712199" y="4574094"/>
            <a:ext cx="745676" cy="338554"/>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213,7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grpSp>
        <p:nvGrpSpPr>
          <p:cNvPr id="150" name="Groupe 149">
            <a:extLst>
              <a:ext uri="{FF2B5EF4-FFF2-40B4-BE49-F238E27FC236}">
                <a16:creationId xmlns:a16="http://schemas.microsoft.com/office/drawing/2014/main" id="{CF86CF28-163D-C527-F234-AF122199FA2E}"/>
              </a:ext>
            </a:extLst>
          </p:cNvPr>
          <p:cNvGrpSpPr/>
          <p:nvPr/>
        </p:nvGrpSpPr>
        <p:grpSpPr>
          <a:xfrm>
            <a:off x="10241629" y="1414907"/>
            <a:ext cx="694083" cy="442456"/>
            <a:chOff x="10169419" y="1918455"/>
            <a:chExt cx="560580" cy="357352"/>
          </a:xfrm>
        </p:grpSpPr>
        <p:sp>
          <p:nvSpPr>
            <p:cNvPr id="84" name="ZoneTexte 83">
              <a:extLst>
                <a:ext uri="{FF2B5EF4-FFF2-40B4-BE49-F238E27FC236}">
                  <a16:creationId xmlns:a16="http://schemas.microsoft.com/office/drawing/2014/main" id="{9A4E3924-E2AA-4305-7E72-92D5772C8876}"/>
                </a:ext>
              </a:extLst>
            </p:cNvPr>
            <p:cNvSpPr txBox="1"/>
            <p:nvPr/>
          </p:nvSpPr>
          <p:spPr>
            <a:xfrm>
              <a:off x="10169419" y="1958631"/>
              <a:ext cx="560580" cy="261610"/>
            </a:xfrm>
            <a:prstGeom prst="rect">
              <a:avLst/>
            </a:prstGeom>
            <a:noFill/>
          </p:spPr>
          <p:txBody>
            <a:bodyPr wrap="square" rtlCol="0">
              <a:spAutoFit/>
            </a:bodyPr>
            <a:lstStyle/>
            <a:p>
              <a:pPr algn="ctr"/>
              <a:r>
                <a:rPr lang="fr-FR" sz="1050" b="1">
                  <a:solidFill>
                    <a:srgbClr val="E8470D"/>
                  </a:solidFill>
                  <a:latin typeface="Arial" panose="020B0604020202020204" pitchFamily="34" charset="0"/>
                  <a:cs typeface="Arial" panose="020B0604020202020204" pitchFamily="34" charset="0"/>
                </a:rPr>
                <a:t>+4%</a:t>
              </a:r>
            </a:p>
          </p:txBody>
        </p:sp>
        <p:sp>
          <p:nvSpPr>
            <p:cNvPr id="134" name="Ellipse 133">
              <a:extLst>
                <a:ext uri="{FF2B5EF4-FFF2-40B4-BE49-F238E27FC236}">
                  <a16:creationId xmlns:a16="http://schemas.microsoft.com/office/drawing/2014/main" id="{D787BD4A-2E8A-5B5A-68A9-015D01F502FE}"/>
                </a:ext>
              </a:extLst>
            </p:cNvPr>
            <p:cNvSpPr/>
            <p:nvPr/>
          </p:nvSpPr>
          <p:spPr>
            <a:xfrm>
              <a:off x="10271033" y="1918455"/>
              <a:ext cx="357352" cy="357352"/>
            </a:xfrm>
            <a:prstGeom prst="ellipse">
              <a:avLst/>
            </a:prstGeom>
            <a:noFill/>
            <a:ln>
              <a:solidFill>
                <a:srgbClr val="E8470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1" name="Groupe 150">
            <a:extLst>
              <a:ext uri="{FF2B5EF4-FFF2-40B4-BE49-F238E27FC236}">
                <a16:creationId xmlns:a16="http://schemas.microsoft.com/office/drawing/2014/main" id="{72549D18-557A-2A58-01AA-DA8A99699A02}"/>
              </a:ext>
            </a:extLst>
          </p:cNvPr>
          <p:cNvGrpSpPr/>
          <p:nvPr/>
        </p:nvGrpSpPr>
        <p:grpSpPr>
          <a:xfrm>
            <a:off x="9264923" y="1692191"/>
            <a:ext cx="694083" cy="442456"/>
            <a:chOff x="10169419" y="1918455"/>
            <a:chExt cx="560580" cy="357352"/>
          </a:xfrm>
        </p:grpSpPr>
        <p:sp>
          <p:nvSpPr>
            <p:cNvPr id="152" name="ZoneTexte 151">
              <a:extLst>
                <a:ext uri="{FF2B5EF4-FFF2-40B4-BE49-F238E27FC236}">
                  <a16:creationId xmlns:a16="http://schemas.microsoft.com/office/drawing/2014/main" id="{27A420EE-6A96-6AFF-C0D2-D46324A7DECC}"/>
                </a:ext>
              </a:extLst>
            </p:cNvPr>
            <p:cNvSpPr txBox="1"/>
            <p:nvPr/>
          </p:nvSpPr>
          <p:spPr>
            <a:xfrm>
              <a:off x="10169419" y="1989684"/>
              <a:ext cx="560580" cy="174005"/>
            </a:xfrm>
            <a:prstGeom prst="rect">
              <a:avLst/>
            </a:prstGeom>
            <a:noFill/>
          </p:spPr>
          <p:txBody>
            <a:bodyPr wrap="square" rtlCol="0">
              <a:spAutoFit/>
            </a:bodyPr>
            <a:lstStyle/>
            <a:p>
              <a:pPr algn="ctr"/>
              <a:r>
                <a:rPr lang="fr-FR" sz="800" b="1">
                  <a:solidFill>
                    <a:schemeClr val="tx1">
                      <a:lumMod val="50000"/>
                      <a:lumOff val="50000"/>
                    </a:schemeClr>
                  </a:solidFill>
                  <a:latin typeface="Arial" panose="020B0604020202020204" pitchFamily="34" charset="0"/>
                  <a:cs typeface="Arial" panose="020B0604020202020204" pitchFamily="34" charset="0"/>
                </a:rPr>
                <a:t>+9,1%</a:t>
              </a:r>
            </a:p>
          </p:txBody>
        </p:sp>
        <p:sp>
          <p:nvSpPr>
            <p:cNvPr id="153" name="Ellipse 152">
              <a:extLst>
                <a:ext uri="{FF2B5EF4-FFF2-40B4-BE49-F238E27FC236}">
                  <a16:creationId xmlns:a16="http://schemas.microsoft.com/office/drawing/2014/main" id="{65D1E560-DB18-30F1-591F-52060B9CB6A8}"/>
                </a:ext>
              </a:extLst>
            </p:cNvPr>
            <p:cNvSpPr/>
            <p:nvPr/>
          </p:nvSpPr>
          <p:spPr>
            <a:xfrm>
              <a:off x="10271033" y="1918455"/>
              <a:ext cx="357352" cy="357352"/>
            </a:xfrm>
            <a:prstGeom prst="ellipse">
              <a:avLst/>
            </a:prstGeom>
            <a:noFill/>
            <a:ln>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4" name="Groupe 153">
            <a:extLst>
              <a:ext uri="{FF2B5EF4-FFF2-40B4-BE49-F238E27FC236}">
                <a16:creationId xmlns:a16="http://schemas.microsoft.com/office/drawing/2014/main" id="{08512BB6-B5E4-06C7-9157-3DC971F586B3}"/>
              </a:ext>
            </a:extLst>
          </p:cNvPr>
          <p:cNvGrpSpPr/>
          <p:nvPr/>
        </p:nvGrpSpPr>
        <p:grpSpPr>
          <a:xfrm>
            <a:off x="8273181" y="2122237"/>
            <a:ext cx="694083" cy="442456"/>
            <a:chOff x="10169419" y="1918455"/>
            <a:chExt cx="560580" cy="357352"/>
          </a:xfrm>
        </p:grpSpPr>
        <p:sp>
          <p:nvSpPr>
            <p:cNvPr id="155" name="ZoneTexte 154">
              <a:extLst>
                <a:ext uri="{FF2B5EF4-FFF2-40B4-BE49-F238E27FC236}">
                  <a16:creationId xmlns:a16="http://schemas.microsoft.com/office/drawing/2014/main" id="{D0D1DF5A-EF36-9F8B-5D84-3BC3C4826BAF}"/>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+12,5%</a:t>
              </a:r>
            </a:p>
          </p:txBody>
        </p:sp>
        <p:sp>
          <p:nvSpPr>
            <p:cNvPr id="156" name="Ellipse 155">
              <a:extLst>
                <a:ext uri="{FF2B5EF4-FFF2-40B4-BE49-F238E27FC236}">
                  <a16:creationId xmlns:a16="http://schemas.microsoft.com/office/drawing/2014/main" id="{D0375555-72D2-930C-AAC3-B4D8C1C47F83}"/>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9" name="Groupe 158">
            <a:extLst>
              <a:ext uri="{FF2B5EF4-FFF2-40B4-BE49-F238E27FC236}">
                <a16:creationId xmlns:a16="http://schemas.microsoft.com/office/drawing/2014/main" id="{08C8CF36-FD8E-D82B-B7B1-A62BF68FA0BB}"/>
              </a:ext>
            </a:extLst>
          </p:cNvPr>
          <p:cNvGrpSpPr/>
          <p:nvPr/>
        </p:nvGrpSpPr>
        <p:grpSpPr>
          <a:xfrm>
            <a:off x="7403904" y="2605018"/>
            <a:ext cx="694083" cy="442456"/>
            <a:chOff x="10169419" y="1918455"/>
            <a:chExt cx="560580" cy="357352"/>
          </a:xfrm>
        </p:grpSpPr>
        <p:sp>
          <p:nvSpPr>
            <p:cNvPr id="160" name="ZoneTexte 159">
              <a:extLst>
                <a:ext uri="{FF2B5EF4-FFF2-40B4-BE49-F238E27FC236}">
                  <a16:creationId xmlns:a16="http://schemas.microsoft.com/office/drawing/2014/main" id="{307180C2-7C48-5779-0CFB-D9B6AB007111}"/>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+2,1%</a:t>
              </a:r>
            </a:p>
          </p:txBody>
        </p:sp>
        <p:sp>
          <p:nvSpPr>
            <p:cNvPr id="169" name="Ellipse 168">
              <a:extLst>
                <a:ext uri="{FF2B5EF4-FFF2-40B4-BE49-F238E27FC236}">
                  <a16:creationId xmlns:a16="http://schemas.microsoft.com/office/drawing/2014/main" id="{1C39AC8B-495E-374D-8B77-DFFA33EDA96C}"/>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0" name="Groupe 169">
            <a:extLst>
              <a:ext uri="{FF2B5EF4-FFF2-40B4-BE49-F238E27FC236}">
                <a16:creationId xmlns:a16="http://schemas.microsoft.com/office/drawing/2014/main" id="{974A6D3B-1BEE-4AD3-71F9-CE5DFDF6748C}"/>
              </a:ext>
            </a:extLst>
          </p:cNvPr>
          <p:cNvGrpSpPr/>
          <p:nvPr/>
        </p:nvGrpSpPr>
        <p:grpSpPr>
          <a:xfrm>
            <a:off x="6712199" y="3256129"/>
            <a:ext cx="694083" cy="442456"/>
            <a:chOff x="10169419" y="1918455"/>
            <a:chExt cx="560580" cy="357352"/>
          </a:xfrm>
        </p:grpSpPr>
        <p:sp>
          <p:nvSpPr>
            <p:cNvPr id="171" name="ZoneTexte 170">
              <a:extLst>
                <a:ext uri="{FF2B5EF4-FFF2-40B4-BE49-F238E27FC236}">
                  <a16:creationId xmlns:a16="http://schemas.microsoft.com/office/drawing/2014/main" id="{5A5619E3-57D1-1F93-6C29-F8030F50483C}"/>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+4,29%</a:t>
              </a:r>
            </a:p>
          </p:txBody>
        </p:sp>
        <p:sp>
          <p:nvSpPr>
            <p:cNvPr id="172" name="Ellipse 171">
              <a:extLst>
                <a:ext uri="{FF2B5EF4-FFF2-40B4-BE49-F238E27FC236}">
                  <a16:creationId xmlns:a16="http://schemas.microsoft.com/office/drawing/2014/main" id="{6B289131-E63E-8EE2-02D8-0459FB18E6D0}"/>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CD46A345-61E9-B709-EA3B-810ABDA99BE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38013" y="4230682"/>
            <a:ext cx="725171" cy="797690"/>
          </a:xfrm>
          <a:prstGeom prst="rect">
            <a:avLst/>
          </a:prstGeom>
        </p:spPr>
      </p:pic>
    </p:spTree>
    <p:extLst>
      <p:ext uri="{BB962C8B-B14F-4D97-AF65-F5344CB8AC3E}">
        <p14:creationId xmlns:p14="http://schemas.microsoft.com/office/powerpoint/2010/main" val="23386127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56">
            <a:extLst>
              <a:ext uri="{FF2B5EF4-FFF2-40B4-BE49-F238E27FC236}">
                <a16:creationId xmlns:a16="http://schemas.microsoft.com/office/drawing/2014/main" id="{C3E2D4E7-D9CF-80E9-9842-22168A921584}"/>
              </a:ext>
            </a:extLst>
          </p:cNvPr>
          <p:cNvSpPr>
            <a:spLocks noGrp="1"/>
          </p:cNvSpPr>
          <p:nvPr>
            <p:ph type="body" sz="quarter" idx="10"/>
          </p:nvPr>
        </p:nvSpPr>
        <p:spPr/>
        <p:txBody>
          <a:bodyPr/>
          <a:lstStyle/>
          <a:p>
            <a:r>
              <a:rPr lang="fr-FR"/>
              <a:t>Une croissance continue</a:t>
            </a:r>
          </a:p>
        </p:txBody>
      </p:sp>
      <p:sp>
        <p:nvSpPr>
          <p:cNvPr id="36" name="Espace réservé du texte 35">
            <a:extLst>
              <a:ext uri="{FF2B5EF4-FFF2-40B4-BE49-F238E27FC236}">
                <a16:creationId xmlns:a16="http://schemas.microsoft.com/office/drawing/2014/main" id="{EF4BAE01-807F-775A-CC73-2D1332A0D37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76" name="Espace réservé du texte 3">
            <a:extLst>
              <a:ext uri="{FF2B5EF4-FFF2-40B4-BE49-F238E27FC236}">
                <a16:creationId xmlns:a16="http://schemas.microsoft.com/office/drawing/2014/main" id="{25EB01AC-7B7C-0E57-9517-F1E4672929D8}"/>
              </a:ext>
            </a:extLst>
          </p:cNvPr>
          <p:cNvSpPr txBox="1">
            <a:spLocks/>
          </p:cNvSpPr>
          <p:nvPr/>
        </p:nvSpPr>
        <p:spPr>
          <a:xfrm>
            <a:off x="1073227" y="1071131"/>
            <a:ext cx="2895600" cy="16266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grpSp>
        <p:nvGrpSpPr>
          <p:cNvPr id="136" name="Groupe 135">
            <a:extLst>
              <a:ext uri="{FF2B5EF4-FFF2-40B4-BE49-F238E27FC236}">
                <a16:creationId xmlns:a16="http://schemas.microsoft.com/office/drawing/2014/main" id="{D627734E-F240-95D8-DD5F-EF8A46FA5C4D}"/>
              </a:ext>
            </a:extLst>
          </p:cNvPr>
          <p:cNvGrpSpPr/>
          <p:nvPr/>
        </p:nvGrpSpPr>
        <p:grpSpPr>
          <a:xfrm>
            <a:off x="723774" y="2723718"/>
            <a:ext cx="10742303" cy="2650872"/>
            <a:chOff x="723774" y="2723718"/>
            <a:chExt cx="10742303" cy="2650872"/>
          </a:xfrm>
        </p:grpSpPr>
        <p:sp>
          <p:nvSpPr>
            <p:cNvPr id="134" name="Larme 133">
              <a:extLst>
                <a:ext uri="{FF2B5EF4-FFF2-40B4-BE49-F238E27FC236}">
                  <a16:creationId xmlns:a16="http://schemas.microsoft.com/office/drawing/2014/main" id="{7A29A261-712D-FE96-7634-6FD29A5D53DD}"/>
                </a:ext>
              </a:extLst>
            </p:cNvPr>
            <p:cNvSpPr/>
            <p:nvPr/>
          </p:nvSpPr>
          <p:spPr>
            <a:xfrm rot="5400000" flipH="1" flipV="1">
              <a:off x="176474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 name="Connecteur droit 83">
              <a:extLst>
                <a:ext uri="{FF2B5EF4-FFF2-40B4-BE49-F238E27FC236}">
                  <a16:creationId xmlns:a16="http://schemas.microsoft.com/office/drawing/2014/main" id="{53162501-E529-8FC8-D4E4-9E292237FB1F}"/>
                </a:ext>
              </a:extLst>
            </p:cNvPr>
            <p:cNvCxnSpPr>
              <a:cxnSpLocks/>
            </p:cNvCxnSpPr>
            <p:nvPr/>
          </p:nvCxnSpPr>
          <p:spPr>
            <a:xfrm>
              <a:off x="1771021" y="3960202"/>
              <a:ext cx="8627544" cy="27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081304A5-FECE-3CDA-8F78-85F2EBC2E73E}"/>
                </a:ext>
              </a:extLst>
            </p:cNvPr>
            <p:cNvSpPr txBox="1"/>
            <p:nvPr/>
          </p:nvSpPr>
          <p:spPr>
            <a:xfrm>
              <a:off x="1408177" y="4037268"/>
              <a:ext cx="818129"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2017</a:t>
              </a:r>
            </a:p>
          </p:txBody>
        </p:sp>
        <p:sp>
          <p:nvSpPr>
            <p:cNvPr id="80" name="ZoneTexte 79">
              <a:extLst>
                <a:ext uri="{FF2B5EF4-FFF2-40B4-BE49-F238E27FC236}">
                  <a16:creationId xmlns:a16="http://schemas.microsoft.com/office/drawing/2014/main" id="{E8A6EDF5-CA29-EE11-647C-3E1038DB72D2}"/>
                </a:ext>
              </a:extLst>
            </p:cNvPr>
            <p:cNvSpPr txBox="1"/>
            <p:nvPr/>
          </p:nvSpPr>
          <p:spPr>
            <a:xfrm>
              <a:off x="4060145" y="4037268"/>
              <a:ext cx="818129"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2019</a:t>
              </a:r>
            </a:p>
          </p:txBody>
        </p:sp>
        <p:sp>
          <p:nvSpPr>
            <p:cNvPr id="83" name="ZoneTexte 82">
              <a:extLst>
                <a:ext uri="{FF2B5EF4-FFF2-40B4-BE49-F238E27FC236}">
                  <a16:creationId xmlns:a16="http://schemas.microsoft.com/office/drawing/2014/main" id="{320655B5-34F7-16E3-FA59-C23045A14860}"/>
                </a:ext>
              </a:extLst>
            </p:cNvPr>
            <p:cNvSpPr txBox="1"/>
            <p:nvPr/>
          </p:nvSpPr>
          <p:spPr>
            <a:xfrm>
              <a:off x="6898960" y="4037268"/>
              <a:ext cx="1197734"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2021</a:t>
              </a:r>
            </a:p>
          </p:txBody>
        </p:sp>
        <p:sp>
          <p:nvSpPr>
            <p:cNvPr id="92" name="ZoneTexte 91">
              <a:extLst>
                <a:ext uri="{FF2B5EF4-FFF2-40B4-BE49-F238E27FC236}">
                  <a16:creationId xmlns:a16="http://schemas.microsoft.com/office/drawing/2014/main" id="{D7A99980-C412-12C3-8C68-86A0D952B09D}"/>
                </a:ext>
              </a:extLst>
            </p:cNvPr>
            <p:cNvSpPr txBox="1"/>
            <p:nvPr/>
          </p:nvSpPr>
          <p:spPr>
            <a:xfrm>
              <a:off x="9810809" y="4037268"/>
              <a:ext cx="1197734"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2023</a:t>
              </a:r>
            </a:p>
          </p:txBody>
        </p:sp>
        <p:sp>
          <p:nvSpPr>
            <p:cNvPr id="14" name="Larme 13">
              <a:extLst>
                <a:ext uri="{FF2B5EF4-FFF2-40B4-BE49-F238E27FC236}">
                  <a16:creationId xmlns:a16="http://schemas.microsoft.com/office/drawing/2014/main" id="{27E353F5-F5EB-7269-AD46-07EA95746C39}"/>
                </a:ext>
              </a:extLst>
            </p:cNvPr>
            <p:cNvSpPr/>
            <p:nvPr/>
          </p:nvSpPr>
          <p:spPr>
            <a:xfrm rot="5400000">
              <a:off x="735948"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A2F06FE-CECF-A65D-D6BE-38787A19D823}"/>
                </a:ext>
              </a:extLst>
            </p:cNvPr>
            <p:cNvSpPr/>
            <p:nvPr/>
          </p:nvSpPr>
          <p:spPr>
            <a:xfrm rot="11145343">
              <a:off x="1718222"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43245131-CFC9-DC31-1F2F-C5F34BE510B8}"/>
                </a:ext>
              </a:extLst>
            </p:cNvPr>
            <p:cNvSpPr/>
            <p:nvPr/>
          </p:nvSpPr>
          <p:spPr>
            <a:xfrm rot="11145343">
              <a:off x="4394515"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8D7860E3-F66D-AAFB-2D39-957328980E20}"/>
                </a:ext>
              </a:extLst>
            </p:cNvPr>
            <p:cNvSpPr/>
            <p:nvPr/>
          </p:nvSpPr>
          <p:spPr>
            <a:xfrm rot="11145343">
              <a:off x="7426474"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301835FC-34F1-0B39-5456-801175695A8A}"/>
                </a:ext>
              </a:extLst>
            </p:cNvPr>
            <p:cNvSpPr/>
            <p:nvPr/>
          </p:nvSpPr>
          <p:spPr>
            <a:xfrm rot="11145343">
              <a:off x="10347743"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Larme 63">
              <a:extLst>
                <a:ext uri="{FF2B5EF4-FFF2-40B4-BE49-F238E27FC236}">
                  <a16:creationId xmlns:a16="http://schemas.microsoft.com/office/drawing/2014/main" id="{827C8AB6-1CFC-CCCD-04A1-15C2E65B1B32}"/>
                </a:ext>
              </a:extLst>
            </p:cNvPr>
            <p:cNvSpPr/>
            <p:nvPr/>
          </p:nvSpPr>
          <p:spPr>
            <a:xfrm rot="5400000">
              <a:off x="3411913"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Larme 64">
              <a:extLst>
                <a:ext uri="{FF2B5EF4-FFF2-40B4-BE49-F238E27FC236}">
                  <a16:creationId xmlns:a16="http://schemas.microsoft.com/office/drawing/2014/main" id="{6C39BFA1-3ACE-ECA9-2C81-3A665C7F37B3}"/>
                </a:ext>
              </a:extLst>
            </p:cNvPr>
            <p:cNvSpPr/>
            <p:nvPr/>
          </p:nvSpPr>
          <p:spPr>
            <a:xfrm rot="5400000">
              <a:off x="6450948"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Larme 65">
              <a:extLst>
                <a:ext uri="{FF2B5EF4-FFF2-40B4-BE49-F238E27FC236}">
                  <a16:creationId xmlns:a16="http://schemas.microsoft.com/office/drawing/2014/main" id="{1EA8AA1F-9BCF-2E2F-FBAE-58BEEA276ABC}"/>
                </a:ext>
              </a:extLst>
            </p:cNvPr>
            <p:cNvSpPr/>
            <p:nvPr/>
          </p:nvSpPr>
          <p:spPr>
            <a:xfrm rot="5400000">
              <a:off x="9368960"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Larme 66">
              <a:extLst>
                <a:ext uri="{FF2B5EF4-FFF2-40B4-BE49-F238E27FC236}">
                  <a16:creationId xmlns:a16="http://schemas.microsoft.com/office/drawing/2014/main" id="{DF6EA105-BDCE-1CD7-BF2F-F75D9C54BAFC}"/>
                </a:ext>
              </a:extLst>
            </p:cNvPr>
            <p:cNvSpPr/>
            <p:nvPr/>
          </p:nvSpPr>
          <p:spPr>
            <a:xfrm rot="5400000" flipH="1" flipV="1">
              <a:off x="444698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ED003480-149E-6E11-52B1-4612DAD9E479}"/>
                </a:ext>
              </a:extLst>
            </p:cNvPr>
            <p:cNvSpPr txBox="1"/>
            <p:nvPr/>
          </p:nvSpPr>
          <p:spPr>
            <a:xfrm>
              <a:off x="4327757" y="4600689"/>
              <a:ext cx="1232008"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6 503</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77" name="ZoneTexte 76">
              <a:extLst>
                <a:ext uri="{FF2B5EF4-FFF2-40B4-BE49-F238E27FC236}">
                  <a16:creationId xmlns:a16="http://schemas.microsoft.com/office/drawing/2014/main" id="{FF3F5411-B105-19E9-4C04-0E2027010866}"/>
                </a:ext>
              </a:extLst>
            </p:cNvPr>
            <p:cNvSpPr txBox="1"/>
            <p:nvPr/>
          </p:nvSpPr>
          <p:spPr>
            <a:xfrm>
              <a:off x="9368961" y="2878864"/>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534,1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69" name="ZoneTexte 68">
              <a:extLst>
                <a:ext uri="{FF2B5EF4-FFF2-40B4-BE49-F238E27FC236}">
                  <a16:creationId xmlns:a16="http://schemas.microsoft.com/office/drawing/2014/main" id="{03908F25-06F8-1DCC-5A14-3D9A35EB2721}"/>
                </a:ext>
              </a:extLst>
            </p:cNvPr>
            <p:cNvSpPr txBox="1"/>
            <p:nvPr/>
          </p:nvSpPr>
          <p:spPr>
            <a:xfrm>
              <a:off x="952923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280,5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88" name="Larme 87">
              <a:extLst>
                <a:ext uri="{FF2B5EF4-FFF2-40B4-BE49-F238E27FC236}">
                  <a16:creationId xmlns:a16="http://schemas.microsoft.com/office/drawing/2014/main" id="{066B8C31-0C8D-0B7B-6ADA-764A16C14EF8}"/>
                </a:ext>
              </a:extLst>
            </p:cNvPr>
            <p:cNvSpPr/>
            <p:nvPr/>
          </p:nvSpPr>
          <p:spPr>
            <a:xfrm rot="5400000" flipH="1" flipV="1">
              <a:off x="748482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E66BA125-0E66-E7AB-8E26-74D062B53A67}"/>
                </a:ext>
              </a:extLst>
            </p:cNvPr>
            <p:cNvSpPr txBox="1"/>
            <p:nvPr/>
          </p:nvSpPr>
          <p:spPr>
            <a:xfrm>
              <a:off x="7464505" y="4600689"/>
              <a:ext cx="1085652"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7 306</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89" name="ZoneTexte 88">
              <a:extLst>
                <a:ext uri="{FF2B5EF4-FFF2-40B4-BE49-F238E27FC236}">
                  <a16:creationId xmlns:a16="http://schemas.microsoft.com/office/drawing/2014/main" id="{31698B26-EF53-035F-DAD0-F708549C17A0}"/>
                </a:ext>
              </a:extLst>
            </p:cNvPr>
            <p:cNvSpPr txBox="1"/>
            <p:nvPr/>
          </p:nvSpPr>
          <p:spPr>
            <a:xfrm>
              <a:off x="6453682" y="2893070"/>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470,6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90" name="ZoneTexte 89">
              <a:extLst>
                <a:ext uri="{FF2B5EF4-FFF2-40B4-BE49-F238E27FC236}">
                  <a16:creationId xmlns:a16="http://schemas.microsoft.com/office/drawing/2014/main" id="{DE336414-F2E1-6E2B-2DF1-DD674BA90D1C}"/>
                </a:ext>
              </a:extLst>
            </p:cNvPr>
            <p:cNvSpPr txBox="1"/>
            <p:nvPr/>
          </p:nvSpPr>
          <p:spPr>
            <a:xfrm>
              <a:off x="661331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237,1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91" name="ZoneTexte 90">
              <a:extLst>
                <a:ext uri="{FF2B5EF4-FFF2-40B4-BE49-F238E27FC236}">
                  <a16:creationId xmlns:a16="http://schemas.microsoft.com/office/drawing/2014/main" id="{A1DEA6D6-8C11-97F6-4097-506755A9DE33}"/>
                </a:ext>
              </a:extLst>
            </p:cNvPr>
            <p:cNvSpPr txBox="1"/>
            <p:nvPr/>
          </p:nvSpPr>
          <p:spPr>
            <a:xfrm>
              <a:off x="3439605" y="2868848"/>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417,8 M€</a:t>
              </a:r>
            </a:p>
            <a:p>
              <a:pPr algn="ctr"/>
              <a:r>
                <a:rPr lang="fr-FR" sz="900" b="1">
                  <a:solidFill>
                    <a:schemeClr val="bg1"/>
                  </a:solidFill>
                  <a:latin typeface="Arial" panose="020B0604020202020204" pitchFamily="34" charset="0"/>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97" name="ZoneTexte 96">
              <a:extLst>
                <a:ext uri="{FF2B5EF4-FFF2-40B4-BE49-F238E27FC236}">
                  <a16:creationId xmlns:a16="http://schemas.microsoft.com/office/drawing/2014/main" id="{55EA65FA-B981-3500-7F07-F7003D79661F}"/>
                </a:ext>
              </a:extLst>
            </p:cNvPr>
            <p:cNvSpPr txBox="1"/>
            <p:nvPr/>
          </p:nvSpPr>
          <p:spPr>
            <a:xfrm>
              <a:off x="357547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213,7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130" name="ZoneTexte 129">
              <a:extLst>
                <a:ext uri="{FF2B5EF4-FFF2-40B4-BE49-F238E27FC236}">
                  <a16:creationId xmlns:a16="http://schemas.microsoft.com/office/drawing/2014/main" id="{1FAC3647-8039-DD9C-D647-B2C08AC2F14A}"/>
                </a:ext>
              </a:extLst>
            </p:cNvPr>
            <p:cNvSpPr txBox="1"/>
            <p:nvPr/>
          </p:nvSpPr>
          <p:spPr>
            <a:xfrm>
              <a:off x="723774" y="2868418"/>
              <a:ext cx="1029604" cy="415498"/>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353,6 M€</a:t>
              </a:r>
            </a:p>
            <a:p>
              <a:pPr algn="ctr"/>
              <a:r>
                <a:rPr lang="fr-FR" sz="900" b="1">
                  <a:solidFill>
                    <a:schemeClr val="bg1"/>
                  </a:solidFill>
                  <a:latin typeface="Arial" panose="020B0604020202020204" pitchFamily="34" charset="0"/>
                  <a:cs typeface="Arial" panose="020B0604020202020204" pitchFamily="34" charset="0"/>
                </a:rPr>
                <a:t>CA Groupe</a:t>
              </a:r>
            </a:p>
          </p:txBody>
        </p:sp>
        <p:sp>
          <p:nvSpPr>
            <p:cNvPr id="131" name="ZoneTexte 130">
              <a:extLst>
                <a:ext uri="{FF2B5EF4-FFF2-40B4-BE49-F238E27FC236}">
                  <a16:creationId xmlns:a16="http://schemas.microsoft.com/office/drawing/2014/main" id="{BC28094D-32A2-3958-3502-1600BC60C1B5}"/>
                </a:ext>
              </a:extLst>
            </p:cNvPr>
            <p:cNvSpPr txBox="1"/>
            <p:nvPr/>
          </p:nvSpPr>
          <p:spPr>
            <a:xfrm>
              <a:off x="89323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187,9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132" name="Larme 131">
              <a:extLst>
                <a:ext uri="{FF2B5EF4-FFF2-40B4-BE49-F238E27FC236}">
                  <a16:creationId xmlns:a16="http://schemas.microsoft.com/office/drawing/2014/main" id="{91D47B3E-BDE3-8201-AFD1-3B210EC04734}"/>
                </a:ext>
              </a:extLst>
            </p:cNvPr>
            <p:cNvSpPr/>
            <p:nvPr/>
          </p:nvSpPr>
          <p:spPr>
            <a:xfrm rot="5400000" flipH="1" flipV="1">
              <a:off x="1040074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ZoneTexte 132">
              <a:extLst>
                <a:ext uri="{FF2B5EF4-FFF2-40B4-BE49-F238E27FC236}">
                  <a16:creationId xmlns:a16="http://schemas.microsoft.com/office/drawing/2014/main" id="{D53D0BE8-3A29-31EA-E439-2D8513F85ABE}"/>
                </a:ext>
              </a:extLst>
            </p:cNvPr>
            <p:cNvSpPr txBox="1"/>
            <p:nvPr/>
          </p:nvSpPr>
          <p:spPr>
            <a:xfrm>
              <a:off x="10380425" y="4600689"/>
              <a:ext cx="1085652"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7 779</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135" name="ZoneTexte 134">
              <a:extLst>
                <a:ext uri="{FF2B5EF4-FFF2-40B4-BE49-F238E27FC236}">
                  <a16:creationId xmlns:a16="http://schemas.microsoft.com/office/drawing/2014/main" id="{F3A79D5C-F04F-F78F-7CCD-BC29A23581B8}"/>
                </a:ext>
              </a:extLst>
            </p:cNvPr>
            <p:cNvSpPr txBox="1"/>
            <p:nvPr/>
          </p:nvSpPr>
          <p:spPr>
            <a:xfrm>
              <a:off x="1675997" y="4643008"/>
              <a:ext cx="1232008"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5 848</a:t>
              </a:r>
            </a:p>
            <a:p>
              <a:pPr algn="ctr"/>
              <a:r>
                <a:rPr lang="fr-FR" sz="1050">
                  <a:solidFill>
                    <a:schemeClr val="bg1"/>
                  </a:solidFill>
                  <a:latin typeface="Arial" panose="020B0604020202020204" pitchFamily="34" charset="0"/>
                  <a:cs typeface="Arial" panose="020B0604020202020204" pitchFamily="34" charset="0"/>
                </a:rPr>
                <a:t>Collaborateurs</a:t>
              </a:r>
            </a:p>
          </p:txBody>
        </p:sp>
      </p:grpSp>
      <p:sp>
        <p:nvSpPr>
          <p:cNvPr id="137" name="TextBox 30">
            <a:extLst>
              <a:ext uri="{FF2B5EF4-FFF2-40B4-BE49-F238E27FC236}">
                <a16:creationId xmlns:a16="http://schemas.microsoft.com/office/drawing/2014/main" id="{0BAC634F-5CFA-86C1-F5DF-3A9D144F778F}"/>
              </a:ext>
            </a:extLst>
          </p:cNvPr>
          <p:cNvSpPr txBox="1"/>
          <p:nvPr/>
        </p:nvSpPr>
        <p:spPr>
          <a:xfrm>
            <a:off x="376774" y="1316386"/>
            <a:ext cx="5790346" cy="340519"/>
          </a:xfrm>
          <a:prstGeom prst="roundRect">
            <a:avLst/>
          </a:prstGeom>
          <a:noFill/>
          <a:ln>
            <a:solidFill>
              <a:srgbClr val="F5A243"/>
            </a:solidFill>
          </a:ln>
        </p:spPr>
        <p:txBody>
          <a:bodyPr wrap="square" rtlCol="0">
            <a:spAutoFit/>
          </a:bodyPr>
          <a:lstStyle/>
          <a:p>
            <a:pPr>
              <a:spcAft>
                <a:spcPts val="100"/>
              </a:spcAft>
            </a:pPr>
            <a:r>
              <a:rPr lang="fr-FR" sz="1400" b="1">
                <a:latin typeface="Arial" panose="020B0604020202020204" pitchFamily="34" charset="0"/>
                <a:cs typeface="Arial" panose="020B0604020202020204" pitchFamily="34" charset="0"/>
              </a:rPr>
              <a:t>Évolution des </a:t>
            </a:r>
            <a:r>
              <a:rPr lang="fr-FR" sz="1400" b="1">
                <a:solidFill>
                  <a:srgbClr val="E5430D"/>
                </a:solidFill>
                <a:latin typeface="Arial" panose="020B0604020202020204" pitchFamily="34" charset="0"/>
                <a:cs typeface="Arial" panose="020B0604020202020204" pitchFamily="34" charset="0"/>
              </a:rPr>
              <a:t>effectifs</a:t>
            </a:r>
            <a:r>
              <a:rPr lang="fr-FR" sz="1400" b="1">
                <a:latin typeface="Arial" panose="020B0604020202020204" pitchFamily="34" charset="0"/>
                <a:cs typeface="Arial" panose="020B0604020202020204" pitchFamily="34" charset="0"/>
              </a:rPr>
              <a:t> et des </a:t>
            </a:r>
            <a:r>
              <a:rPr lang="fr-FR" sz="1400" b="1">
                <a:solidFill>
                  <a:srgbClr val="E5430D"/>
                </a:solidFill>
                <a:latin typeface="Arial" panose="020B0604020202020204" pitchFamily="34" charset="0"/>
                <a:cs typeface="Arial" panose="020B0604020202020204" pitchFamily="34" charset="0"/>
              </a:rPr>
              <a:t>chiffres d’affaires </a:t>
            </a:r>
            <a:r>
              <a:rPr lang="fr-FR" sz="1400" b="1">
                <a:latin typeface="Arial" panose="020B0604020202020204" pitchFamily="34" charset="0"/>
                <a:cs typeface="Arial" panose="020B0604020202020204" pitchFamily="34" charset="0"/>
              </a:rPr>
              <a:t>du groupe </a:t>
            </a:r>
            <a:r>
              <a:rPr lang="fr-FR" sz="1400" b="1" err="1">
                <a:latin typeface="Arial" panose="020B0604020202020204" pitchFamily="34" charset="0"/>
                <a:cs typeface="Arial" panose="020B0604020202020204" pitchFamily="34" charset="0"/>
              </a:rPr>
              <a:t>Aubay</a:t>
            </a:r>
            <a:endParaRPr lang="fr-FR" sz="1400" b="1">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141F4094-7A47-4D18-5088-C424D91B24B6}"/>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781345" y="4354510"/>
            <a:ext cx="261172" cy="287290"/>
          </a:xfrm>
          <a:prstGeom prst="rect">
            <a:avLst/>
          </a:prstGeom>
        </p:spPr>
      </p:pic>
      <p:pic>
        <p:nvPicPr>
          <p:cNvPr id="4" name="Image 3">
            <a:extLst>
              <a:ext uri="{FF2B5EF4-FFF2-40B4-BE49-F238E27FC236}">
                <a16:creationId xmlns:a16="http://schemas.microsoft.com/office/drawing/2014/main" id="{0988CBFF-09BE-83E1-037D-F97FE2A0D966}"/>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4448216" y="4354510"/>
            <a:ext cx="261172" cy="287290"/>
          </a:xfrm>
          <a:prstGeom prst="rect">
            <a:avLst/>
          </a:prstGeom>
        </p:spPr>
      </p:pic>
      <p:pic>
        <p:nvPicPr>
          <p:cNvPr id="5" name="Image 4">
            <a:extLst>
              <a:ext uri="{FF2B5EF4-FFF2-40B4-BE49-F238E27FC236}">
                <a16:creationId xmlns:a16="http://schemas.microsoft.com/office/drawing/2014/main" id="{0E2B3852-9595-7164-E800-9EB633DD5253}"/>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7483286" y="4354510"/>
            <a:ext cx="261172" cy="287290"/>
          </a:xfrm>
          <a:prstGeom prst="rect">
            <a:avLst/>
          </a:prstGeom>
        </p:spPr>
      </p:pic>
      <p:pic>
        <p:nvPicPr>
          <p:cNvPr id="6" name="Image 5">
            <a:extLst>
              <a:ext uri="{FF2B5EF4-FFF2-40B4-BE49-F238E27FC236}">
                <a16:creationId xmlns:a16="http://schemas.microsoft.com/office/drawing/2014/main" id="{5813E69C-9C7C-AAE6-21A5-41655467A633}"/>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398565" y="4373200"/>
            <a:ext cx="261172" cy="287290"/>
          </a:xfrm>
          <a:prstGeom prst="rect">
            <a:avLst/>
          </a:prstGeom>
        </p:spPr>
      </p:pic>
    </p:spTree>
    <p:extLst>
      <p:ext uri="{BB962C8B-B14F-4D97-AF65-F5344CB8AC3E}">
        <p14:creationId xmlns:p14="http://schemas.microsoft.com/office/powerpoint/2010/main" val="35727631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3CF8377-B24B-FF15-E272-1D13985FB588}"/>
              </a:ext>
            </a:extLst>
          </p:cNvPr>
          <p:cNvSpPr>
            <a:spLocks noGrp="1"/>
          </p:cNvSpPr>
          <p:nvPr>
            <p:ph type="body" sz="quarter" idx="10"/>
          </p:nvPr>
        </p:nvSpPr>
        <p:spPr/>
        <p:txBody>
          <a:bodyPr/>
          <a:lstStyle/>
          <a:p>
            <a:r>
              <a:rPr lang="fr-FR"/>
              <a:t>Les secteurs d’activités</a:t>
            </a:r>
          </a:p>
        </p:txBody>
      </p:sp>
      <p:sp>
        <p:nvSpPr>
          <p:cNvPr id="3" name="Espace réservé du texte 2">
            <a:extLst>
              <a:ext uri="{FF2B5EF4-FFF2-40B4-BE49-F238E27FC236}">
                <a16:creationId xmlns:a16="http://schemas.microsoft.com/office/drawing/2014/main" id="{B1DBFC0E-B1A1-B01A-77DD-1BFDF8C9CB6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87" name="TextBox 30">
            <a:extLst>
              <a:ext uri="{FF2B5EF4-FFF2-40B4-BE49-F238E27FC236}">
                <a16:creationId xmlns:a16="http://schemas.microsoft.com/office/drawing/2014/main" id="{7DEC5D07-15A8-9081-5128-73A2D1BE74A8}"/>
              </a:ext>
            </a:extLst>
          </p:cNvPr>
          <p:cNvSpPr txBox="1"/>
          <p:nvPr/>
        </p:nvSpPr>
        <p:spPr>
          <a:xfrm>
            <a:off x="376774" y="1284059"/>
            <a:ext cx="5378842" cy="374571"/>
          </a:xfrm>
          <a:prstGeom prst="roundRect">
            <a:avLst/>
          </a:prstGeom>
          <a:solidFill>
            <a:srgbClr val="F5A243"/>
          </a:solidFill>
          <a:ln w="12700">
            <a:solidFill>
              <a:srgbClr val="F5A243"/>
            </a:solidFill>
          </a:ln>
        </p:spPr>
        <p:txBody>
          <a:bodyPr wrap="square" rtlCol="0">
            <a:spAutoFit/>
          </a:bodyPr>
          <a:lstStyle/>
          <a:p>
            <a:pPr>
              <a:spcAft>
                <a:spcPts val="100"/>
              </a:spcAft>
            </a:pPr>
            <a:r>
              <a:rPr lang="fr-FR" sz="1600" b="1">
                <a:solidFill>
                  <a:schemeClr val="bg1"/>
                </a:solidFill>
                <a:latin typeface="Arial" panose="020B0604020202020204" pitchFamily="34" charset="0"/>
                <a:cs typeface="Arial" panose="020B0604020202020204" pitchFamily="34" charset="0"/>
              </a:rPr>
              <a:t>Répartition du CA par secteurs d’activité </a:t>
            </a:r>
            <a:r>
              <a:rPr lang="fr-FR" sz="1600">
                <a:solidFill>
                  <a:schemeClr val="bg1"/>
                </a:solidFill>
                <a:latin typeface="Arial" panose="020B0604020202020204" pitchFamily="34" charset="0"/>
                <a:cs typeface="Arial" panose="020B0604020202020204" pitchFamily="34" charset="0"/>
              </a:rPr>
              <a:t>(Groupe)</a:t>
            </a:r>
          </a:p>
        </p:txBody>
      </p:sp>
      <p:grpSp>
        <p:nvGrpSpPr>
          <p:cNvPr id="4" name="Groupe 3">
            <a:extLst>
              <a:ext uri="{FF2B5EF4-FFF2-40B4-BE49-F238E27FC236}">
                <a16:creationId xmlns:a16="http://schemas.microsoft.com/office/drawing/2014/main" id="{90EBC1C4-E388-FFEE-33C2-A8BAD02114CB}"/>
              </a:ext>
            </a:extLst>
          </p:cNvPr>
          <p:cNvGrpSpPr/>
          <p:nvPr/>
        </p:nvGrpSpPr>
        <p:grpSpPr>
          <a:xfrm>
            <a:off x="1214722" y="2904452"/>
            <a:ext cx="9567104" cy="2788157"/>
            <a:chOff x="1076435" y="2599651"/>
            <a:chExt cx="9567104" cy="2788157"/>
          </a:xfrm>
        </p:grpSpPr>
        <p:grpSp>
          <p:nvGrpSpPr>
            <p:cNvPr id="16" name="object 38">
              <a:extLst>
                <a:ext uri="{FF2B5EF4-FFF2-40B4-BE49-F238E27FC236}">
                  <a16:creationId xmlns:a16="http://schemas.microsoft.com/office/drawing/2014/main" id="{D9A16944-26B6-C5E3-CF24-50FE5264816C}"/>
                </a:ext>
              </a:extLst>
            </p:cNvPr>
            <p:cNvGrpSpPr/>
            <p:nvPr/>
          </p:nvGrpSpPr>
          <p:grpSpPr>
            <a:xfrm>
              <a:off x="1605494" y="4437632"/>
              <a:ext cx="432321" cy="370291"/>
              <a:chOff x="1449698" y="6687923"/>
              <a:chExt cx="300990" cy="257803"/>
            </a:xfrm>
          </p:grpSpPr>
          <p:pic>
            <p:nvPicPr>
              <p:cNvPr id="68" name="object 39">
                <a:extLst>
                  <a:ext uri="{FF2B5EF4-FFF2-40B4-BE49-F238E27FC236}">
                    <a16:creationId xmlns:a16="http://schemas.microsoft.com/office/drawing/2014/main" id="{B9766E9F-DFA1-309D-BD43-42B8F9FFA7BD}"/>
                  </a:ext>
                </a:extLst>
              </p:cNvPr>
              <p:cNvPicPr/>
              <p:nvPr/>
            </p:nvPicPr>
            <p:blipFill>
              <a:blip r:embed="rId3" cstate="print"/>
              <a:stretch>
                <a:fillRect/>
              </a:stretch>
            </p:blipFill>
            <p:spPr>
              <a:xfrm>
                <a:off x="1517365" y="6757368"/>
                <a:ext cx="167467" cy="155934"/>
              </a:xfrm>
              <a:prstGeom prst="rect">
                <a:avLst/>
              </a:prstGeom>
            </p:spPr>
          </p:pic>
          <p:sp>
            <p:nvSpPr>
              <p:cNvPr id="69" name="object 40">
                <a:extLst>
                  <a:ext uri="{FF2B5EF4-FFF2-40B4-BE49-F238E27FC236}">
                    <a16:creationId xmlns:a16="http://schemas.microsoft.com/office/drawing/2014/main" id="{4906D821-6482-AA61-0EEC-84943489B14B}"/>
                  </a:ext>
                </a:extLst>
              </p:cNvPr>
              <p:cNvSpPr/>
              <p:nvPr/>
            </p:nvSpPr>
            <p:spPr>
              <a:xfrm>
                <a:off x="1476358" y="6927946"/>
                <a:ext cx="254000" cy="17780"/>
              </a:xfrm>
              <a:custGeom>
                <a:avLst/>
                <a:gdLst/>
                <a:ahLst/>
                <a:cxnLst/>
                <a:rect l="l" t="t" r="r" b="b"/>
                <a:pathLst>
                  <a:path w="254000" h="17779">
                    <a:moveTo>
                      <a:pt x="253736" y="0"/>
                    </a:moveTo>
                    <a:lnTo>
                      <a:pt x="0" y="0"/>
                    </a:lnTo>
                    <a:lnTo>
                      <a:pt x="0" y="17330"/>
                    </a:lnTo>
                    <a:lnTo>
                      <a:pt x="253736" y="17330"/>
                    </a:lnTo>
                    <a:lnTo>
                      <a:pt x="253736" y="0"/>
                    </a:lnTo>
                    <a:close/>
                  </a:path>
                </a:pathLst>
              </a:custGeom>
              <a:ln w="8859">
                <a:solidFill>
                  <a:srgbClr val="ED512F"/>
                </a:solidFill>
              </a:ln>
            </p:spPr>
            <p:txBody>
              <a:bodyPr wrap="square" lIns="0" tIns="0" rIns="0" bIns="0" rtlCol="0"/>
              <a:lstStyle/>
              <a:p>
                <a:endParaRPr/>
              </a:p>
            </p:txBody>
          </p:sp>
          <p:sp>
            <p:nvSpPr>
              <p:cNvPr id="70" name="object 41">
                <a:extLst>
                  <a:ext uri="{FF2B5EF4-FFF2-40B4-BE49-F238E27FC236}">
                    <a16:creationId xmlns:a16="http://schemas.microsoft.com/office/drawing/2014/main" id="{55699FC3-4A96-4771-EEB6-B8E6E4D5C356}"/>
                  </a:ext>
                </a:extLst>
              </p:cNvPr>
              <p:cNvSpPr/>
              <p:nvPr/>
            </p:nvSpPr>
            <p:spPr>
              <a:xfrm>
                <a:off x="1449698" y="6687923"/>
                <a:ext cx="300990" cy="70485"/>
              </a:xfrm>
              <a:custGeom>
                <a:avLst/>
                <a:gdLst/>
                <a:ahLst/>
                <a:cxnLst/>
                <a:rect l="l" t="t" r="r" b="b"/>
                <a:pathLst>
                  <a:path w="300989" h="70484">
                    <a:moveTo>
                      <a:pt x="0" y="70005"/>
                    </a:moveTo>
                    <a:lnTo>
                      <a:pt x="158926" y="0"/>
                    </a:lnTo>
                    <a:lnTo>
                      <a:pt x="300819" y="70005"/>
                    </a:lnTo>
                    <a:lnTo>
                      <a:pt x="262213" y="70005"/>
                    </a:lnTo>
                    <a:lnTo>
                      <a:pt x="158926" y="22281"/>
                    </a:lnTo>
                    <a:lnTo>
                      <a:pt x="43661" y="70005"/>
                    </a:lnTo>
                    <a:lnTo>
                      <a:pt x="0" y="70005"/>
                    </a:lnTo>
                    <a:close/>
                  </a:path>
                </a:pathLst>
              </a:custGeom>
              <a:ln w="8873">
                <a:solidFill>
                  <a:srgbClr val="ED512F"/>
                </a:solidFill>
              </a:ln>
            </p:spPr>
            <p:txBody>
              <a:bodyPr wrap="square" lIns="0" tIns="0" rIns="0" bIns="0" rtlCol="0"/>
              <a:lstStyle/>
              <a:p>
                <a:endParaRPr/>
              </a:p>
            </p:txBody>
          </p:sp>
        </p:grpSp>
        <p:pic>
          <p:nvPicPr>
            <p:cNvPr id="21" name="object 42">
              <a:extLst>
                <a:ext uri="{FF2B5EF4-FFF2-40B4-BE49-F238E27FC236}">
                  <a16:creationId xmlns:a16="http://schemas.microsoft.com/office/drawing/2014/main" id="{E67B896B-7055-22BC-1B07-15366A41FE9B}"/>
                </a:ext>
              </a:extLst>
            </p:cNvPr>
            <p:cNvPicPr/>
            <p:nvPr/>
          </p:nvPicPr>
          <p:blipFill>
            <a:blip r:embed="rId4" cstate="print"/>
            <a:stretch>
              <a:fillRect/>
            </a:stretch>
          </p:blipFill>
          <p:spPr>
            <a:xfrm>
              <a:off x="3573265" y="4411509"/>
              <a:ext cx="336453" cy="389471"/>
            </a:xfrm>
            <a:prstGeom prst="rect">
              <a:avLst/>
            </a:prstGeom>
          </p:spPr>
        </p:pic>
        <p:grpSp>
          <p:nvGrpSpPr>
            <p:cNvPr id="23" name="object 43">
              <a:extLst>
                <a:ext uri="{FF2B5EF4-FFF2-40B4-BE49-F238E27FC236}">
                  <a16:creationId xmlns:a16="http://schemas.microsoft.com/office/drawing/2014/main" id="{D155978D-682D-CC8B-ED71-AE2A6E9DB12C}"/>
                </a:ext>
              </a:extLst>
            </p:cNvPr>
            <p:cNvGrpSpPr/>
            <p:nvPr/>
          </p:nvGrpSpPr>
          <p:grpSpPr>
            <a:xfrm>
              <a:off x="5153232" y="4369521"/>
              <a:ext cx="362191" cy="444841"/>
              <a:chOff x="3067032" y="6606806"/>
              <a:chExt cx="279421" cy="343185"/>
            </a:xfrm>
          </p:grpSpPr>
          <p:sp>
            <p:nvSpPr>
              <p:cNvPr id="66" name="object 44">
                <a:extLst>
                  <a:ext uri="{FF2B5EF4-FFF2-40B4-BE49-F238E27FC236}">
                    <a16:creationId xmlns:a16="http://schemas.microsoft.com/office/drawing/2014/main" id="{A64B2A8F-E240-8BC3-08A7-36DFBACDA950}"/>
                  </a:ext>
                </a:extLst>
              </p:cNvPr>
              <p:cNvSpPr/>
              <p:nvPr/>
            </p:nvSpPr>
            <p:spPr>
              <a:xfrm>
                <a:off x="3071028" y="6723657"/>
                <a:ext cx="257810" cy="158750"/>
              </a:xfrm>
              <a:custGeom>
                <a:avLst/>
                <a:gdLst/>
                <a:ahLst/>
                <a:cxnLst/>
                <a:rect l="l" t="t" r="r" b="b"/>
                <a:pathLst>
                  <a:path w="257810" h="158750">
                    <a:moveTo>
                      <a:pt x="257470" y="94719"/>
                    </a:moveTo>
                    <a:lnTo>
                      <a:pt x="257470" y="7081"/>
                    </a:lnTo>
                    <a:lnTo>
                      <a:pt x="257470" y="3177"/>
                    </a:lnTo>
                    <a:lnTo>
                      <a:pt x="254307" y="0"/>
                    </a:lnTo>
                    <a:lnTo>
                      <a:pt x="250422" y="0"/>
                    </a:lnTo>
                    <a:lnTo>
                      <a:pt x="7048" y="0"/>
                    </a:lnTo>
                    <a:lnTo>
                      <a:pt x="3150" y="0"/>
                    </a:lnTo>
                    <a:lnTo>
                      <a:pt x="0" y="3177"/>
                    </a:lnTo>
                    <a:lnTo>
                      <a:pt x="0" y="7081"/>
                    </a:lnTo>
                    <a:lnTo>
                      <a:pt x="0" y="158211"/>
                    </a:lnTo>
                    <a:lnTo>
                      <a:pt x="155702" y="158211"/>
                    </a:lnTo>
                  </a:path>
                </a:pathLst>
              </a:custGeom>
              <a:ln w="7684">
                <a:solidFill>
                  <a:srgbClr val="ED512F"/>
                </a:solidFill>
              </a:ln>
            </p:spPr>
            <p:txBody>
              <a:bodyPr wrap="square" lIns="0" tIns="0" rIns="0" bIns="0" rtlCol="0"/>
              <a:lstStyle/>
              <a:p>
                <a:endParaRPr/>
              </a:p>
            </p:txBody>
          </p:sp>
          <p:pic>
            <p:nvPicPr>
              <p:cNvPr id="67" name="object 45">
                <a:extLst>
                  <a:ext uri="{FF2B5EF4-FFF2-40B4-BE49-F238E27FC236}">
                    <a16:creationId xmlns:a16="http://schemas.microsoft.com/office/drawing/2014/main" id="{94C723F5-B619-BA6F-F35D-7E6961BC3D79}"/>
                  </a:ext>
                </a:extLst>
              </p:cNvPr>
              <p:cNvPicPr/>
              <p:nvPr/>
            </p:nvPicPr>
            <p:blipFill>
              <a:blip r:embed="rId5" cstate="print"/>
              <a:stretch>
                <a:fillRect/>
              </a:stretch>
            </p:blipFill>
            <p:spPr>
              <a:xfrm>
                <a:off x="3067032" y="6606806"/>
                <a:ext cx="279421" cy="343185"/>
              </a:xfrm>
              <a:prstGeom prst="rect">
                <a:avLst/>
              </a:prstGeom>
            </p:spPr>
          </p:pic>
        </p:grpSp>
        <p:pic>
          <p:nvPicPr>
            <p:cNvPr id="30" name="object 46">
              <a:extLst>
                <a:ext uri="{FF2B5EF4-FFF2-40B4-BE49-F238E27FC236}">
                  <a16:creationId xmlns:a16="http://schemas.microsoft.com/office/drawing/2014/main" id="{8A91E238-45D9-E83F-62B9-3AF63D3C2AB9}"/>
                </a:ext>
              </a:extLst>
            </p:cNvPr>
            <p:cNvPicPr/>
            <p:nvPr/>
          </p:nvPicPr>
          <p:blipFill>
            <a:blip r:embed="rId6" cstate="print"/>
            <a:stretch>
              <a:fillRect/>
            </a:stretch>
          </p:blipFill>
          <p:spPr>
            <a:xfrm>
              <a:off x="6542416" y="4371206"/>
              <a:ext cx="362986" cy="483766"/>
            </a:xfrm>
            <a:prstGeom prst="rect">
              <a:avLst/>
            </a:prstGeom>
          </p:spPr>
        </p:pic>
        <p:sp>
          <p:nvSpPr>
            <p:cNvPr id="31" name="object 47">
              <a:extLst>
                <a:ext uri="{FF2B5EF4-FFF2-40B4-BE49-F238E27FC236}">
                  <a16:creationId xmlns:a16="http://schemas.microsoft.com/office/drawing/2014/main" id="{99CD7247-C75D-19CC-6659-7445C6BCCA25}"/>
                </a:ext>
              </a:extLst>
            </p:cNvPr>
            <p:cNvSpPr/>
            <p:nvPr/>
          </p:nvSpPr>
          <p:spPr>
            <a:xfrm>
              <a:off x="7760502" y="4394880"/>
              <a:ext cx="453468" cy="366263"/>
            </a:xfrm>
            <a:custGeom>
              <a:avLst/>
              <a:gdLst/>
              <a:ahLst/>
              <a:cxnLst/>
              <a:rect l="l" t="t" r="r" b="b"/>
              <a:pathLst>
                <a:path w="330200" h="266700">
                  <a:moveTo>
                    <a:pt x="114642" y="104597"/>
                  </a:moveTo>
                  <a:lnTo>
                    <a:pt x="112280" y="93230"/>
                  </a:lnTo>
                  <a:lnTo>
                    <a:pt x="107086" y="85775"/>
                  </a:lnTo>
                  <a:lnTo>
                    <a:pt x="105803" y="83947"/>
                  </a:lnTo>
                  <a:lnTo>
                    <a:pt x="103898" y="82702"/>
                  </a:lnTo>
                  <a:lnTo>
                    <a:pt x="103898" y="104597"/>
                  </a:lnTo>
                  <a:lnTo>
                    <a:pt x="102374" y="111912"/>
                  </a:lnTo>
                  <a:lnTo>
                    <a:pt x="98209" y="117894"/>
                  </a:lnTo>
                  <a:lnTo>
                    <a:pt x="92049" y="121920"/>
                  </a:lnTo>
                  <a:lnTo>
                    <a:pt x="84493" y="123405"/>
                  </a:lnTo>
                  <a:lnTo>
                    <a:pt x="76949" y="121920"/>
                  </a:lnTo>
                  <a:lnTo>
                    <a:pt x="70777" y="117894"/>
                  </a:lnTo>
                  <a:lnTo>
                    <a:pt x="66611" y="111912"/>
                  </a:lnTo>
                  <a:lnTo>
                    <a:pt x="65074" y="104597"/>
                  </a:lnTo>
                  <a:lnTo>
                    <a:pt x="66611" y="97282"/>
                  </a:lnTo>
                  <a:lnTo>
                    <a:pt x="70777" y="91300"/>
                  </a:lnTo>
                  <a:lnTo>
                    <a:pt x="76949" y="87261"/>
                  </a:lnTo>
                  <a:lnTo>
                    <a:pt x="84493" y="85775"/>
                  </a:lnTo>
                  <a:lnTo>
                    <a:pt x="92049" y="87261"/>
                  </a:lnTo>
                  <a:lnTo>
                    <a:pt x="98209" y="91300"/>
                  </a:lnTo>
                  <a:lnTo>
                    <a:pt x="102374" y="97282"/>
                  </a:lnTo>
                  <a:lnTo>
                    <a:pt x="103898" y="104597"/>
                  </a:lnTo>
                  <a:lnTo>
                    <a:pt x="103898" y="82702"/>
                  </a:lnTo>
                  <a:lnTo>
                    <a:pt x="96227" y="77673"/>
                  </a:lnTo>
                  <a:lnTo>
                    <a:pt x="84493" y="75374"/>
                  </a:lnTo>
                  <a:lnTo>
                    <a:pt x="72771" y="77673"/>
                  </a:lnTo>
                  <a:lnTo>
                    <a:pt x="63182" y="83947"/>
                  </a:lnTo>
                  <a:lnTo>
                    <a:pt x="56718" y="93230"/>
                  </a:lnTo>
                  <a:lnTo>
                    <a:pt x="54343" y="104597"/>
                  </a:lnTo>
                  <a:lnTo>
                    <a:pt x="56718" y="115963"/>
                  </a:lnTo>
                  <a:lnTo>
                    <a:pt x="63182" y="125247"/>
                  </a:lnTo>
                  <a:lnTo>
                    <a:pt x="72771" y="131521"/>
                  </a:lnTo>
                  <a:lnTo>
                    <a:pt x="84493" y="133819"/>
                  </a:lnTo>
                  <a:lnTo>
                    <a:pt x="96227" y="131521"/>
                  </a:lnTo>
                  <a:lnTo>
                    <a:pt x="105803" y="125247"/>
                  </a:lnTo>
                  <a:lnTo>
                    <a:pt x="107086" y="123405"/>
                  </a:lnTo>
                  <a:lnTo>
                    <a:pt x="112280" y="115963"/>
                  </a:lnTo>
                  <a:lnTo>
                    <a:pt x="114642" y="104597"/>
                  </a:lnTo>
                  <a:close/>
                </a:path>
                <a:path w="330200" h="266700">
                  <a:moveTo>
                    <a:pt x="137274" y="189344"/>
                  </a:moveTo>
                  <a:lnTo>
                    <a:pt x="134861" y="187020"/>
                  </a:lnTo>
                  <a:lnTo>
                    <a:pt x="126542" y="187020"/>
                  </a:lnTo>
                  <a:lnTo>
                    <a:pt x="126542" y="197421"/>
                  </a:lnTo>
                  <a:lnTo>
                    <a:pt x="126542" y="256298"/>
                  </a:lnTo>
                  <a:lnTo>
                    <a:pt x="42456" y="256298"/>
                  </a:lnTo>
                  <a:lnTo>
                    <a:pt x="42456" y="197421"/>
                  </a:lnTo>
                  <a:lnTo>
                    <a:pt x="126542" y="197421"/>
                  </a:lnTo>
                  <a:lnTo>
                    <a:pt x="126542" y="187020"/>
                  </a:lnTo>
                  <a:lnTo>
                    <a:pt x="34112" y="187020"/>
                  </a:lnTo>
                  <a:lnTo>
                    <a:pt x="31724" y="189344"/>
                  </a:lnTo>
                  <a:lnTo>
                    <a:pt x="31724" y="264375"/>
                  </a:lnTo>
                  <a:lnTo>
                    <a:pt x="34112" y="266700"/>
                  </a:lnTo>
                  <a:lnTo>
                    <a:pt x="134861" y="266700"/>
                  </a:lnTo>
                  <a:lnTo>
                    <a:pt x="137274" y="264375"/>
                  </a:lnTo>
                  <a:lnTo>
                    <a:pt x="137274" y="256298"/>
                  </a:lnTo>
                  <a:lnTo>
                    <a:pt x="137274" y="197421"/>
                  </a:lnTo>
                  <a:lnTo>
                    <a:pt x="137274" y="189344"/>
                  </a:lnTo>
                  <a:close/>
                </a:path>
                <a:path w="330200" h="266700">
                  <a:moveTo>
                    <a:pt x="255917" y="29222"/>
                  </a:moveTo>
                  <a:lnTo>
                    <a:pt x="253542" y="17856"/>
                  </a:lnTo>
                  <a:lnTo>
                    <a:pt x="248348" y="10401"/>
                  </a:lnTo>
                  <a:lnTo>
                    <a:pt x="247078" y="8572"/>
                  </a:lnTo>
                  <a:lnTo>
                    <a:pt x="245186" y="7340"/>
                  </a:lnTo>
                  <a:lnTo>
                    <a:pt x="245186" y="29222"/>
                  </a:lnTo>
                  <a:lnTo>
                    <a:pt x="243662" y="36537"/>
                  </a:lnTo>
                  <a:lnTo>
                    <a:pt x="239496" y="42519"/>
                  </a:lnTo>
                  <a:lnTo>
                    <a:pt x="233311" y="46545"/>
                  </a:lnTo>
                  <a:lnTo>
                    <a:pt x="225767" y="48031"/>
                  </a:lnTo>
                  <a:lnTo>
                    <a:pt x="218211" y="46545"/>
                  </a:lnTo>
                  <a:lnTo>
                    <a:pt x="212039" y="42519"/>
                  </a:lnTo>
                  <a:lnTo>
                    <a:pt x="207873" y="36537"/>
                  </a:lnTo>
                  <a:lnTo>
                    <a:pt x="206349" y="29222"/>
                  </a:lnTo>
                  <a:lnTo>
                    <a:pt x="207873" y="21907"/>
                  </a:lnTo>
                  <a:lnTo>
                    <a:pt x="212039" y="15925"/>
                  </a:lnTo>
                  <a:lnTo>
                    <a:pt x="218211" y="11887"/>
                  </a:lnTo>
                  <a:lnTo>
                    <a:pt x="225767" y="10401"/>
                  </a:lnTo>
                  <a:lnTo>
                    <a:pt x="233311" y="11887"/>
                  </a:lnTo>
                  <a:lnTo>
                    <a:pt x="239496" y="15925"/>
                  </a:lnTo>
                  <a:lnTo>
                    <a:pt x="243662" y="21907"/>
                  </a:lnTo>
                  <a:lnTo>
                    <a:pt x="245186" y="29222"/>
                  </a:lnTo>
                  <a:lnTo>
                    <a:pt x="245186" y="7340"/>
                  </a:lnTo>
                  <a:lnTo>
                    <a:pt x="237490" y="2311"/>
                  </a:lnTo>
                  <a:lnTo>
                    <a:pt x="225767" y="0"/>
                  </a:lnTo>
                  <a:lnTo>
                    <a:pt x="214045" y="2311"/>
                  </a:lnTo>
                  <a:lnTo>
                    <a:pt x="204457" y="8572"/>
                  </a:lnTo>
                  <a:lnTo>
                    <a:pt x="197993" y="17856"/>
                  </a:lnTo>
                  <a:lnTo>
                    <a:pt x="195618" y="29222"/>
                  </a:lnTo>
                  <a:lnTo>
                    <a:pt x="197993" y="40589"/>
                  </a:lnTo>
                  <a:lnTo>
                    <a:pt x="204457" y="49872"/>
                  </a:lnTo>
                  <a:lnTo>
                    <a:pt x="214045" y="56146"/>
                  </a:lnTo>
                  <a:lnTo>
                    <a:pt x="225767" y="58445"/>
                  </a:lnTo>
                  <a:lnTo>
                    <a:pt x="237490" y="56146"/>
                  </a:lnTo>
                  <a:lnTo>
                    <a:pt x="247078" y="49872"/>
                  </a:lnTo>
                  <a:lnTo>
                    <a:pt x="248361" y="48031"/>
                  </a:lnTo>
                  <a:lnTo>
                    <a:pt x="253542" y="40589"/>
                  </a:lnTo>
                  <a:lnTo>
                    <a:pt x="255917" y="29222"/>
                  </a:lnTo>
                  <a:close/>
                </a:path>
                <a:path w="330200" h="266700">
                  <a:moveTo>
                    <a:pt x="310248" y="145122"/>
                  </a:moveTo>
                  <a:lnTo>
                    <a:pt x="294995" y="88811"/>
                  </a:lnTo>
                  <a:lnTo>
                    <a:pt x="241617" y="66954"/>
                  </a:lnTo>
                  <a:lnTo>
                    <a:pt x="240068" y="67691"/>
                  </a:lnTo>
                  <a:lnTo>
                    <a:pt x="225767" y="85369"/>
                  </a:lnTo>
                  <a:lnTo>
                    <a:pt x="211467" y="67691"/>
                  </a:lnTo>
                  <a:lnTo>
                    <a:pt x="209918" y="66954"/>
                  </a:lnTo>
                  <a:lnTo>
                    <a:pt x="180606" y="66979"/>
                  </a:lnTo>
                  <a:lnTo>
                    <a:pt x="171373" y="68707"/>
                  </a:lnTo>
                  <a:lnTo>
                    <a:pt x="164846" y="73406"/>
                  </a:lnTo>
                  <a:lnTo>
                    <a:pt x="160185" y="80352"/>
                  </a:lnTo>
                  <a:lnTo>
                    <a:pt x="156387" y="89242"/>
                  </a:lnTo>
                  <a:lnTo>
                    <a:pt x="145440" y="127444"/>
                  </a:lnTo>
                  <a:lnTo>
                    <a:pt x="147116" y="130314"/>
                  </a:lnTo>
                  <a:lnTo>
                    <a:pt x="149974" y="131089"/>
                  </a:lnTo>
                  <a:lnTo>
                    <a:pt x="152819" y="131864"/>
                  </a:lnTo>
                  <a:lnTo>
                    <a:pt x="155790" y="130238"/>
                  </a:lnTo>
                  <a:lnTo>
                    <a:pt x="166687" y="92240"/>
                  </a:lnTo>
                  <a:lnTo>
                    <a:pt x="171284" y="80302"/>
                  </a:lnTo>
                  <a:lnTo>
                    <a:pt x="174040" y="77368"/>
                  </a:lnTo>
                  <a:lnTo>
                    <a:pt x="205651" y="77368"/>
                  </a:lnTo>
                  <a:lnTo>
                    <a:pt x="223583" y="99542"/>
                  </a:lnTo>
                  <a:lnTo>
                    <a:pt x="227952" y="99542"/>
                  </a:lnTo>
                  <a:lnTo>
                    <a:pt x="245884" y="77368"/>
                  </a:lnTo>
                  <a:lnTo>
                    <a:pt x="277495" y="77368"/>
                  </a:lnTo>
                  <a:lnTo>
                    <a:pt x="280250" y="80302"/>
                  </a:lnTo>
                  <a:lnTo>
                    <a:pt x="284848" y="92240"/>
                  </a:lnTo>
                  <a:lnTo>
                    <a:pt x="300710" y="147510"/>
                  </a:lnTo>
                  <a:lnTo>
                    <a:pt x="299529" y="155359"/>
                  </a:lnTo>
                  <a:lnTo>
                    <a:pt x="293141" y="163487"/>
                  </a:lnTo>
                  <a:lnTo>
                    <a:pt x="290410" y="165176"/>
                  </a:lnTo>
                  <a:lnTo>
                    <a:pt x="285165" y="165176"/>
                  </a:lnTo>
                  <a:lnTo>
                    <a:pt x="282778" y="167513"/>
                  </a:lnTo>
                  <a:lnTo>
                    <a:pt x="282778" y="173266"/>
                  </a:lnTo>
                  <a:lnTo>
                    <a:pt x="285165" y="175590"/>
                  </a:lnTo>
                  <a:lnTo>
                    <a:pt x="293865" y="175590"/>
                  </a:lnTo>
                  <a:lnTo>
                    <a:pt x="299593" y="172478"/>
                  </a:lnTo>
                  <a:lnTo>
                    <a:pt x="303847" y="167043"/>
                  </a:lnTo>
                  <a:lnTo>
                    <a:pt x="307708" y="160502"/>
                  </a:lnTo>
                  <a:lnTo>
                    <a:pt x="309854" y="153085"/>
                  </a:lnTo>
                  <a:lnTo>
                    <a:pt x="310248" y="145122"/>
                  </a:lnTo>
                  <a:close/>
                </a:path>
                <a:path w="330200" h="266700">
                  <a:moveTo>
                    <a:pt x="330123" y="183235"/>
                  </a:moveTo>
                  <a:lnTo>
                    <a:pt x="327723" y="180911"/>
                  </a:lnTo>
                  <a:lnTo>
                    <a:pt x="278536" y="180911"/>
                  </a:lnTo>
                  <a:lnTo>
                    <a:pt x="278536" y="122034"/>
                  </a:lnTo>
                  <a:lnTo>
                    <a:pt x="278536" y="113969"/>
                  </a:lnTo>
                  <a:lnTo>
                    <a:pt x="276136" y="111633"/>
                  </a:lnTo>
                  <a:lnTo>
                    <a:pt x="267804" y="111633"/>
                  </a:lnTo>
                  <a:lnTo>
                    <a:pt x="267804" y="122034"/>
                  </a:lnTo>
                  <a:lnTo>
                    <a:pt x="267804" y="180911"/>
                  </a:lnTo>
                  <a:lnTo>
                    <a:pt x="183743" y="180911"/>
                  </a:lnTo>
                  <a:lnTo>
                    <a:pt x="183743" y="122034"/>
                  </a:lnTo>
                  <a:lnTo>
                    <a:pt x="267804" y="122034"/>
                  </a:lnTo>
                  <a:lnTo>
                    <a:pt x="267804" y="111633"/>
                  </a:lnTo>
                  <a:lnTo>
                    <a:pt x="175387" y="111633"/>
                  </a:lnTo>
                  <a:lnTo>
                    <a:pt x="172999" y="113969"/>
                  </a:lnTo>
                  <a:lnTo>
                    <a:pt x="172999" y="180911"/>
                  </a:lnTo>
                  <a:lnTo>
                    <a:pt x="158521" y="180911"/>
                  </a:lnTo>
                  <a:lnTo>
                    <a:pt x="138887" y="144081"/>
                  </a:lnTo>
                  <a:lnTo>
                    <a:pt x="101993" y="142328"/>
                  </a:lnTo>
                  <a:lnTo>
                    <a:pt x="100317" y="142341"/>
                  </a:lnTo>
                  <a:lnTo>
                    <a:pt x="98780" y="143065"/>
                  </a:lnTo>
                  <a:lnTo>
                    <a:pt x="84480" y="160756"/>
                  </a:lnTo>
                  <a:lnTo>
                    <a:pt x="78003" y="152730"/>
                  </a:lnTo>
                  <a:lnTo>
                    <a:pt x="70205" y="143065"/>
                  </a:lnTo>
                  <a:lnTo>
                    <a:pt x="68643" y="142328"/>
                  </a:lnTo>
                  <a:lnTo>
                    <a:pt x="39344" y="142341"/>
                  </a:lnTo>
                  <a:lnTo>
                    <a:pt x="1422" y="212356"/>
                  </a:lnTo>
                  <a:lnTo>
                    <a:pt x="0" y="220510"/>
                  </a:lnTo>
                  <a:lnTo>
                    <a:pt x="393" y="228473"/>
                  </a:lnTo>
                  <a:lnTo>
                    <a:pt x="2552" y="235889"/>
                  </a:lnTo>
                  <a:lnTo>
                    <a:pt x="6400" y="242430"/>
                  </a:lnTo>
                  <a:lnTo>
                    <a:pt x="10655" y="247865"/>
                  </a:lnTo>
                  <a:lnTo>
                    <a:pt x="16383" y="250964"/>
                  </a:lnTo>
                  <a:lnTo>
                    <a:pt x="25069" y="250964"/>
                  </a:lnTo>
                  <a:lnTo>
                    <a:pt x="27482" y="248653"/>
                  </a:lnTo>
                  <a:lnTo>
                    <a:pt x="27482" y="242900"/>
                  </a:lnTo>
                  <a:lnTo>
                    <a:pt x="25069" y="240563"/>
                  </a:lnTo>
                  <a:lnTo>
                    <a:pt x="19850" y="240563"/>
                  </a:lnTo>
                  <a:lnTo>
                    <a:pt x="17094" y="238874"/>
                  </a:lnTo>
                  <a:lnTo>
                    <a:pt x="10718" y="230733"/>
                  </a:lnTo>
                  <a:lnTo>
                    <a:pt x="9537" y="222897"/>
                  </a:lnTo>
                  <a:lnTo>
                    <a:pt x="25400" y="167614"/>
                  </a:lnTo>
                  <a:lnTo>
                    <a:pt x="29997" y="155676"/>
                  </a:lnTo>
                  <a:lnTo>
                    <a:pt x="32753" y="152755"/>
                  </a:lnTo>
                  <a:lnTo>
                    <a:pt x="64376" y="152742"/>
                  </a:lnTo>
                  <a:lnTo>
                    <a:pt x="82296" y="174917"/>
                  </a:lnTo>
                  <a:lnTo>
                    <a:pt x="86677" y="174917"/>
                  </a:lnTo>
                  <a:lnTo>
                    <a:pt x="98120" y="160756"/>
                  </a:lnTo>
                  <a:lnTo>
                    <a:pt x="104597" y="152730"/>
                  </a:lnTo>
                  <a:lnTo>
                    <a:pt x="129641" y="152755"/>
                  </a:lnTo>
                  <a:lnTo>
                    <a:pt x="136220" y="152755"/>
                  </a:lnTo>
                  <a:lnTo>
                    <a:pt x="138976" y="155676"/>
                  </a:lnTo>
                  <a:lnTo>
                    <a:pt x="143560" y="167614"/>
                  </a:lnTo>
                  <a:lnTo>
                    <a:pt x="159435" y="222897"/>
                  </a:lnTo>
                  <a:lnTo>
                    <a:pt x="158242" y="230733"/>
                  </a:lnTo>
                  <a:lnTo>
                    <a:pt x="151879" y="238874"/>
                  </a:lnTo>
                  <a:lnTo>
                    <a:pt x="149123" y="240563"/>
                  </a:lnTo>
                  <a:lnTo>
                    <a:pt x="143903" y="240563"/>
                  </a:lnTo>
                  <a:lnTo>
                    <a:pt x="141490" y="242900"/>
                  </a:lnTo>
                  <a:lnTo>
                    <a:pt x="141490" y="248653"/>
                  </a:lnTo>
                  <a:lnTo>
                    <a:pt x="143903" y="250964"/>
                  </a:lnTo>
                  <a:lnTo>
                    <a:pt x="152577" y="250964"/>
                  </a:lnTo>
                  <a:lnTo>
                    <a:pt x="158305" y="247865"/>
                  </a:lnTo>
                  <a:lnTo>
                    <a:pt x="162572" y="242430"/>
                  </a:lnTo>
                  <a:lnTo>
                    <a:pt x="166420" y="235889"/>
                  </a:lnTo>
                  <a:lnTo>
                    <a:pt x="168567" y="228473"/>
                  </a:lnTo>
                  <a:lnTo>
                    <a:pt x="168973" y="220510"/>
                  </a:lnTo>
                  <a:lnTo>
                    <a:pt x="167551" y="212356"/>
                  </a:lnTo>
                  <a:lnTo>
                    <a:pt x="161505" y="191312"/>
                  </a:lnTo>
                  <a:lnTo>
                    <a:pt x="327723" y="191312"/>
                  </a:lnTo>
                  <a:lnTo>
                    <a:pt x="330123" y="188988"/>
                  </a:lnTo>
                  <a:lnTo>
                    <a:pt x="330123" y="183235"/>
                  </a:lnTo>
                  <a:close/>
                </a:path>
              </a:pathLst>
            </a:custGeom>
            <a:solidFill>
              <a:srgbClr val="ED512F"/>
            </a:solidFill>
          </p:spPr>
          <p:txBody>
            <a:bodyPr wrap="square" lIns="0" tIns="0" rIns="0" bIns="0" rtlCol="0"/>
            <a:lstStyle/>
            <a:p>
              <a:endParaRPr/>
            </a:p>
          </p:txBody>
        </p:sp>
        <p:grpSp>
          <p:nvGrpSpPr>
            <p:cNvPr id="32" name="object 48">
              <a:extLst>
                <a:ext uri="{FF2B5EF4-FFF2-40B4-BE49-F238E27FC236}">
                  <a16:creationId xmlns:a16="http://schemas.microsoft.com/office/drawing/2014/main" id="{79E53D65-9960-3B49-E0AE-53578A0B28DC}"/>
                </a:ext>
              </a:extLst>
            </p:cNvPr>
            <p:cNvGrpSpPr/>
            <p:nvPr/>
          </p:nvGrpSpPr>
          <p:grpSpPr>
            <a:xfrm>
              <a:off x="8764486" y="4371230"/>
              <a:ext cx="880186" cy="412653"/>
              <a:chOff x="5022837" y="6658210"/>
              <a:chExt cx="622300" cy="291750"/>
            </a:xfrm>
          </p:grpSpPr>
          <p:pic>
            <p:nvPicPr>
              <p:cNvPr id="63" name="object 49">
                <a:extLst>
                  <a:ext uri="{FF2B5EF4-FFF2-40B4-BE49-F238E27FC236}">
                    <a16:creationId xmlns:a16="http://schemas.microsoft.com/office/drawing/2014/main" id="{265FF2F3-17FB-7EE0-3518-869E4B7D5BE9}"/>
                  </a:ext>
                </a:extLst>
              </p:cNvPr>
              <p:cNvPicPr/>
              <p:nvPr/>
            </p:nvPicPr>
            <p:blipFill>
              <a:blip r:embed="rId7" cstate="print"/>
              <a:stretch>
                <a:fillRect/>
              </a:stretch>
            </p:blipFill>
            <p:spPr>
              <a:xfrm>
                <a:off x="5159537" y="6658210"/>
                <a:ext cx="145007" cy="135235"/>
              </a:xfrm>
              <a:prstGeom prst="rect">
                <a:avLst/>
              </a:prstGeom>
            </p:spPr>
          </p:pic>
          <p:sp>
            <p:nvSpPr>
              <p:cNvPr id="64" name="object 50">
                <a:extLst>
                  <a:ext uri="{FF2B5EF4-FFF2-40B4-BE49-F238E27FC236}">
                    <a16:creationId xmlns:a16="http://schemas.microsoft.com/office/drawing/2014/main" id="{4D0A259F-CDD7-66CF-0988-6F14311F13FA}"/>
                  </a:ext>
                </a:extLst>
              </p:cNvPr>
              <p:cNvSpPr/>
              <p:nvPr/>
            </p:nvSpPr>
            <p:spPr>
              <a:xfrm>
                <a:off x="5022837" y="6773430"/>
                <a:ext cx="622300" cy="176530"/>
              </a:xfrm>
              <a:custGeom>
                <a:avLst/>
                <a:gdLst/>
                <a:ahLst/>
                <a:cxnLst/>
                <a:rect l="l" t="t" r="r" b="b"/>
                <a:pathLst>
                  <a:path w="622300" h="176529">
                    <a:moveTo>
                      <a:pt x="42633" y="170345"/>
                    </a:moveTo>
                    <a:lnTo>
                      <a:pt x="40894" y="168643"/>
                    </a:lnTo>
                    <a:lnTo>
                      <a:pt x="1739" y="168643"/>
                    </a:lnTo>
                    <a:lnTo>
                      <a:pt x="0" y="170345"/>
                    </a:lnTo>
                    <a:lnTo>
                      <a:pt x="0" y="174574"/>
                    </a:lnTo>
                    <a:lnTo>
                      <a:pt x="1739" y="176276"/>
                    </a:lnTo>
                    <a:lnTo>
                      <a:pt x="38760" y="176276"/>
                    </a:lnTo>
                    <a:lnTo>
                      <a:pt x="40894" y="176276"/>
                    </a:lnTo>
                    <a:lnTo>
                      <a:pt x="42633" y="174574"/>
                    </a:lnTo>
                    <a:lnTo>
                      <a:pt x="42633" y="170345"/>
                    </a:lnTo>
                    <a:close/>
                  </a:path>
                  <a:path w="622300" h="176529">
                    <a:moveTo>
                      <a:pt x="81572" y="75882"/>
                    </a:moveTo>
                    <a:lnTo>
                      <a:pt x="73520" y="75882"/>
                    </a:lnTo>
                    <a:lnTo>
                      <a:pt x="73520" y="83832"/>
                    </a:lnTo>
                    <a:lnTo>
                      <a:pt x="81572" y="83832"/>
                    </a:lnTo>
                    <a:lnTo>
                      <a:pt x="81572" y="75882"/>
                    </a:lnTo>
                    <a:close/>
                  </a:path>
                  <a:path w="622300" h="176529">
                    <a:moveTo>
                      <a:pt x="81572" y="62344"/>
                    </a:moveTo>
                    <a:lnTo>
                      <a:pt x="73520" y="62344"/>
                    </a:lnTo>
                    <a:lnTo>
                      <a:pt x="73520" y="70294"/>
                    </a:lnTo>
                    <a:lnTo>
                      <a:pt x="81572" y="70294"/>
                    </a:lnTo>
                    <a:lnTo>
                      <a:pt x="81572" y="62344"/>
                    </a:lnTo>
                    <a:close/>
                  </a:path>
                  <a:path w="622300" h="176529">
                    <a:moveTo>
                      <a:pt x="98056" y="75882"/>
                    </a:moveTo>
                    <a:lnTo>
                      <a:pt x="90004" y="75882"/>
                    </a:lnTo>
                    <a:lnTo>
                      <a:pt x="90004" y="83832"/>
                    </a:lnTo>
                    <a:lnTo>
                      <a:pt x="98056" y="83832"/>
                    </a:lnTo>
                    <a:lnTo>
                      <a:pt x="98056" y="75882"/>
                    </a:lnTo>
                    <a:close/>
                  </a:path>
                  <a:path w="622300" h="176529">
                    <a:moveTo>
                      <a:pt x="98056" y="62344"/>
                    </a:moveTo>
                    <a:lnTo>
                      <a:pt x="90004" y="62344"/>
                    </a:lnTo>
                    <a:lnTo>
                      <a:pt x="90004" y="70294"/>
                    </a:lnTo>
                    <a:lnTo>
                      <a:pt x="98056" y="70294"/>
                    </a:lnTo>
                    <a:lnTo>
                      <a:pt x="98056" y="62344"/>
                    </a:lnTo>
                    <a:close/>
                  </a:path>
                  <a:path w="622300" h="176529">
                    <a:moveTo>
                      <a:pt x="114528" y="75882"/>
                    </a:moveTo>
                    <a:lnTo>
                      <a:pt x="106476" y="75882"/>
                    </a:lnTo>
                    <a:lnTo>
                      <a:pt x="106476" y="83832"/>
                    </a:lnTo>
                    <a:lnTo>
                      <a:pt x="114528" y="83832"/>
                    </a:lnTo>
                    <a:lnTo>
                      <a:pt x="114528" y="75882"/>
                    </a:lnTo>
                    <a:close/>
                  </a:path>
                  <a:path w="622300" h="176529">
                    <a:moveTo>
                      <a:pt x="114528" y="62344"/>
                    </a:moveTo>
                    <a:lnTo>
                      <a:pt x="106476" y="62344"/>
                    </a:lnTo>
                    <a:lnTo>
                      <a:pt x="106476" y="70294"/>
                    </a:lnTo>
                    <a:lnTo>
                      <a:pt x="114528" y="70294"/>
                    </a:lnTo>
                    <a:lnTo>
                      <a:pt x="114528" y="62344"/>
                    </a:lnTo>
                    <a:close/>
                  </a:path>
                  <a:path w="622300" h="176529">
                    <a:moveTo>
                      <a:pt x="131013" y="75882"/>
                    </a:moveTo>
                    <a:lnTo>
                      <a:pt x="122961" y="75882"/>
                    </a:lnTo>
                    <a:lnTo>
                      <a:pt x="122961" y="83832"/>
                    </a:lnTo>
                    <a:lnTo>
                      <a:pt x="131013" y="83832"/>
                    </a:lnTo>
                    <a:lnTo>
                      <a:pt x="131013" y="75882"/>
                    </a:lnTo>
                    <a:close/>
                  </a:path>
                  <a:path w="622300" h="176529">
                    <a:moveTo>
                      <a:pt x="131013" y="62344"/>
                    </a:moveTo>
                    <a:lnTo>
                      <a:pt x="122961" y="62344"/>
                    </a:lnTo>
                    <a:lnTo>
                      <a:pt x="122961" y="70294"/>
                    </a:lnTo>
                    <a:lnTo>
                      <a:pt x="131013" y="70294"/>
                    </a:lnTo>
                    <a:lnTo>
                      <a:pt x="131013" y="62344"/>
                    </a:lnTo>
                    <a:close/>
                  </a:path>
                  <a:path w="622300" h="176529">
                    <a:moveTo>
                      <a:pt x="147485" y="75882"/>
                    </a:moveTo>
                    <a:lnTo>
                      <a:pt x="139433" y="75882"/>
                    </a:lnTo>
                    <a:lnTo>
                      <a:pt x="139433" y="83832"/>
                    </a:lnTo>
                    <a:lnTo>
                      <a:pt x="147485" y="83832"/>
                    </a:lnTo>
                    <a:lnTo>
                      <a:pt x="147485" y="75882"/>
                    </a:lnTo>
                    <a:close/>
                  </a:path>
                  <a:path w="622300" h="176529">
                    <a:moveTo>
                      <a:pt x="147485" y="62344"/>
                    </a:moveTo>
                    <a:lnTo>
                      <a:pt x="139433" y="62344"/>
                    </a:lnTo>
                    <a:lnTo>
                      <a:pt x="139433" y="70294"/>
                    </a:lnTo>
                    <a:lnTo>
                      <a:pt x="147485" y="70294"/>
                    </a:lnTo>
                    <a:lnTo>
                      <a:pt x="147485" y="62344"/>
                    </a:lnTo>
                    <a:close/>
                  </a:path>
                  <a:path w="622300" h="176529">
                    <a:moveTo>
                      <a:pt x="592035" y="113830"/>
                    </a:moveTo>
                    <a:lnTo>
                      <a:pt x="591832" y="111671"/>
                    </a:lnTo>
                    <a:lnTo>
                      <a:pt x="589495" y="108216"/>
                    </a:lnTo>
                    <a:lnTo>
                      <a:pt x="587552" y="107188"/>
                    </a:lnTo>
                    <a:lnTo>
                      <a:pt x="583234" y="107188"/>
                    </a:lnTo>
                    <a:lnTo>
                      <a:pt x="583234" y="114833"/>
                    </a:lnTo>
                    <a:lnTo>
                      <a:pt x="571246" y="143281"/>
                    </a:lnTo>
                    <a:lnTo>
                      <a:pt x="569810" y="146837"/>
                    </a:lnTo>
                    <a:lnTo>
                      <a:pt x="567880" y="155981"/>
                    </a:lnTo>
                    <a:lnTo>
                      <a:pt x="567817" y="162852"/>
                    </a:lnTo>
                    <a:lnTo>
                      <a:pt x="566343" y="168643"/>
                    </a:lnTo>
                    <a:lnTo>
                      <a:pt x="61455" y="168643"/>
                    </a:lnTo>
                    <a:lnTo>
                      <a:pt x="52387" y="154724"/>
                    </a:lnTo>
                    <a:lnTo>
                      <a:pt x="47396" y="139280"/>
                    </a:lnTo>
                    <a:lnTo>
                      <a:pt x="45275" y="125069"/>
                    </a:lnTo>
                    <a:lnTo>
                      <a:pt x="44856" y="114833"/>
                    </a:lnTo>
                    <a:lnTo>
                      <a:pt x="179019" y="114833"/>
                    </a:lnTo>
                    <a:lnTo>
                      <a:pt x="179273" y="131889"/>
                    </a:lnTo>
                    <a:lnTo>
                      <a:pt x="496570" y="131889"/>
                    </a:lnTo>
                    <a:lnTo>
                      <a:pt x="505599" y="124256"/>
                    </a:lnTo>
                    <a:lnTo>
                      <a:pt x="516724" y="114833"/>
                    </a:lnTo>
                    <a:lnTo>
                      <a:pt x="583234" y="114833"/>
                    </a:lnTo>
                    <a:lnTo>
                      <a:pt x="583234" y="107188"/>
                    </a:lnTo>
                    <a:lnTo>
                      <a:pt x="513854" y="107188"/>
                    </a:lnTo>
                    <a:lnTo>
                      <a:pt x="493699" y="124256"/>
                    </a:lnTo>
                    <a:lnTo>
                      <a:pt x="186893" y="124256"/>
                    </a:lnTo>
                    <a:lnTo>
                      <a:pt x="186766" y="114833"/>
                    </a:lnTo>
                    <a:lnTo>
                      <a:pt x="186651" y="107188"/>
                    </a:lnTo>
                    <a:lnTo>
                      <a:pt x="151993" y="107188"/>
                    </a:lnTo>
                    <a:lnTo>
                      <a:pt x="151993" y="106870"/>
                    </a:lnTo>
                    <a:lnTo>
                      <a:pt x="151993" y="99288"/>
                    </a:lnTo>
                    <a:lnTo>
                      <a:pt x="163309" y="99288"/>
                    </a:lnTo>
                    <a:lnTo>
                      <a:pt x="163309" y="91719"/>
                    </a:lnTo>
                    <a:lnTo>
                      <a:pt x="151993" y="91719"/>
                    </a:lnTo>
                    <a:lnTo>
                      <a:pt x="144259" y="91719"/>
                    </a:lnTo>
                    <a:lnTo>
                      <a:pt x="144259" y="99288"/>
                    </a:lnTo>
                    <a:lnTo>
                      <a:pt x="144259" y="106870"/>
                    </a:lnTo>
                    <a:lnTo>
                      <a:pt x="64935" y="106870"/>
                    </a:lnTo>
                    <a:lnTo>
                      <a:pt x="64935" y="99288"/>
                    </a:lnTo>
                    <a:lnTo>
                      <a:pt x="144259" y="99288"/>
                    </a:lnTo>
                    <a:lnTo>
                      <a:pt x="144259" y="91719"/>
                    </a:lnTo>
                    <a:lnTo>
                      <a:pt x="64935" y="91719"/>
                    </a:lnTo>
                    <a:lnTo>
                      <a:pt x="64935" y="55118"/>
                    </a:lnTo>
                    <a:lnTo>
                      <a:pt x="155575" y="55118"/>
                    </a:lnTo>
                    <a:lnTo>
                      <a:pt x="155575" y="91325"/>
                    </a:lnTo>
                    <a:lnTo>
                      <a:pt x="163309" y="91325"/>
                    </a:lnTo>
                    <a:lnTo>
                      <a:pt x="163309" y="55118"/>
                    </a:lnTo>
                    <a:lnTo>
                      <a:pt x="163309" y="54610"/>
                    </a:lnTo>
                    <a:lnTo>
                      <a:pt x="163309" y="47548"/>
                    </a:lnTo>
                    <a:lnTo>
                      <a:pt x="81419" y="47548"/>
                    </a:lnTo>
                    <a:lnTo>
                      <a:pt x="81419" y="1714"/>
                    </a:lnTo>
                    <a:lnTo>
                      <a:pt x="79679" y="0"/>
                    </a:lnTo>
                    <a:lnTo>
                      <a:pt x="75412" y="0"/>
                    </a:lnTo>
                    <a:lnTo>
                      <a:pt x="73672" y="1714"/>
                    </a:lnTo>
                    <a:lnTo>
                      <a:pt x="73672" y="47548"/>
                    </a:lnTo>
                    <a:lnTo>
                      <a:pt x="57200" y="47548"/>
                    </a:lnTo>
                    <a:lnTo>
                      <a:pt x="57200" y="107188"/>
                    </a:lnTo>
                    <a:lnTo>
                      <a:pt x="37477" y="107188"/>
                    </a:lnTo>
                    <a:lnTo>
                      <a:pt x="37236" y="110756"/>
                    </a:lnTo>
                    <a:lnTo>
                      <a:pt x="37134" y="118427"/>
                    </a:lnTo>
                    <a:lnTo>
                      <a:pt x="38696" y="135293"/>
                    </a:lnTo>
                    <a:lnTo>
                      <a:pt x="44488" y="155981"/>
                    </a:lnTo>
                    <a:lnTo>
                      <a:pt x="57073" y="175158"/>
                    </a:lnTo>
                    <a:lnTo>
                      <a:pt x="58204" y="176276"/>
                    </a:lnTo>
                    <a:lnTo>
                      <a:pt x="569366" y="176276"/>
                    </a:lnTo>
                    <a:lnTo>
                      <a:pt x="575525" y="169214"/>
                    </a:lnTo>
                    <a:lnTo>
                      <a:pt x="575525" y="168643"/>
                    </a:lnTo>
                    <a:lnTo>
                      <a:pt x="575602" y="157213"/>
                    </a:lnTo>
                    <a:lnTo>
                      <a:pt x="577278" y="148958"/>
                    </a:lnTo>
                    <a:lnTo>
                      <a:pt x="578396" y="146151"/>
                    </a:lnTo>
                    <a:lnTo>
                      <a:pt x="591616" y="114833"/>
                    </a:lnTo>
                    <a:lnTo>
                      <a:pt x="592035" y="113830"/>
                    </a:lnTo>
                    <a:close/>
                  </a:path>
                  <a:path w="622300" h="176529">
                    <a:moveTo>
                      <a:pt x="622300" y="170345"/>
                    </a:moveTo>
                    <a:lnTo>
                      <a:pt x="620560" y="168643"/>
                    </a:lnTo>
                    <a:lnTo>
                      <a:pt x="581406" y="168643"/>
                    </a:lnTo>
                    <a:lnTo>
                      <a:pt x="579678" y="170345"/>
                    </a:lnTo>
                    <a:lnTo>
                      <a:pt x="579678" y="174574"/>
                    </a:lnTo>
                    <a:lnTo>
                      <a:pt x="581406" y="176276"/>
                    </a:lnTo>
                    <a:lnTo>
                      <a:pt x="618426" y="176276"/>
                    </a:lnTo>
                    <a:lnTo>
                      <a:pt x="620560" y="176276"/>
                    </a:lnTo>
                    <a:lnTo>
                      <a:pt x="622300" y="174574"/>
                    </a:lnTo>
                    <a:lnTo>
                      <a:pt x="622300" y="170345"/>
                    </a:lnTo>
                    <a:close/>
                  </a:path>
                </a:pathLst>
              </a:custGeom>
              <a:solidFill>
                <a:srgbClr val="ED512F"/>
              </a:solidFill>
            </p:spPr>
            <p:txBody>
              <a:bodyPr wrap="square" lIns="0" tIns="0" rIns="0" bIns="0" rtlCol="0"/>
              <a:lstStyle/>
              <a:p>
                <a:endParaRPr/>
              </a:p>
            </p:txBody>
          </p:sp>
          <p:pic>
            <p:nvPicPr>
              <p:cNvPr id="65" name="object 51">
                <a:extLst>
                  <a:ext uri="{FF2B5EF4-FFF2-40B4-BE49-F238E27FC236}">
                    <a16:creationId xmlns:a16="http://schemas.microsoft.com/office/drawing/2014/main" id="{3A27512F-23CA-CCEE-1A35-564DBE3F4B1D}"/>
                  </a:ext>
                </a:extLst>
              </p:cNvPr>
              <p:cNvPicPr/>
              <p:nvPr/>
            </p:nvPicPr>
            <p:blipFill>
              <a:blip r:embed="rId8" cstate="print"/>
              <a:stretch>
                <a:fillRect/>
              </a:stretch>
            </p:blipFill>
            <p:spPr>
              <a:xfrm>
                <a:off x="5230160" y="6814452"/>
                <a:ext cx="302945" cy="90867"/>
              </a:xfrm>
              <a:prstGeom prst="rect">
                <a:avLst/>
              </a:prstGeom>
            </p:spPr>
          </p:pic>
        </p:grpSp>
        <p:pic>
          <p:nvPicPr>
            <p:cNvPr id="33" name="object 52">
              <a:extLst>
                <a:ext uri="{FF2B5EF4-FFF2-40B4-BE49-F238E27FC236}">
                  <a16:creationId xmlns:a16="http://schemas.microsoft.com/office/drawing/2014/main" id="{AE6E511B-4BAD-AC63-C2A3-230D057EA1B2}"/>
                </a:ext>
              </a:extLst>
            </p:cNvPr>
            <p:cNvPicPr/>
            <p:nvPr/>
          </p:nvPicPr>
          <p:blipFill>
            <a:blip r:embed="rId9" cstate="print"/>
            <a:stretch>
              <a:fillRect/>
            </a:stretch>
          </p:blipFill>
          <p:spPr>
            <a:xfrm>
              <a:off x="10007343" y="4433477"/>
              <a:ext cx="362985" cy="380260"/>
            </a:xfrm>
            <a:prstGeom prst="rect">
              <a:avLst/>
            </a:prstGeom>
          </p:spPr>
        </p:pic>
        <p:sp>
          <p:nvSpPr>
            <p:cNvPr id="34" name="ZoneTexte 33">
              <a:extLst>
                <a:ext uri="{FF2B5EF4-FFF2-40B4-BE49-F238E27FC236}">
                  <a16:creationId xmlns:a16="http://schemas.microsoft.com/office/drawing/2014/main" id="{7FB16F23-CB2F-730B-4BC8-6300C9616847}"/>
                </a:ext>
              </a:extLst>
            </p:cNvPr>
            <p:cNvSpPr txBox="1"/>
            <p:nvPr/>
          </p:nvSpPr>
          <p:spPr>
            <a:xfrm>
              <a:off x="1243926" y="4988779"/>
              <a:ext cx="1205337" cy="230832"/>
            </a:xfrm>
            <a:prstGeom prst="rect">
              <a:avLst/>
            </a:prstGeom>
            <a:noFill/>
          </p:spPr>
          <p:txBody>
            <a:bodyPr wrap="square" rtlCol="0">
              <a:spAutoFit/>
            </a:bodyPr>
            <a:lstStyle/>
            <a:p>
              <a:pPr algn="ctr"/>
              <a:r>
                <a:rPr lang="fr-FR" sz="900"/>
                <a:t>Banque /Finance</a:t>
              </a:r>
            </a:p>
          </p:txBody>
        </p:sp>
        <p:sp>
          <p:nvSpPr>
            <p:cNvPr id="35" name="ZoneTexte 34">
              <a:extLst>
                <a:ext uri="{FF2B5EF4-FFF2-40B4-BE49-F238E27FC236}">
                  <a16:creationId xmlns:a16="http://schemas.microsoft.com/office/drawing/2014/main" id="{B3E84986-C4A8-8A8D-E8F0-8219040648A8}"/>
                </a:ext>
              </a:extLst>
            </p:cNvPr>
            <p:cNvSpPr txBox="1"/>
            <p:nvPr/>
          </p:nvSpPr>
          <p:spPr>
            <a:xfrm>
              <a:off x="3114763" y="4899807"/>
              <a:ext cx="1253458" cy="369332"/>
            </a:xfrm>
            <a:prstGeom prst="rect">
              <a:avLst/>
            </a:prstGeom>
            <a:noFill/>
          </p:spPr>
          <p:txBody>
            <a:bodyPr wrap="square" rtlCol="0">
              <a:spAutoFit/>
            </a:bodyPr>
            <a:lstStyle/>
            <a:p>
              <a:pPr algn="ctr"/>
              <a:r>
                <a:rPr lang="fr-FR" sz="900"/>
                <a:t>Assurance / protection sociale</a:t>
              </a:r>
            </a:p>
          </p:txBody>
        </p:sp>
        <p:sp>
          <p:nvSpPr>
            <p:cNvPr id="36" name="ZoneTexte 35">
              <a:extLst>
                <a:ext uri="{FF2B5EF4-FFF2-40B4-BE49-F238E27FC236}">
                  <a16:creationId xmlns:a16="http://schemas.microsoft.com/office/drawing/2014/main" id="{3CBC41CF-2727-E54E-17F6-BD6D5FC66873}"/>
                </a:ext>
              </a:extLst>
            </p:cNvPr>
            <p:cNvSpPr txBox="1"/>
            <p:nvPr/>
          </p:nvSpPr>
          <p:spPr>
            <a:xfrm>
              <a:off x="4856660" y="4899807"/>
              <a:ext cx="937662" cy="369333"/>
            </a:xfrm>
            <a:prstGeom prst="rect">
              <a:avLst/>
            </a:prstGeom>
            <a:noFill/>
          </p:spPr>
          <p:txBody>
            <a:bodyPr wrap="square" rtlCol="0">
              <a:spAutoFit/>
            </a:bodyPr>
            <a:lstStyle/>
            <a:p>
              <a:pPr algn="ctr"/>
              <a:r>
                <a:rPr lang="fr-FR" sz="900" err="1"/>
                <a:t>Telecoms</a:t>
              </a:r>
              <a:r>
                <a:rPr lang="fr-FR" sz="900"/>
                <a:t> / </a:t>
              </a:r>
              <a:r>
                <a:rPr lang="fr-FR" sz="900" err="1"/>
                <a:t>Medias</a:t>
              </a:r>
              <a:r>
                <a:rPr lang="fr-FR" sz="900"/>
                <a:t> / Jeux</a:t>
              </a:r>
            </a:p>
          </p:txBody>
        </p:sp>
        <p:sp>
          <p:nvSpPr>
            <p:cNvPr id="37" name="ZoneTexte 36">
              <a:extLst>
                <a:ext uri="{FF2B5EF4-FFF2-40B4-BE49-F238E27FC236}">
                  <a16:creationId xmlns:a16="http://schemas.microsoft.com/office/drawing/2014/main" id="{C983A5CA-F07E-6E39-A734-01725901CB6B}"/>
                </a:ext>
              </a:extLst>
            </p:cNvPr>
            <p:cNvSpPr txBox="1"/>
            <p:nvPr/>
          </p:nvSpPr>
          <p:spPr>
            <a:xfrm>
              <a:off x="6267596" y="5018476"/>
              <a:ext cx="912625" cy="369332"/>
            </a:xfrm>
            <a:prstGeom prst="rect">
              <a:avLst/>
            </a:prstGeom>
            <a:noFill/>
          </p:spPr>
          <p:txBody>
            <a:bodyPr wrap="square" rtlCol="0">
              <a:spAutoFit/>
            </a:bodyPr>
            <a:lstStyle/>
            <a:p>
              <a:pPr algn="ctr"/>
              <a:r>
                <a:rPr lang="fr-FR" sz="900"/>
                <a:t>Services / Utilities</a:t>
              </a:r>
            </a:p>
          </p:txBody>
        </p:sp>
        <p:sp>
          <p:nvSpPr>
            <p:cNvPr id="43" name="ZoneTexte 42">
              <a:extLst>
                <a:ext uri="{FF2B5EF4-FFF2-40B4-BE49-F238E27FC236}">
                  <a16:creationId xmlns:a16="http://schemas.microsoft.com/office/drawing/2014/main" id="{F5497EA0-6B3B-6ED7-C52C-3A87CB802BBD}"/>
                </a:ext>
              </a:extLst>
            </p:cNvPr>
            <p:cNvSpPr txBox="1"/>
            <p:nvPr/>
          </p:nvSpPr>
          <p:spPr>
            <a:xfrm>
              <a:off x="7547822" y="4988779"/>
              <a:ext cx="953226" cy="230832"/>
            </a:xfrm>
            <a:prstGeom prst="rect">
              <a:avLst/>
            </a:prstGeom>
            <a:noFill/>
          </p:spPr>
          <p:txBody>
            <a:bodyPr wrap="square" rtlCol="0">
              <a:spAutoFit/>
            </a:bodyPr>
            <a:lstStyle/>
            <a:p>
              <a:pPr algn="ctr"/>
              <a:r>
                <a:rPr lang="fr-FR" sz="900"/>
                <a:t>Administration</a:t>
              </a:r>
            </a:p>
          </p:txBody>
        </p:sp>
        <p:sp>
          <p:nvSpPr>
            <p:cNvPr id="45" name="ZoneTexte 44">
              <a:extLst>
                <a:ext uri="{FF2B5EF4-FFF2-40B4-BE49-F238E27FC236}">
                  <a16:creationId xmlns:a16="http://schemas.microsoft.com/office/drawing/2014/main" id="{9CE8BB36-BD3C-9195-55DD-C4E194946ADD}"/>
                </a:ext>
              </a:extLst>
            </p:cNvPr>
            <p:cNvSpPr txBox="1"/>
            <p:nvPr/>
          </p:nvSpPr>
          <p:spPr>
            <a:xfrm>
              <a:off x="8708213" y="4912957"/>
              <a:ext cx="909409" cy="369332"/>
            </a:xfrm>
            <a:prstGeom prst="rect">
              <a:avLst/>
            </a:prstGeom>
            <a:noFill/>
          </p:spPr>
          <p:txBody>
            <a:bodyPr wrap="square" rtlCol="0">
              <a:spAutoFit/>
            </a:bodyPr>
            <a:lstStyle/>
            <a:p>
              <a:pPr algn="ctr"/>
              <a:r>
                <a:rPr lang="fr-FR" sz="900"/>
                <a:t>Industrie/ Transport</a:t>
              </a:r>
            </a:p>
          </p:txBody>
        </p:sp>
        <p:sp>
          <p:nvSpPr>
            <p:cNvPr id="48" name="ZoneTexte 47">
              <a:extLst>
                <a:ext uri="{FF2B5EF4-FFF2-40B4-BE49-F238E27FC236}">
                  <a16:creationId xmlns:a16="http://schemas.microsoft.com/office/drawing/2014/main" id="{1324A5A8-AB3F-8BF8-357C-1BFC12A85183}"/>
                </a:ext>
              </a:extLst>
            </p:cNvPr>
            <p:cNvSpPr txBox="1"/>
            <p:nvPr/>
          </p:nvSpPr>
          <p:spPr>
            <a:xfrm>
              <a:off x="9734130" y="4971123"/>
              <a:ext cx="909409" cy="230833"/>
            </a:xfrm>
            <a:prstGeom prst="rect">
              <a:avLst/>
            </a:prstGeom>
            <a:noFill/>
          </p:spPr>
          <p:txBody>
            <a:bodyPr wrap="square" rtlCol="0">
              <a:spAutoFit/>
            </a:bodyPr>
            <a:lstStyle/>
            <a:p>
              <a:pPr algn="ctr"/>
              <a:r>
                <a:rPr lang="fr-FR" sz="900" err="1"/>
                <a:t>Retail</a:t>
              </a:r>
              <a:r>
                <a:rPr lang="fr-FR" sz="900"/>
                <a:t> / luxe</a:t>
              </a:r>
            </a:p>
          </p:txBody>
        </p:sp>
        <p:sp>
          <p:nvSpPr>
            <p:cNvPr id="49" name="Ellipse 48">
              <a:extLst>
                <a:ext uri="{FF2B5EF4-FFF2-40B4-BE49-F238E27FC236}">
                  <a16:creationId xmlns:a16="http://schemas.microsoft.com/office/drawing/2014/main" id="{50A8CB74-1FF0-9A5B-EE1B-24D315326427}"/>
                </a:ext>
              </a:extLst>
            </p:cNvPr>
            <p:cNvSpPr/>
            <p:nvPr/>
          </p:nvSpPr>
          <p:spPr>
            <a:xfrm>
              <a:off x="1076437" y="2599651"/>
              <a:ext cx="1540317" cy="1540317"/>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9818CC30-1A4A-6A0D-EC4A-D418F6AB1B1E}"/>
                </a:ext>
              </a:extLst>
            </p:cNvPr>
            <p:cNvSpPr/>
            <p:nvPr/>
          </p:nvSpPr>
          <p:spPr>
            <a:xfrm>
              <a:off x="3177036" y="3011056"/>
              <a:ext cx="1128912" cy="11289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CE4A7FDF-F66C-7A75-BE56-D0C6ABFFE68C}"/>
                </a:ext>
              </a:extLst>
            </p:cNvPr>
            <p:cNvSpPr/>
            <p:nvPr/>
          </p:nvSpPr>
          <p:spPr>
            <a:xfrm>
              <a:off x="4866230" y="3200756"/>
              <a:ext cx="939212" cy="9392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0F697077-49CB-D3EE-5341-BDA1A0E9C3C7}"/>
                </a:ext>
              </a:extLst>
            </p:cNvPr>
            <p:cNvSpPr/>
            <p:nvPr/>
          </p:nvSpPr>
          <p:spPr>
            <a:xfrm>
              <a:off x="6365724" y="3422669"/>
              <a:ext cx="717299" cy="717299"/>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E9F2D4A-E9D6-C4AB-7C70-A8D8911BFA2B}"/>
                </a:ext>
              </a:extLst>
            </p:cNvPr>
            <p:cNvSpPr/>
            <p:nvPr/>
          </p:nvSpPr>
          <p:spPr>
            <a:xfrm>
              <a:off x="7643305" y="3518007"/>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5A6D547-36C6-587D-78D4-EBF44E9BD369}"/>
                </a:ext>
              </a:extLst>
            </p:cNvPr>
            <p:cNvSpPr/>
            <p:nvPr/>
          </p:nvSpPr>
          <p:spPr>
            <a:xfrm>
              <a:off x="10007788" y="3776983"/>
              <a:ext cx="362985" cy="362985"/>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D65F4F1D-76ED-B898-C9C3-BC0BD0E55003}"/>
                </a:ext>
              </a:extLst>
            </p:cNvPr>
            <p:cNvSpPr/>
            <p:nvPr/>
          </p:nvSpPr>
          <p:spPr>
            <a:xfrm>
              <a:off x="8825547" y="3518007"/>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a:extLst>
                <a:ext uri="{FF2B5EF4-FFF2-40B4-BE49-F238E27FC236}">
                  <a16:creationId xmlns:a16="http://schemas.microsoft.com/office/drawing/2014/main" id="{9ABC5091-9130-E0F9-4753-2CB440C652C5}"/>
                </a:ext>
              </a:extLst>
            </p:cNvPr>
            <p:cNvSpPr txBox="1"/>
            <p:nvPr/>
          </p:nvSpPr>
          <p:spPr>
            <a:xfrm>
              <a:off x="1076435" y="3011056"/>
              <a:ext cx="1540317" cy="769441"/>
            </a:xfrm>
            <a:prstGeom prst="rect">
              <a:avLst/>
            </a:prstGeom>
            <a:noFill/>
          </p:spPr>
          <p:txBody>
            <a:bodyPr wrap="square" rtlCol="0">
              <a:spAutoFit/>
            </a:bodyPr>
            <a:lstStyle/>
            <a:p>
              <a:pPr algn="ctr"/>
              <a:r>
                <a:rPr lang="fr-FR" sz="4400">
                  <a:solidFill>
                    <a:srgbClr val="F5A243"/>
                  </a:solidFill>
                </a:rPr>
                <a:t>38%</a:t>
              </a:r>
            </a:p>
          </p:txBody>
        </p:sp>
        <p:sp>
          <p:nvSpPr>
            <p:cNvPr id="57" name="ZoneTexte 56">
              <a:extLst>
                <a:ext uri="{FF2B5EF4-FFF2-40B4-BE49-F238E27FC236}">
                  <a16:creationId xmlns:a16="http://schemas.microsoft.com/office/drawing/2014/main" id="{DE9860B7-A91D-54E5-C248-D3DD0661A1C6}"/>
                </a:ext>
              </a:extLst>
            </p:cNvPr>
            <p:cNvSpPr txBox="1"/>
            <p:nvPr/>
          </p:nvSpPr>
          <p:spPr>
            <a:xfrm>
              <a:off x="3177031" y="3283124"/>
              <a:ext cx="1128917" cy="584775"/>
            </a:xfrm>
            <a:prstGeom prst="rect">
              <a:avLst/>
            </a:prstGeom>
            <a:noFill/>
          </p:spPr>
          <p:txBody>
            <a:bodyPr wrap="square" rtlCol="0">
              <a:spAutoFit/>
            </a:bodyPr>
            <a:lstStyle/>
            <a:p>
              <a:pPr algn="ctr"/>
              <a:r>
                <a:rPr lang="fr-FR" sz="3200">
                  <a:solidFill>
                    <a:srgbClr val="F5A243"/>
                  </a:solidFill>
                </a:rPr>
                <a:t>20%</a:t>
              </a:r>
            </a:p>
          </p:txBody>
        </p:sp>
        <p:sp>
          <p:nvSpPr>
            <p:cNvPr id="58" name="ZoneTexte 57">
              <a:extLst>
                <a:ext uri="{FF2B5EF4-FFF2-40B4-BE49-F238E27FC236}">
                  <a16:creationId xmlns:a16="http://schemas.microsoft.com/office/drawing/2014/main" id="{F7B77BF5-FE44-F15C-94F5-9452433A3AC9}"/>
                </a:ext>
              </a:extLst>
            </p:cNvPr>
            <p:cNvSpPr txBox="1"/>
            <p:nvPr/>
          </p:nvSpPr>
          <p:spPr>
            <a:xfrm>
              <a:off x="4832265" y="3403257"/>
              <a:ext cx="986452" cy="523220"/>
            </a:xfrm>
            <a:prstGeom prst="rect">
              <a:avLst/>
            </a:prstGeom>
            <a:noFill/>
          </p:spPr>
          <p:txBody>
            <a:bodyPr wrap="square" rtlCol="0">
              <a:spAutoFit/>
            </a:bodyPr>
            <a:lstStyle/>
            <a:p>
              <a:pPr algn="ctr"/>
              <a:r>
                <a:rPr lang="fr-FR" sz="2800">
                  <a:solidFill>
                    <a:srgbClr val="F5A243"/>
                  </a:solidFill>
                </a:rPr>
                <a:t>15%</a:t>
              </a:r>
            </a:p>
          </p:txBody>
        </p:sp>
        <p:sp>
          <p:nvSpPr>
            <p:cNvPr id="59" name="ZoneTexte 58">
              <a:extLst>
                <a:ext uri="{FF2B5EF4-FFF2-40B4-BE49-F238E27FC236}">
                  <a16:creationId xmlns:a16="http://schemas.microsoft.com/office/drawing/2014/main" id="{8FFEEEB2-F153-391F-01CE-36DACA0F2637}"/>
                </a:ext>
              </a:extLst>
            </p:cNvPr>
            <p:cNvSpPr txBox="1"/>
            <p:nvPr/>
          </p:nvSpPr>
          <p:spPr>
            <a:xfrm>
              <a:off x="6354913" y="3593960"/>
              <a:ext cx="737989" cy="400110"/>
            </a:xfrm>
            <a:prstGeom prst="rect">
              <a:avLst/>
            </a:prstGeom>
            <a:noFill/>
          </p:spPr>
          <p:txBody>
            <a:bodyPr wrap="square" rtlCol="0">
              <a:spAutoFit/>
            </a:bodyPr>
            <a:lstStyle/>
            <a:p>
              <a:pPr algn="ctr"/>
              <a:r>
                <a:rPr lang="fr-FR" sz="2000">
                  <a:solidFill>
                    <a:srgbClr val="F5A243"/>
                  </a:solidFill>
                </a:rPr>
                <a:t>13%</a:t>
              </a:r>
            </a:p>
          </p:txBody>
        </p:sp>
        <p:sp>
          <p:nvSpPr>
            <p:cNvPr id="60" name="ZoneTexte 59">
              <a:extLst>
                <a:ext uri="{FF2B5EF4-FFF2-40B4-BE49-F238E27FC236}">
                  <a16:creationId xmlns:a16="http://schemas.microsoft.com/office/drawing/2014/main" id="{228AB33F-B30B-D809-9CF6-3F26E088A155}"/>
                </a:ext>
              </a:extLst>
            </p:cNvPr>
            <p:cNvSpPr txBox="1"/>
            <p:nvPr/>
          </p:nvSpPr>
          <p:spPr>
            <a:xfrm>
              <a:off x="7653182" y="3646381"/>
              <a:ext cx="645997" cy="369332"/>
            </a:xfrm>
            <a:prstGeom prst="rect">
              <a:avLst/>
            </a:prstGeom>
            <a:noFill/>
          </p:spPr>
          <p:txBody>
            <a:bodyPr wrap="square" rtlCol="0">
              <a:spAutoFit/>
            </a:bodyPr>
            <a:lstStyle/>
            <a:p>
              <a:pPr algn="ctr"/>
              <a:r>
                <a:rPr lang="fr-FR">
                  <a:solidFill>
                    <a:srgbClr val="F5A243"/>
                  </a:solidFill>
                </a:rPr>
                <a:t>6%</a:t>
              </a:r>
            </a:p>
          </p:txBody>
        </p:sp>
        <p:sp>
          <p:nvSpPr>
            <p:cNvPr id="61" name="ZoneTexte 60">
              <a:extLst>
                <a:ext uri="{FF2B5EF4-FFF2-40B4-BE49-F238E27FC236}">
                  <a16:creationId xmlns:a16="http://schemas.microsoft.com/office/drawing/2014/main" id="{1DDA26DB-E47A-9E49-70D5-80FEC8D84756}"/>
                </a:ext>
              </a:extLst>
            </p:cNvPr>
            <p:cNvSpPr txBox="1"/>
            <p:nvPr/>
          </p:nvSpPr>
          <p:spPr>
            <a:xfrm>
              <a:off x="8815937" y="3646381"/>
              <a:ext cx="645997" cy="369332"/>
            </a:xfrm>
            <a:prstGeom prst="rect">
              <a:avLst/>
            </a:prstGeom>
            <a:noFill/>
          </p:spPr>
          <p:txBody>
            <a:bodyPr wrap="square" rtlCol="0">
              <a:spAutoFit/>
            </a:bodyPr>
            <a:lstStyle/>
            <a:p>
              <a:pPr algn="ctr"/>
              <a:r>
                <a:rPr lang="fr-FR">
                  <a:solidFill>
                    <a:srgbClr val="F5A243"/>
                  </a:solidFill>
                </a:rPr>
                <a:t>6%</a:t>
              </a:r>
            </a:p>
          </p:txBody>
        </p:sp>
        <p:sp>
          <p:nvSpPr>
            <p:cNvPr id="62" name="ZoneTexte 61">
              <a:extLst>
                <a:ext uri="{FF2B5EF4-FFF2-40B4-BE49-F238E27FC236}">
                  <a16:creationId xmlns:a16="http://schemas.microsoft.com/office/drawing/2014/main" id="{ADEEBF51-96F5-B631-5E3C-460DE916F887}"/>
                </a:ext>
              </a:extLst>
            </p:cNvPr>
            <p:cNvSpPr txBox="1"/>
            <p:nvPr/>
          </p:nvSpPr>
          <p:spPr>
            <a:xfrm>
              <a:off x="9889142" y="3804586"/>
              <a:ext cx="621961" cy="307777"/>
            </a:xfrm>
            <a:prstGeom prst="rect">
              <a:avLst/>
            </a:prstGeom>
            <a:noFill/>
          </p:spPr>
          <p:txBody>
            <a:bodyPr wrap="square" rtlCol="0">
              <a:spAutoFit/>
            </a:bodyPr>
            <a:lstStyle/>
            <a:p>
              <a:pPr algn="ctr"/>
              <a:r>
                <a:rPr lang="fr-FR" sz="1400">
                  <a:solidFill>
                    <a:srgbClr val="F5A243"/>
                  </a:solidFill>
                </a:rPr>
                <a:t>2%</a:t>
              </a:r>
            </a:p>
          </p:txBody>
        </p:sp>
      </p:grpSp>
    </p:spTree>
    <p:extLst>
      <p:ext uri="{BB962C8B-B14F-4D97-AF65-F5344CB8AC3E}">
        <p14:creationId xmlns:p14="http://schemas.microsoft.com/office/powerpoint/2010/main" val="336432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29010-F589-E332-A266-778ED987A8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FED639C-4DA2-706A-7D3A-DEB239235C9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a:t>
            </a:r>
          </a:p>
        </p:txBody>
      </p:sp>
      <p:pic>
        <p:nvPicPr>
          <p:cNvPr id="2" name="Image 1">
            <a:extLst>
              <a:ext uri="{FF2B5EF4-FFF2-40B4-BE49-F238E27FC236}">
                <a16:creationId xmlns:a16="http://schemas.microsoft.com/office/drawing/2014/main" id="{C610DD49-C2F4-3CD5-CE0D-93FC220D492C}"/>
              </a:ext>
            </a:extLst>
          </p:cNvPr>
          <p:cNvPicPr>
            <a:picLocks noChangeAspect="1"/>
          </p:cNvPicPr>
          <p:nvPr/>
        </p:nvPicPr>
        <p:blipFill>
          <a:blip r:embed="rId3"/>
          <a:stretch>
            <a:fillRect/>
          </a:stretch>
        </p:blipFill>
        <p:spPr>
          <a:xfrm>
            <a:off x="1328072" y="1357023"/>
            <a:ext cx="9535856" cy="4143953"/>
          </a:xfrm>
          <a:prstGeom prst="rect">
            <a:avLst/>
          </a:prstGeom>
        </p:spPr>
      </p:pic>
    </p:spTree>
    <p:extLst>
      <p:ext uri="{BB962C8B-B14F-4D97-AF65-F5344CB8AC3E}">
        <p14:creationId xmlns:p14="http://schemas.microsoft.com/office/powerpoint/2010/main" val="1031512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3CF8377-B24B-FF15-E272-1D13985FB588}"/>
              </a:ext>
            </a:extLst>
          </p:cNvPr>
          <p:cNvSpPr>
            <a:spLocks noGrp="1"/>
          </p:cNvSpPr>
          <p:nvPr>
            <p:ph type="body" sz="quarter" idx="10"/>
          </p:nvPr>
        </p:nvSpPr>
        <p:spPr/>
        <p:txBody>
          <a:bodyPr/>
          <a:lstStyle/>
          <a:p>
            <a:r>
              <a:rPr lang="fr-FR"/>
              <a:t>Les secteurs d’activités</a:t>
            </a:r>
          </a:p>
        </p:txBody>
      </p:sp>
      <p:sp>
        <p:nvSpPr>
          <p:cNvPr id="3" name="Espace réservé du texte 2">
            <a:extLst>
              <a:ext uri="{FF2B5EF4-FFF2-40B4-BE49-F238E27FC236}">
                <a16:creationId xmlns:a16="http://schemas.microsoft.com/office/drawing/2014/main" id="{B1DBFC0E-B1A1-B01A-77DD-1BFDF8C9CB6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87" name="TextBox 30">
            <a:extLst>
              <a:ext uri="{FF2B5EF4-FFF2-40B4-BE49-F238E27FC236}">
                <a16:creationId xmlns:a16="http://schemas.microsoft.com/office/drawing/2014/main" id="{7DEC5D07-15A8-9081-5128-73A2D1BE74A8}"/>
              </a:ext>
            </a:extLst>
          </p:cNvPr>
          <p:cNvSpPr txBox="1"/>
          <p:nvPr/>
        </p:nvSpPr>
        <p:spPr>
          <a:xfrm>
            <a:off x="376774" y="1282033"/>
            <a:ext cx="5378842" cy="374571"/>
          </a:xfrm>
          <a:prstGeom prst="roundRect">
            <a:avLst/>
          </a:prstGeom>
          <a:solidFill>
            <a:srgbClr val="F5A243"/>
          </a:solidFill>
          <a:ln w="12700">
            <a:solidFill>
              <a:srgbClr val="F5A243"/>
            </a:solidFill>
          </a:ln>
        </p:spPr>
        <p:txBody>
          <a:bodyPr wrap="square" rtlCol="0">
            <a:spAutoFit/>
          </a:bodyPr>
          <a:lstStyle/>
          <a:p>
            <a:pPr>
              <a:spcAft>
                <a:spcPts val="100"/>
              </a:spcAft>
            </a:pPr>
            <a:r>
              <a:rPr lang="fr-FR" sz="1600" b="1">
                <a:solidFill>
                  <a:schemeClr val="bg1"/>
                </a:solidFill>
                <a:latin typeface="Arial" panose="020B0604020202020204" pitchFamily="34" charset="0"/>
                <a:cs typeface="Arial" panose="020B0604020202020204" pitchFamily="34" charset="0"/>
              </a:rPr>
              <a:t>Répartition du CA par secteurs d’activité </a:t>
            </a:r>
            <a:r>
              <a:rPr lang="fr-FR" sz="1600">
                <a:solidFill>
                  <a:schemeClr val="bg1"/>
                </a:solidFill>
                <a:latin typeface="Arial" panose="020B0604020202020204" pitchFamily="34" charset="0"/>
                <a:cs typeface="Arial" panose="020B0604020202020204" pitchFamily="34" charset="0"/>
              </a:rPr>
              <a:t>(France)</a:t>
            </a:r>
          </a:p>
        </p:txBody>
      </p:sp>
      <p:grpSp>
        <p:nvGrpSpPr>
          <p:cNvPr id="34" name="Groupe 33">
            <a:extLst>
              <a:ext uri="{FF2B5EF4-FFF2-40B4-BE49-F238E27FC236}">
                <a16:creationId xmlns:a16="http://schemas.microsoft.com/office/drawing/2014/main" id="{AD92A819-869E-8B6D-8016-C02DC097C246}"/>
              </a:ext>
            </a:extLst>
          </p:cNvPr>
          <p:cNvGrpSpPr/>
          <p:nvPr/>
        </p:nvGrpSpPr>
        <p:grpSpPr>
          <a:xfrm>
            <a:off x="1386960" y="3097161"/>
            <a:ext cx="9455364" cy="2463368"/>
            <a:chOff x="1386960" y="3097161"/>
            <a:chExt cx="9455364" cy="2463368"/>
          </a:xfrm>
        </p:grpSpPr>
        <p:grpSp>
          <p:nvGrpSpPr>
            <p:cNvPr id="5" name="object 38">
              <a:extLst>
                <a:ext uri="{FF2B5EF4-FFF2-40B4-BE49-F238E27FC236}">
                  <a16:creationId xmlns:a16="http://schemas.microsoft.com/office/drawing/2014/main" id="{563DCC51-431A-F01E-5A8B-9DBAC1925B76}"/>
                </a:ext>
              </a:extLst>
            </p:cNvPr>
            <p:cNvGrpSpPr/>
            <p:nvPr/>
          </p:nvGrpSpPr>
          <p:grpSpPr>
            <a:xfrm>
              <a:off x="1953600" y="4681172"/>
              <a:ext cx="432321" cy="370285"/>
              <a:chOff x="1595777" y="6674003"/>
              <a:chExt cx="300990" cy="257799"/>
            </a:xfrm>
          </p:grpSpPr>
          <p:pic>
            <p:nvPicPr>
              <p:cNvPr id="6" name="object 39">
                <a:extLst>
                  <a:ext uri="{FF2B5EF4-FFF2-40B4-BE49-F238E27FC236}">
                    <a16:creationId xmlns:a16="http://schemas.microsoft.com/office/drawing/2014/main" id="{BD642ECD-5B8E-92A8-86F9-7AF62D0D24D7}"/>
                  </a:ext>
                </a:extLst>
              </p:cNvPr>
              <p:cNvPicPr/>
              <p:nvPr/>
            </p:nvPicPr>
            <p:blipFill>
              <a:blip r:embed="rId3" cstate="print"/>
              <a:stretch>
                <a:fillRect/>
              </a:stretch>
            </p:blipFill>
            <p:spPr>
              <a:xfrm>
                <a:off x="1663446" y="6743453"/>
                <a:ext cx="167467" cy="155934"/>
              </a:xfrm>
              <a:prstGeom prst="rect">
                <a:avLst/>
              </a:prstGeom>
            </p:spPr>
          </p:pic>
          <p:sp>
            <p:nvSpPr>
              <p:cNvPr id="7" name="object 40">
                <a:extLst>
                  <a:ext uri="{FF2B5EF4-FFF2-40B4-BE49-F238E27FC236}">
                    <a16:creationId xmlns:a16="http://schemas.microsoft.com/office/drawing/2014/main" id="{23F04002-B7BF-5B77-08C5-452A57FD3725}"/>
                  </a:ext>
                </a:extLst>
              </p:cNvPr>
              <p:cNvSpPr/>
              <p:nvPr/>
            </p:nvSpPr>
            <p:spPr>
              <a:xfrm>
                <a:off x="1622439" y="6914022"/>
                <a:ext cx="254000" cy="17780"/>
              </a:xfrm>
              <a:custGeom>
                <a:avLst/>
                <a:gdLst/>
                <a:ahLst/>
                <a:cxnLst/>
                <a:rect l="l" t="t" r="r" b="b"/>
                <a:pathLst>
                  <a:path w="254000" h="17779">
                    <a:moveTo>
                      <a:pt x="253736" y="0"/>
                    </a:moveTo>
                    <a:lnTo>
                      <a:pt x="0" y="0"/>
                    </a:lnTo>
                    <a:lnTo>
                      <a:pt x="0" y="17330"/>
                    </a:lnTo>
                    <a:lnTo>
                      <a:pt x="253736" y="17330"/>
                    </a:lnTo>
                    <a:lnTo>
                      <a:pt x="253736" y="0"/>
                    </a:lnTo>
                    <a:close/>
                  </a:path>
                </a:pathLst>
              </a:custGeom>
              <a:ln w="8859">
                <a:solidFill>
                  <a:srgbClr val="ED512F"/>
                </a:solidFill>
              </a:ln>
            </p:spPr>
            <p:txBody>
              <a:bodyPr wrap="square" lIns="0" tIns="0" rIns="0" bIns="0" rtlCol="0"/>
              <a:lstStyle/>
              <a:p>
                <a:endParaRPr/>
              </a:p>
            </p:txBody>
          </p:sp>
          <p:sp>
            <p:nvSpPr>
              <p:cNvPr id="8" name="object 41">
                <a:extLst>
                  <a:ext uri="{FF2B5EF4-FFF2-40B4-BE49-F238E27FC236}">
                    <a16:creationId xmlns:a16="http://schemas.microsoft.com/office/drawing/2014/main" id="{15D57151-4286-75BE-B768-D6BE50B84E49}"/>
                  </a:ext>
                </a:extLst>
              </p:cNvPr>
              <p:cNvSpPr/>
              <p:nvPr/>
            </p:nvSpPr>
            <p:spPr>
              <a:xfrm>
                <a:off x="1595777" y="6674003"/>
                <a:ext cx="300990" cy="70485"/>
              </a:xfrm>
              <a:custGeom>
                <a:avLst/>
                <a:gdLst/>
                <a:ahLst/>
                <a:cxnLst/>
                <a:rect l="l" t="t" r="r" b="b"/>
                <a:pathLst>
                  <a:path w="300989" h="70484">
                    <a:moveTo>
                      <a:pt x="0" y="70005"/>
                    </a:moveTo>
                    <a:lnTo>
                      <a:pt x="158926" y="0"/>
                    </a:lnTo>
                    <a:lnTo>
                      <a:pt x="300819" y="70005"/>
                    </a:lnTo>
                    <a:lnTo>
                      <a:pt x="262213" y="70005"/>
                    </a:lnTo>
                    <a:lnTo>
                      <a:pt x="158926" y="22281"/>
                    </a:lnTo>
                    <a:lnTo>
                      <a:pt x="43661" y="70005"/>
                    </a:lnTo>
                    <a:lnTo>
                      <a:pt x="0" y="70005"/>
                    </a:lnTo>
                    <a:close/>
                  </a:path>
                </a:pathLst>
              </a:custGeom>
              <a:ln w="8873">
                <a:solidFill>
                  <a:srgbClr val="ED512F"/>
                </a:solidFill>
              </a:ln>
            </p:spPr>
            <p:txBody>
              <a:bodyPr wrap="square" lIns="0" tIns="0" rIns="0" bIns="0" rtlCol="0"/>
              <a:lstStyle/>
              <a:p>
                <a:endParaRPr/>
              </a:p>
            </p:txBody>
          </p:sp>
        </p:grpSp>
        <p:pic>
          <p:nvPicPr>
            <p:cNvPr id="9" name="object 42">
              <a:extLst>
                <a:ext uri="{FF2B5EF4-FFF2-40B4-BE49-F238E27FC236}">
                  <a16:creationId xmlns:a16="http://schemas.microsoft.com/office/drawing/2014/main" id="{25F7E5E1-F786-2B77-2F7D-57F42131B2F7}"/>
                </a:ext>
              </a:extLst>
            </p:cNvPr>
            <p:cNvPicPr/>
            <p:nvPr/>
          </p:nvPicPr>
          <p:blipFill>
            <a:blip r:embed="rId4" cstate="print"/>
            <a:stretch>
              <a:fillRect/>
            </a:stretch>
          </p:blipFill>
          <p:spPr>
            <a:xfrm>
              <a:off x="3798941" y="4671589"/>
              <a:ext cx="336453" cy="389471"/>
            </a:xfrm>
            <a:prstGeom prst="rect">
              <a:avLst/>
            </a:prstGeom>
          </p:spPr>
        </p:pic>
        <p:sp>
          <p:nvSpPr>
            <p:cNvPr id="22" name="ZoneTexte 21">
              <a:extLst>
                <a:ext uri="{FF2B5EF4-FFF2-40B4-BE49-F238E27FC236}">
                  <a16:creationId xmlns:a16="http://schemas.microsoft.com/office/drawing/2014/main" id="{8F986C5A-18CE-2D94-167C-9FE1A992C9E9}"/>
                </a:ext>
              </a:extLst>
            </p:cNvPr>
            <p:cNvSpPr txBox="1"/>
            <p:nvPr/>
          </p:nvSpPr>
          <p:spPr>
            <a:xfrm>
              <a:off x="1619862" y="5309703"/>
              <a:ext cx="1205337" cy="230832"/>
            </a:xfrm>
            <a:prstGeom prst="rect">
              <a:avLst/>
            </a:prstGeom>
            <a:noFill/>
          </p:spPr>
          <p:txBody>
            <a:bodyPr wrap="square" rtlCol="0">
              <a:spAutoFit/>
            </a:bodyPr>
            <a:lstStyle/>
            <a:p>
              <a:pPr algn="ctr"/>
              <a:r>
                <a:rPr lang="fr-FR" sz="900"/>
                <a:t>Banque /Finance</a:t>
              </a:r>
            </a:p>
          </p:txBody>
        </p:sp>
        <p:sp>
          <p:nvSpPr>
            <p:cNvPr id="24" name="ZoneTexte 23">
              <a:extLst>
                <a:ext uri="{FF2B5EF4-FFF2-40B4-BE49-F238E27FC236}">
                  <a16:creationId xmlns:a16="http://schemas.microsoft.com/office/drawing/2014/main" id="{7442CBA3-5419-3167-E753-84D4C69838A4}"/>
                </a:ext>
              </a:extLst>
            </p:cNvPr>
            <p:cNvSpPr txBox="1"/>
            <p:nvPr/>
          </p:nvSpPr>
          <p:spPr>
            <a:xfrm>
              <a:off x="3340439" y="5171203"/>
              <a:ext cx="1253458" cy="369332"/>
            </a:xfrm>
            <a:prstGeom prst="rect">
              <a:avLst/>
            </a:prstGeom>
            <a:noFill/>
          </p:spPr>
          <p:txBody>
            <a:bodyPr wrap="square" rtlCol="0">
              <a:spAutoFit/>
            </a:bodyPr>
            <a:lstStyle/>
            <a:p>
              <a:pPr algn="ctr"/>
              <a:r>
                <a:rPr lang="fr-FR" sz="900"/>
                <a:t>Assurance / protection sociale</a:t>
              </a:r>
            </a:p>
          </p:txBody>
        </p:sp>
        <p:sp>
          <p:nvSpPr>
            <p:cNvPr id="38" name="Ellipse 37">
              <a:extLst>
                <a:ext uri="{FF2B5EF4-FFF2-40B4-BE49-F238E27FC236}">
                  <a16:creationId xmlns:a16="http://schemas.microsoft.com/office/drawing/2014/main" id="{5629BC19-7DBB-6D12-488B-73F287CA7FCE}"/>
                </a:ext>
              </a:extLst>
            </p:cNvPr>
            <p:cNvSpPr/>
            <p:nvPr/>
          </p:nvSpPr>
          <p:spPr>
            <a:xfrm>
              <a:off x="1470705" y="3097161"/>
              <a:ext cx="1372828" cy="1347608"/>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46E987F9-80B7-6713-42E1-C263036AD2BC}"/>
                </a:ext>
              </a:extLst>
            </p:cNvPr>
            <p:cNvSpPr/>
            <p:nvPr/>
          </p:nvSpPr>
          <p:spPr>
            <a:xfrm>
              <a:off x="3403813" y="3315857"/>
              <a:ext cx="1128912" cy="11289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A967963A-94CB-DB85-B148-1961D212CD9D}"/>
                </a:ext>
              </a:extLst>
            </p:cNvPr>
            <p:cNvSpPr/>
            <p:nvPr/>
          </p:nvSpPr>
          <p:spPr>
            <a:xfrm>
              <a:off x="5067094" y="3587925"/>
              <a:ext cx="856844" cy="856844"/>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31F6B7D-A46C-D274-9073-7D7BAAF0F031}"/>
                </a:ext>
              </a:extLst>
            </p:cNvPr>
            <p:cNvSpPr/>
            <p:nvPr/>
          </p:nvSpPr>
          <p:spPr>
            <a:xfrm>
              <a:off x="6504011" y="3727470"/>
              <a:ext cx="717299" cy="717299"/>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174027FB-B4A6-9280-A1A3-DC88FA5182F1}"/>
                </a:ext>
              </a:extLst>
            </p:cNvPr>
            <p:cNvSpPr/>
            <p:nvPr/>
          </p:nvSpPr>
          <p:spPr>
            <a:xfrm>
              <a:off x="7781592" y="3822808"/>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28EA035-7722-F422-73BC-83FDB2208337}"/>
                </a:ext>
              </a:extLst>
            </p:cNvPr>
            <p:cNvSpPr/>
            <p:nvPr/>
          </p:nvSpPr>
          <p:spPr>
            <a:xfrm>
              <a:off x="10146075" y="4081784"/>
              <a:ext cx="362985" cy="362985"/>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EE41D602-F968-6194-C345-1F0D35CAB74C}"/>
                </a:ext>
              </a:extLst>
            </p:cNvPr>
            <p:cNvSpPr/>
            <p:nvPr/>
          </p:nvSpPr>
          <p:spPr>
            <a:xfrm>
              <a:off x="8963834" y="3822808"/>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DAB3D7E6-D36F-2C0F-7CB3-26A45796EA29}"/>
                </a:ext>
              </a:extLst>
            </p:cNvPr>
            <p:cNvSpPr txBox="1"/>
            <p:nvPr/>
          </p:nvSpPr>
          <p:spPr>
            <a:xfrm>
              <a:off x="1386960" y="3393457"/>
              <a:ext cx="1540317" cy="707886"/>
            </a:xfrm>
            <a:prstGeom prst="rect">
              <a:avLst/>
            </a:prstGeom>
            <a:noFill/>
          </p:spPr>
          <p:txBody>
            <a:bodyPr wrap="square" rtlCol="0">
              <a:spAutoFit/>
            </a:bodyPr>
            <a:lstStyle/>
            <a:p>
              <a:pPr algn="ctr"/>
              <a:r>
                <a:rPr lang="fr-FR" sz="4000">
                  <a:solidFill>
                    <a:srgbClr val="F5A243"/>
                  </a:solidFill>
                </a:rPr>
                <a:t>49%</a:t>
              </a:r>
            </a:p>
          </p:txBody>
        </p:sp>
        <p:sp>
          <p:nvSpPr>
            <p:cNvPr id="88" name="ZoneTexte 87">
              <a:extLst>
                <a:ext uri="{FF2B5EF4-FFF2-40B4-BE49-F238E27FC236}">
                  <a16:creationId xmlns:a16="http://schemas.microsoft.com/office/drawing/2014/main" id="{F1229D4F-824C-1CEC-E61C-3F02EC9FCEA1}"/>
                </a:ext>
              </a:extLst>
            </p:cNvPr>
            <p:cNvSpPr txBox="1"/>
            <p:nvPr/>
          </p:nvSpPr>
          <p:spPr>
            <a:xfrm>
              <a:off x="3403808" y="3587925"/>
              <a:ext cx="1128917" cy="584775"/>
            </a:xfrm>
            <a:prstGeom prst="rect">
              <a:avLst/>
            </a:prstGeom>
            <a:noFill/>
          </p:spPr>
          <p:txBody>
            <a:bodyPr wrap="square" rtlCol="0">
              <a:spAutoFit/>
            </a:bodyPr>
            <a:lstStyle/>
            <a:p>
              <a:pPr algn="ctr"/>
              <a:r>
                <a:rPr lang="fr-FR" sz="3200">
                  <a:solidFill>
                    <a:srgbClr val="F5A243"/>
                  </a:solidFill>
                </a:rPr>
                <a:t>32%</a:t>
              </a:r>
            </a:p>
          </p:txBody>
        </p:sp>
        <p:grpSp>
          <p:nvGrpSpPr>
            <p:cNvPr id="33" name="Groupe 32">
              <a:extLst>
                <a:ext uri="{FF2B5EF4-FFF2-40B4-BE49-F238E27FC236}">
                  <a16:creationId xmlns:a16="http://schemas.microsoft.com/office/drawing/2014/main" id="{BB7FD95A-7B61-10B5-2B95-BE8A27C9491E}"/>
                </a:ext>
              </a:extLst>
            </p:cNvPr>
            <p:cNvGrpSpPr/>
            <p:nvPr/>
          </p:nvGrpSpPr>
          <p:grpSpPr>
            <a:xfrm>
              <a:off x="7978659" y="4663898"/>
              <a:ext cx="362191" cy="444841"/>
              <a:chOff x="7978659" y="4749632"/>
              <a:chExt cx="362191" cy="444841"/>
            </a:xfrm>
          </p:grpSpPr>
          <p:sp>
            <p:nvSpPr>
              <p:cNvPr id="11" name="object 44">
                <a:extLst>
                  <a:ext uri="{FF2B5EF4-FFF2-40B4-BE49-F238E27FC236}">
                    <a16:creationId xmlns:a16="http://schemas.microsoft.com/office/drawing/2014/main" id="{DD067B8F-065F-71BA-3E68-FC868075C413}"/>
                  </a:ext>
                </a:extLst>
              </p:cNvPr>
              <p:cNvSpPr/>
              <p:nvPr/>
            </p:nvSpPr>
            <p:spPr>
              <a:xfrm>
                <a:off x="7983839" y="4901096"/>
                <a:ext cx="334178" cy="205774"/>
              </a:xfrm>
              <a:custGeom>
                <a:avLst/>
                <a:gdLst/>
                <a:ahLst/>
                <a:cxnLst/>
                <a:rect l="l" t="t" r="r" b="b"/>
                <a:pathLst>
                  <a:path w="257810" h="158750">
                    <a:moveTo>
                      <a:pt x="257470" y="94719"/>
                    </a:moveTo>
                    <a:lnTo>
                      <a:pt x="257470" y="7081"/>
                    </a:lnTo>
                    <a:lnTo>
                      <a:pt x="257470" y="3177"/>
                    </a:lnTo>
                    <a:lnTo>
                      <a:pt x="254307" y="0"/>
                    </a:lnTo>
                    <a:lnTo>
                      <a:pt x="250422" y="0"/>
                    </a:lnTo>
                    <a:lnTo>
                      <a:pt x="7048" y="0"/>
                    </a:lnTo>
                    <a:lnTo>
                      <a:pt x="3150" y="0"/>
                    </a:lnTo>
                    <a:lnTo>
                      <a:pt x="0" y="3177"/>
                    </a:lnTo>
                    <a:lnTo>
                      <a:pt x="0" y="7081"/>
                    </a:lnTo>
                    <a:lnTo>
                      <a:pt x="0" y="158211"/>
                    </a:lnTo>
                    <a:lnTo>
                      <a:pt x="155702" y="158211"/>
                    </a:lnTo>
                  </a:path>
                </a:pathLst>
              </a:custGeom>
              <a:ln w="7684">
                <a:solidFill>
                  <a:srgbClr val="ED512F"/>
                </a:solidFill>
              </a:ln>
            </p:spPr>
            <p:txBody>
              <a:bodyPr wrap="square" lIns="0" tIns="0" rIns="0" bIns="0" rtlCol="0"/>
              <a:lstStyle/>
              <a:p>
                <a:endParaRPr/>
              </a:p>
            </p:txBody>
          </p:sp>
          <p:pic>
            <p:nvPicPr>
              <p:cNvPr id="12" name="object 45">
                <a:extLst>
                  <a:ext uri="{FF2B5EF4-FFF2-40B4-BE49-F238E27FC236}">
                    <a16:creationId xmlns:a16="http://schemas.microsoft.com/office/drawing/2014/main" id="{071D773F-5277-A3F4-D9D0-9EA0DEBB516A}"/>
                  </a:ext>
                </a:extLst>
              </p:cNvPr>
              <p:cNvPicPr/>
              <p:nvPr/>
            </p:nvPicPr>
            <p:blipFill>
              <a:blip r:embed="rId5" cstate="print"/>
              <a:stretch>
                <a:fillRect/>
              </a:stretch>
            </p:blipFill>
            <p:spPr>
              <a:xfrm>
                <a:off x="7978659" y="4749632"/>
                <a:ext cx="362191" cy="444841"/>
              </a:xfrm>
              <a:prstGeom prst="rect">
                <a:avLst/>
              </a:prstGeom>
            </p:spPr>
          </p:pic>
        </p:grpSp>
        <p:sp>
          <p:nvSpPr>
            <p:cNvPr id="25" name="ZoneTexte 24">
              <a:extLst>
                <a:ext uri="{FF2B5EF4-FFF2-40B4-BE49-F238E27FC236}">
                  <a16:creationId xmlns:a16="http://schemas.microsoft.com/office/drawing/2014/main" id="{897BD9E2-C811-6003-3784-5F8323C273FE}"/>
                </a:ext>
              </a:extLst>
            </p:cNvPr>
            <p:cNvSpPr txBox="1"/>
            <p:nvPr/>
          </p:nvSpPr>
          <p:spPr>
            <a:xfrm>
              <a:off x="7682087" y="5191196"/>
              <a:ext cx="937662" cy="369333"/>
            </a:xfrm>
            <a:prstGeom prst="rect">
              <a:avLst/>
            </a:prstGeom>
            <a:noFill/>
          </p:spPr>
          <p:txBody>
            <a:bodyPr wrap="square" rtlCol="0">
              <a:spAutoFit/>
            </a:bodyPr>
            <a:lstStyle/>
            <a:p>
              <a:pPr algn="ctr"/>
              <a:r>
                <a:rPr lang="fr-FR" sz="900" err="1"/>
                <a:t>Telecoms</a:t>
              </a:r>
              <a:r>
                <a:rPr lang="fr-FR" sz="900"/>
                <a:t> / </a:t>
              </a:r>
              <a:r>
                <a:rPr lang="fr-FR" sz="900" err="1"/>
                <a:t>Medias</a:t>
              </a:r>
              <a:r>
                <a:rPr lang="fr-FR" sz="900"/>
                <a:t> / Jeux</a:t>
              </a:r>
            </a:p>
          </p:txBody>
        </p:sp>
        <p:sp>
          <p:nvSpPr>
            <p:cNvPr id="90" name="ZoneTexte 89">
              <a:extLst>
                <a:ext uri="{FF2B5EF4-FFF2-40B4-BE49-F238E27FC236}">
                  <a16:creationId xmlns:a16="http://schemas.microsoft.com/office/drawing/2014/main" id="{E5DDCC93-45D6-E796-AECE-12F424FE650F}"/>
                </a:ext>
              </a:extLst>
            </p:cNvPr>
            <p:cNvSpPr txBox="1"/>
            <p:nvPr/>
          </p:nvSpPr>
          <p:spPr>
            <a:xfrm>
              <a:off x="7796453" y="3949122"/>
              <a:ext cx="607100" cy="369332"/>
            </a:xfrm>
            <a:prstGeom prst="rect">
              <a:avLst/>
            </a:prstGeom>
            <a:noFill/>
          </p:spPr>
          <p:txBody>
            <a:bodyPr wrap="square" rtlCol="0">
              <a:spAutoFit/>
            </a:bodyPr>
            <a:lstStyle/>
            <a:p>
              <a:pPr algn="ctr"/>
              <a:r>
                <a:rPr lang="fr-FR">
                  <a:solidFill>
                    <a:srgbClr val="F5A243"/>
                  </a:solidFill>
                </a:rPr>
                <a:t>3%</a:t>
              </a:r>
            </a:p>
          </p:txBody>
        </p:sp>
        <p:pic>
          <p:nvPicPr>
            <p:cNvPr id="13" name="object 46">
              <a:extLst>
                <a:ext uri="{FF2B5EF4-FFF2-40B4-BE49-F238E27FC236}">
                  <a16:creationId xmlns:a16="http://schemas.microsoft.com/office/drawing/2014/main" id="{56D7DA1B-C42E-229C-93D9-D80FA8C4F753}"/>
                </a:ext>
              </a:extLst>
            </p:cNvPr>
            <p:cNvPicPr/>
            <p:nvPr/>
          </p:nvPicPr>
          <p:blipFill>
            <a:blip r:embed="rId6" cstate="print"/>
            <a:stretch>
              <a:fillRect/>
            </a:stretch>
          </p:blipFill>
          <p:spPr>
            <a:xfrm>
              <a:off x="5298086" y="4644435"/>
              <a:ext cx="362986" cy="483766"/>
            </a:xfrm>
            <a:prstGeom prst="rect">
              <a:avLst/>
            </a:prstGeom>
          </p:spPr>
        </p:pic>
        <p:sp>
          <p:nvSpPr>
            <p:cNvPr id="26" name="ZoneTexte 25">
              <a:extLst>
                <a:ext uri="{FF2B5EF4-FFF2-40B4-BE49-F238E27FC236}">
                  <a16:creationId xmlns:a16="http://schemas.microsoft.com/office/drawing/2014/main" id="{EA39A25E-9744-C632-3330-56ADDA8A52C8}"/>
                </a:ext>
              </a:extLst>
            </p:cNvPr>
            <p:cNvSpPr txBox="1"/>
            <p:nvPr/>
          </p:nvSpPr>
          <p:spPr>
            <a:xfrm>
              <a:off x="5023266" y="5191197"/>
              <a:ext cx="912625" cy="369332"/>
            </a:xfrm>
            <a:prstGeom prst="rect">
              <a:avLst/>
            </a:prstGeom>
            <a:noFill/>
          </p:spPr>
          <p:txBody>
            <a:bodyPr wrap="square" rtlCol="0">
              <a:spAutoFit/>
            </a:bodyPr>
            <a:lstStyle/>
            <a:p>
              <a:pPr algn="ctr"/>
              <a:r>
                <a:rPr lang="fr-FR" sz="900"/>
                <a:t>Services / Utilities</a:t>
              </a:r>
            </a:p>
          </p:txBody>
        </p:sp>
        <p:sp>
          <p:nvSpPr>
            <p:cNvPr id="91" name="ZoneTexte 90">
              <a:extLst>
                <a:ext uri="{FF2B5EF4-FFF2-40B4-BE49-F238E27FC236}">
                  <a16:creationId xmlns:a16="http://schemas.microsoft.com/office/drawing/2014/main" id="{4ADDCAD4-23A7-02A3-C092-5467BB05D170}"/>
                </a:ext>
              </a:extLst>
            </p:cNvPr>
            <p:cNvSpPr txBox="1"/>
            <p:nvPr/>
          </p:nvSpPr>
          <p:spPr>
            <a:xfrm>
              <a:off x="5055921" y="3766402"/>
              <a:ext cx="868017" cy="523220"/>
            </a:xfrm>
            <a:prstGeom prst="rect">
              <a:avLst/>
            </a:prstGeom>
            <a:noFill/>
          </p:spPr>
          <p:txBody>
            <a:bodyPr wrap="square" rtlCol="0">
              <a:spAutoFit/>
            </a:bodyPr>
            <a:lstStyle/>
            <a:p>
              <a:pPr algn="ctr"/>
              <a:r>
                <a:rPr lang="fr-FR" sz="2800">
                  <a:solidFill>
                    <a:srgbClr val="F5A243"/>
                  </a:solidFill>
                </a:rPr>
                <a:t>9%</a:t>
              </a:r>
            </a:p>
          </p:txBody>
        </p:sp>
        <p:sp>
          <p:nvSpPr>
            <p:cNvPr id="14" name="object 47">
              <a:extLst>
                <a:ext uri="{FF2B5EF4-FFF2-40B4-BE49-F238E27FC236}">
                  <a16:creationId xmlns:a16="http://schemas.microsoft.com/office/drawing/2014/main" id="{06BBA09A-200E-11A8-181C-CFECB2EEB2B9}"/>
                </a:ext>
              </a:extLst>
            </p:cNvPr>
            <p:cNvSpPr/>
            <p:nvPr/>
          </p:nvSpPr>
          <p:spPr>
            <a:xfrm>
              <a:off x="10101778" y="4703187"/>
              <a:ext cx="453468" cy="366263"/>
            </a:xfrm>
            <a:custGeom>
              <a:avLst/>
              <a:gdLst/>
              <a:ahLst/>
              <a:cxnLst/>
              <a:rect l="l" t="t" r="r" b="b"/>
              <a:pathLst>
                <a:path w="330200" h="266700">
                  <a:moveTo>
                    <a:pt x="114642" y="104597"/>
                  </a:moveTo>
                  <a:lnTo>
                    <a:pt x="112280" y="93230"/>
                  </a:lnTo>
                  <a:lnTo>
                    <a:pt x="107086" y="85775"/>
                  </a:lnTo>
                  <a:lnTo>
                    <a:pt x="105803" y="83947"/>
                  </a:lnTo>
                  <a:lnTo>
                    <a:pt x="103898" y="82702"/>
                  </a:lnTo>
                  <a:lnTo>
                    <a:pt x="103898" y="104597"/>
                  </a:lnTo>
                  <a:lnTo>
                    <a:pt x="102374" y="111912"/>
                  </a:lnTo>
                  <a:lnTo>
                    <a:pt x="98209" y="117894"/>
                  </a:lnTo>
                  <a:lnTo>
                    <a:pt x="92049" y="121920"/>
                  </a:lnTo>
                  <a:lnTo>
                    <a:pt x="84493" y="123405"/>
                  </a:lnTo>
                  <a:lnTo>
                    <a:pt x="76949" y="121920"/>
                  </a:lnTo>
                  <a:lnTo>
                    <a:pt x="70777" y="117894"/>
                  </a:lnTo>
                  <a:lnTo>
                    <a:pt x="66611" y="111912"/>
                  </a:lnTo>
                  <a:lnTo>
                    <a:pt x="65074" y="104597"/>
                  </a:lnTo>
                  <a:lnTo>
                    <a:pt x="66611" y="97282"/>
                  </a:lnTo>
                  <a:lnTo>
                    <a:pt x="70777" y="91300"/>
                  </a:lnTo>
                  <a:lnTo>
                    <a:pt x="76949" y="87261"/>
                  </a:lnTo>
                  <a:lnTo>
                    <a:pt x="84493" y="85775"/>
                  </a:lnTo>
                  <a:lnTo>
                    <a:pt x="92049" y="87261"/>
                  </a:lnTo>
                  <a:lnTo>
                    <a:pt x="98209" y="91300"/>
                  </a:lnTo>
                  <a:lnTo>
                    <a:pt x="102374" y="97282"/>
                  </a:lnTo>
                  <a:lnTo>
                    <a:pt x="103898" y="104597"/>
                  </a:lnTo>
                  <a:lnTo>
                    <a:pt x="103898" y="82702"/>
                  </a:lnTo>
                  <a:lnTo>
                    <a:pt x="96227" y="77673"/>
                  </a:lnTo>
                  <a:lnTo>
                    <a:pt x="84493" y="75374"/>
                  </a:lnTo>
                  <a:lnTo>
                    <a:pt x="72771" y="77673"/>
                  </a:lnTo>
                  <a:lnTo>
                    <a:pt x="63182" y="83947"/>
                  </a:lnTo>
                  <a:lnTo>
                    <a:pt x="56718" y="93230"/>
                  </a:lnTo>
                  <a:lnTo>
                    <a:pt x="54343" y="104597"/>
                  </a:lnTo>
                  <a:lnTo>
                    <a:pt x="56718" y="115963"/>
                  </a:lnTo>
                  <a:lnTo>
                    <a:pt x="63182" y="125247"/>
                  </a:lnTo>
                  <a:lnTo>
                    <a:pt x="72771" y="131521"/>
                  </a:lnTo>
                  <a:lnTo>
                    <a:pt x="84493" y="133819"/>
                  </a:lnTo>
                  <a:lnTo>
                    <a:pt x="96227" y="131521"/>
                  </a:lnTo>
                  <a:lnTo>
                    <a:pt x="105803" y="125247"/>
                  </a:lnTo>
                  <a:lnTo>
                    <a:pt x="107086" y="123405"/>
                  </a:lnTo>
                  <a:lnTo>
                    <a:pt x="112280" y="115963"/>
                  </a:lnTo>
                  <a:lnTo>
                    <a:pt x="114642" y="104597"/>
                  </a:lnTo>
                  <a:close/>
                </a:path>
                <a:path w="330200" h="266700">
                  <a:moveTo>
                    <a:pt x="137274" y="189344"/>
                  </a:moveTo>
                  <a:lnTo>
                    <a:pt x="134861" y="187020"/>
                  </a:lnTo>
                  <a:lnTo>
                    <a:pt x="126542" y="187020"/>
                  </a:lnTo>
                  <a:lnTo>
                    <a:pt x="126542" y="197421"/>
                  </a:lnTo>
                  <a:lnTo>
                    <a:pt x="126542" y="256298"/>
                  </a:lnTo>
                  <a:lnTo>
                    <a:pt x="42456" y="256298"/>
                  </a:lnTo>
                  <a:lnTo>
                    <a:pt x="42456" y="197421"/>
                  </a:lnTo>
                  <a:lnTo>
                    <a:pt x="126542" y="197421"/>
                  </a:lnTo>
                  <a:lnTo>
                    <a:pt x="126542" y="187020"/>
                  </a:lnTo>
                  <a:lnTo>
                    <a:pt x="34112" y="187020"/>
                  </a:lnTo>
                  <a:lnTo>
                    <a:pt x="31724" y="189344"/>
                  </a:lnTo>
                  <a:lnTo>
                    <a:pt x="31724" y="264375"/>
                  </a:lnTo>
                  <a:lnTo>
                    <a:pt x="34112" y="266700"/>
                  </a:lnTo>
                  <a:lnTo>
                    <a:pt x="134861" y="266700"/>
                  </a:lnTo>
                  <a:lnTo>
                    <a:pt x="137274" y="264375"/>
                  </a:lnTo>
                  <a:lnTo>
                    <a:pt x="137274" y="256298"/>
                  </a:lnTo>
                  <a:lnTo>
                    <a:pt x="137274" y="197421"/>
                  </a:lnTo>
                  <a:lnTo>
                    <a:pt x="137274" y="189344"/>
                  </a:lnTo>
                  <a:close/>
                </a:path>
                <a:path w="330200" h="266700">
                  <a:moveTo>
                    <a:pt x="255917" y="29222"/>
                  </a:moveTo>
                  <a:lnTo>
                    <a:pt x="253542" y="17856"/>
                  </a:lnTo>
                  <a:lnTo>
                    <a:pt x="248348" y="10401"/>
                  </a:lnTo>
                  <a:lnTo>
                    <a:pt x="247078" y="8572"/>
                  </a:lnTo>
                  <a:lnTo>
                    <a:pt x="245186" y="7340"/>
                  </a:lnTo>
                  <a:lnTo>
                    <a:pt x="245186" y="29222"/>
                  </a:lnTo>
                  <a:lnTo>
                    <a:pt x="243662" y="36537"/>
                  </a:lnTo>
                  <a:lnTo>
                    <a:pt x="239496" y="42519"/>
                  </a:lnTo>
                  <a:lnTo>
                    <a:pt x="233311" y="46545"/>
                  </a:lnTo>
                  <a:lnTo>
                    <a:pt x="225767" y="48031"/>
                  </a:lnTo>
                  <a:lnTo>
                    <a:pt x="218211" y="46545"/>
                  </a:lnTo>
                  <a:lnTo>
                    <a:pt x="212039" y="42519"/>
                  </a:lnTo>
                  <a:lnTo>
                    <a:pt x="207873" y="36537"/>
                  </a:lnTo>
                  <a:lnTo>
                    <a:pt x="206349" y="29222"/>
                  </a:lnTo>
                  <a:lnTo>
                    <a:pt x="207873" y="21907"/>
                  </a:lnTo>
                  <a:lnTo>
                    <a:pt x="212039" y="15925"/>
                  </a:lnTo>
                  <a:lnTo>
                    <a:pt x="218211" y="11887"/>
                  </a:lnTo>
                  <a:lnTo>
                    <a:pt x="225767" y="10401"/>
                  </a:lnTo>
                  <a:lnTo>
                    <a:pt x="233311" y="11887"/>
                  </a:lnTo>
                  <a:lnTo>
                    <a:pt x="239496" y="15925"/>
                  </a:lnTo>
                  <a:lnTo>
                    <a:pt x="243662" y="21907"/>
                  </a:lnTo>
                  <a:lnTo>
                    <a:pt x="245186" y="29222"/>
                  </a:lnTo>
                  <a:lnTo>
                    <a:pt x="245186" y="7340"/>
                  </a:lnTo>
                  <a:lnTo>
                    <a:pt x="237490" y="2311"/>
                  </a:lnTo>
                  <a:lnTo>
                    <a:pt x="225767" y="0"/>
                  </a:lnTo>
                  <a:lnTo>
                    <a:pt x="214045" y="2311"/>
                  </a:lnTo>
                  <a:lnTo>
                    <a:pt x="204457" y="8572"/>
                  </a:lnTo>
                  <a:lnTo>
                    <a:pt x="197993" y="17856"/>
                  </a:lnTo>
                  <a:lnTo>
                    <a:pt x="195618" y="29222"/>
                  </a:lnTo>
                  <a:lnTo>
                    <a:pt x="197993" y="40589"/>
                  </a:lnTo>
                  <a:lnTo>
                    <a:pt x="204457" y="49872"/>
                  </a:lnTo>
                  <a:lnTo>
                    <a:pt x="214045" y="56146"/>
                  </a:lnTo>
                  <a:lnTo>
                    <a:pt x="225767" y="58445"/>
                  </a:lnTo>
                  <a:lnTo>
                    <a:pt x="237490" y="56146"/>
                  </a:lnTo>
                  <a:lnTo>
                    <a:pt x="247078" y="49872"/>
                  </a:lnTo>
                  <a:lnTo>
                    <a:pt x="248361" y="48031"/>
                  </a:lnTo>
                  <a:lnTo>
                    <a:pt x="253542" y="40589"/>
                  </a:lnTo>
                  <a:lnTo>
                    <a:pt x="255917" y="29222"/>
                  </a:lnTo>
                  <a:close/>
                </a:path>
                <a:path w="330200" h="266700">
                  <a:moveTo>
                    <a:pt x="310248" y="145122"/>
                  </a:moveTo>
                  <a:lnTo>
                    <a:pt x="294995" y="88811"/>
                  </a:lnTo>
                  <a:lnTo>
                    <a:pt x="241617" y="66954"/>
                  </a:lnTo>
                  <a:lnTo>
                    <a:pt x="240068" y="67691"/>
                  </a:lnTo>
                  <a:lnTo>
                    <a:pt x="225767" y="85369"/>
                  </a:lnTo>
                  <a:lnTo>
                    <a:pt x="211467" y="67691"/>
                  </a:lnTo>
                  <a:lnTo>
                    <a:pt x="209918" y="66954"/>
                  </a:lnTo>
                  <a:lnTo>
                    <a:pt x="180606" y="66979"/>
                  </a:lnTo>
                  <a:lnTo>
                    <a:pt x="171373" y="68707"/>
                  </a:lnTo>
                  <a:lnTo>
                    <a:pt x="164846" y="73406"/>
                  </a:lnTo>
                  <a:lnTo>
                    <a:pt x="160185" y="80352"/>
                  </a:lnTo>
                  <a:lnTo>
                    <a:pt x="156387" y="89242"/>
                  </a:lnTo>
                  <a:lnTo>
                    <a:pt x="145440" y="127444"/>
                  </a:lnTo>
                  <a:lnTo>
                    <a:pt x="147116" y="130314"/>
                  </a:lnTo>
                  <a:lnTo>
                    <a:pt x="149974" y="131089"/>
                  </a:lnTo>
                  <a:lnTo>
                    <a:pt x="152819" y="131864"/>
                  </a:lnTo>
                  <a:lnTo>
                    <a:pt x="155790" y="130238"/>
                  </a:lnTo>
                  <a:lnTo>
                    <a:pt x="166687" y="92240"/>
                  </a:lnTo>
                  <a:lnTo>
                    <a:pt x="171284" y="80302"/>
                  </a:lnTo>
                  <a:lnTo>
                    <a:pt x="174040" y="77368"/>
                  </a:lnTo>
                  <a:lnTo>
                    <a:pt x="205651" y="77368"/>
                  </a:lnTo>
                  <a:lnTo>
                    <a:pt x="223583" y="99542"/>
                  </a:lnTo>
                  <a:lnTo>
                    <a:pt x="227952" y="99542"/>
                  </a:lnTo>
                  <a:lnTo>
                    <a:pt x="245884" y="77368"/>
                  </a:lnTo>
                  <a:lnTo>
                    <a:pt x="277495" y="77368"/>
                  </a:lnTo>
                  <a:lnTo>
                    <a:pt x="280250" y="80302"/>
                  </a:lnTo>
                  <a:lnTo>
                    <a:pt x="284848" y="92240"/>
                  </a:lnTo>
                  <a:lnTo>
                    <a:pt x="300710" y="147510"/>
                  </a:lnTo>
                  <a:lnTo>
                    <a:pt x="299529" y="155359"/>
                  </a:lnTo>
                  <a:lnTo>
                    <a:pt x="293141" y="163487"/>
                  </a:lnTo>
                  <a:lnTo>
                    <a:pt x="290410" y="165176"/>
                  </a:lnTo>
                  <a:lnTo>
                    <a:pt x="285165" y="165176"/>
                  </a:lnTo>
                  <a:lnTo>
                    <a:pt x="282778" y="167513"/>
                  </a:lnTo>
                  <a:lnTo>
                    <a:pt x="282778" y="173266"/>
                  </a:lnTo>
                  <a:lnTo>
                    <a:pt x="285165" y="175590"/>
                  </a:lnTo>
                  <a:lnTo>
                    <a:pt x="293865" y="175590"/>
                  </a:lnTo>
                  <a:lnTo>
                    <a:pt x="299593" y="172478"/>
                  </a:lnTo>
                  <a:lnTo>
                    <a:pt x="303847" y="167043"/>
                  </a:lnTo>
                  <a:lnTo>
                    <a:pt x="307708" y="160502"/>
                  </a:lnTo>
                  <a:lnTo>
                    <a:pt x="309854" y="153085"/>
                  </a:lnTo>
                  <a:lnTo>
                    <a:pt x="310248" y="145122"/>
                  </a:lnTo>
                  <a:close/>
                </a:path>
                <a:path w="330200" h="266700">
                  <a:moveTo>
                    <a:pt x="330123" y="183235"/>
                  </a:moveTo>
                  <a:lnTo>
                    <a:pt x="327723" y="180911"/>
                  </a:lnTo>
                  <a:lnTo>
                    <a:pt x="278536" y="180911"/>
                  </a:lnTo>
                  <a:lnTo>
                    <a:pt x="278536" y="122034"/>
                  </a:lnTo>
                  <a:lnTo>
                    <a:pt x="278536" y="113969"/>
                  </a:lnTo>
                  <a:lnTo>
                    <a:pt x="276136" y="111633"/>
                  </a:lnTo>
                  <a:lnTo>
                    <a:pt x="267804" y="111633"/>
                  </a:lnTo>
                  <a:lnTo>
                    <a:pt x="267804" y="122034"/>
                  </a:lnTo>
                  <a:lnTo>
                    <a:pt x="267804" y="180911"/>
                  </a:lnTo>
                  <a:lnTo>
                    <a:pt x="183743" y="180911"/>
                  </a:lnTo>
                  <a:lnTo>
                    <a:pt x="183743" y="122034"/>
                  </a:lnTo>
                  <a:lnTo>
                    <a:pt x="267804" y="122034"/>
                  </a:lnTo>
                  <a:lnTo>
                    <a:pt x="267804" y="111633"/>
                  </a:lnTo>
                  <a:lnTo>
                    <a:pt x="175387" y="111633"/>
                  </a:lnTo>
                  <a:lnTo>
                    <a:pt x="172999" y="113969"/>
                  </a:lnTo>
                  <a:lnTo>
                    <a:pt x="172999" y="180911"/>
                  </a:lnTo>
                  <a:lnTo>
                    <a:pt x="158521" y="180911"/>
                  </a:lnTo>
                  <a:lnTo>
                    <a:pt x="138887" y="144081"/>
                  </a:lnTo>
                  <a:lnTo>
                    <a:pt x="101993" y="142328"/>
                  </a:lnTo>
                  <a:lnTo>
                    <a:pt x="100317" y="142341"/>
                  </a:lnTo>
                  <a:lnTo>
                    <a:pt x="98780" y="143065"/>
                  </a:lnTo>
                  <a:lnTo>
                    <a:pt x="84480" y="160756"/>
                  </a:lnTo>
                  <a:lnTo>
                    <a:pt x="78003" y="152730"/>
                  </a:lnTo>
                  <a:lnTo>
                    <a:pt x="70205" y="143065"/>
                  </a:lnTo>
                  <a:lnTo>
                    <a:pt x="68643" y="142328"/>
                  </a:lnTo>
                  <a:lnTo>
                    <a:pt x="39344" y="142341"/>
                  </a:lnTo>
                  <a:lnTo>
                    <a:pt x="1422" y="212356"/>
                  </a:lnTo>
                  <a:lnTo>
                    <a:pt x="0" y="220510"/>
                  </a:lnTo>
                  <a:lnTo>
                    <a:pt x="393" y="228473"/>
                  </a:lnTo>
                  <a:lnTo>
                    <a:pt x="2552" y="235889"/>
                  </a:lnTo>
                  <a:lnTo>
                    <a:pt x="6400" y="242430"/>
                  </a:lnTo>
                  <a:lnTo>
                    <a:pt x="10655" y="247865"/>
                  </a:lnTo>
                  <a:lnTo>
                    <a:pt x="16383" y="250964"/>
                  </a:lnTo>
                  <a:lnTo>
                    <a:pt x="25069" y="250964"/>
                  </a:lnTo>
                  <a:lnTo>
                    <a:pt x="27482" y="248653"/>
                  </a:lnTo>
                  <a:lnTo>
                    <a:pt x="27482" y="242900"/>
                  </a:lnTo>
                  <a:lnTo>
                    <a:pt x="25069" y="240563"/>
                  </a:lnTo>
                  <a:lnTo>
                    <a:pt x="19850" y="240563"/>
                  </a:lnTo>
                  <a:lnTo>
                    <a:pt x="17094" y="238874"/>
                  </a:lnTo>
                  <a:lnTo>
                    <a:pt x="10718" y="230733"/>
                  </a:lnTo>
                  <a:lnTo>
                    <a:pt x="9537" y="222897"/>
                  </a:lnTo>
                  <a:lnTo>
                    <a:pt x="25400" y="167614"/>
                  </a:lnTo>
                  <a:lnTo>
                    <a:pt x="29997" y="155676"/>
                  </a:lnTo>
                  <a:lnTo>
                    <a:pt x="32753" y="152755"/>
                  </a:lnTo>
                  <a:lnTo>
                    <a:pt x="64376" y="152742"/>
                  </a:lnTo>
                  <a:lnTo>
                    <a:pt x="82296" y="174917"/>
                  </a:lnTo>
                  <a:lnTo>
                    <a:pt x="86677" y="174917"/>
                  </a:lnTo>
                  <a:lnTo>
                    <a:pt x="98120" y="160756"/>
                  </a:lnTo>
                  <a:lnTo>
                    <a:pt x="104597" y="152730"/>
                  </a:lnTo>
                  <a:lnTo>
                    <a:pt x="129641" y="152755"/>
                  </a:lnTo>
                  <a:lnTo>
                    <a:pt x="136220" y="152755"/>
                  </a:lnTo>
                  <a:lnTo>
                    <a:pt x="138976" y="155676"/>
                  </a:lnTo>
                  <a:lnTo>
                    <a:pt x="143560" y="167614"/>
                  </a:lnTo>
                  <a:lnTo>
                    <a:pt x="159435" y="222897"/>
                  </a:lnTo>
                  <a:lnTo>
                    <a:pt x="158242" y="230733"/>
                  </a:lnTo>
                  <a:lnTo>
                    <a:pt x="151879" y="238874"/>
                  </a:lnTo>
                  <a:lnTo>
                    <a:pt x="149123" y="240563"/>
                  </a:lnTo>
                  <a:lnTo>
                    <a:pt x="143903" y="240563"/>
                  </a:lnTo>
                  <a:lnTo>
                    <a:pt x="141490" y="242900"/>
                  </a:lnTo>
                  <a:lnTo>
                    <a:pt x="141490" y="248653"/>
                  </a:lnTo>
                  <a:lnTo>
                    <a:pt x="143903" y="250964"/>
                  </a:lnTo>
                  <a:lnTo>
                    <a:pt x="152577" y="250964"/>
                  </a:lnTo>
                  <a:lnTo>
                    <a:pt x="158305" y="247865"/>
                  </a:lnTo>
                  <a:lnTo>
                    <a:pt x="162572" y="242430"/>
                  </a:lnTo>
                  <a:lnTo>
                    <a:pt x="166420" y="235889"/>
                  </a:lnTo>
                  <a:lnTo>
                    <a:pt x="168567" y="228473"/>
                  </a:lnTo>
                  <a:lnTo>
                    <a:pt x="168973" y="220510"/>
                  </a:lnTo>
                  <a:lnTo>
                    <a:pt x="167551" y="212356"/>
                  </a:lnTo>
                  <a:lnTo>
                    <a:pt x="161505" y="191312"/>
                  </a:lnTo>
                  <a:lnTo>
                    <a:pt x="327723" y="191312"/>
                  </a:lnTo>
                  <a:lnTo>
                    <a:pt x="330123" y="188988"/>
                  </a:lnTo>
                  <a:lnTo>
                    <a:pt x="330123" y="183235"/>
                  </a:lnTo>
                  <a:close/>
                </a:path>
              </a:pathLst>
            </a:custGeom>
            <a:solidFill>
              <a:srgbClr val="ED512F"/>
            </a:solidFill>
          </p:spPr>
          <p:txBody>
            <a:bodyPr wrap="square" lIns="0" tIns="0" rIns="0" bIns="0" rtlCol="0"/>
            <a:lstStyle/>
            <a:p>
              <a:endParaRPr/>
            </a:p>
          </p:txBody>
        </p:sp>
        <p:sp>
          <p:nvSpPr>
            <p:cNvPr id="27" name="ZoneTexte 26">
              <a:extLst>
                <a:ext uri="{FF2B5EF4-FFF2-40B4-BE49-F238E27FC236}">
                  <a16:creationId xmlns:a16="http://schemas.microsoft.com/office/drawing/2014/main" id="{A4B3BBE3-832E-F52D-0534-27CCD1F31E13}"/>
                </a:ext>
              </a:extLst>
            </p:cNvPr>
            <p:cNvSpPr txBox="1"/>
            <p:nvPr/>
          </p:nvSpPr>
          <p:spPr>
            <a:xfrm>
              <a:off x="9889098" y="5329697"/>
              <a:ext cx="953226" cy="230832"/>
            </a:xfrm>
            <a:prstGeom prst="rect">
              <a:avLst/>
            </a:prstGeom>
            <a:noFill/>
          </p:spPr>
          <p:txBody>
            <a:bodyPr wrap="square" rtlCol="0">
              <a:spAutoFit/>
            </a:bodyPr>
            <a:lstStyle/>
            <a:p>
              <a:pPr algn="ctr"/>
              <a:r>
                <a:rPr lang="fr-FR" sz="900"/>
                <a:t>Administration</a:t>
              </a:r>
            </a:p>
          </p:txBody>
        </p:sp>
        <p:sp>
          <p:nvSpPr>
            <p:cNvPr id="92" name="ZoneTexte 91">
              <a:extLst>
                <a:ext uri="{FF2B5EF4-FFF2-40B4-BE49-F238E27FC236}">
                  <a16:creationId xmlns:a16="http://schemas.microsoft.com/office/drawing/2014/main" id="{2820DB6F-56FA-87DD-C6CF-47E955A93633}"/>
                </a:ext>
              </a:extLst>
            </p:cNvPr>
            <p:cNvSpPr txBox="1"/>
            <p:nvPr/>
          </p:nvSpPr>
          <p:spPr>
            <a:xfrm>
              <a:off x="10004568" y="4109387"/>
              <a:ext cx="645997" cy="307777"/>
            </a:xfrm>
            <a:prstGeom prst="rect">
              <a:avLst/>
            </a:prstGeom>
            <a:noFill/>
          </p:spPr>
          <p:txBody>
            <a:bodyPr wrap="square" rtlCol="0">
              <a:spAutoFit/>
            </a:bodyPr>
            <a:lstStyle/>
            <a:p>
              <a:pPr algn="ctr"/>
              <a:r>
                <a:rPr lang="fr-FR" sz="1400">
                  <a:solidFill>
                    <a:srgbClr val="F5A243"/>
                  </a:solidFill>
                </a:rPr>
                <a:t>1%</a:t>
              </a:r>
            </a:p>
          </p:txBody>
        </p:sp>
        <p:grpSp>
          <p:nvGrpSpPr>
            <p:cNvPr id="15" name="object 48">
              <a:extLst>
                <a:ext uri="{FF2B5EF4-FFF2-40B4-BE49-F238E27FC236}">
                  <a16:creationId xmlns:a16="http://schemas.microsoft.com/office/drawing/2014/main" id="{930F154F-9292-002E-0E9A-65A87B6AD70B}"/>
                </a:ext>
              </a:extLst>
            </p:cNvPr>
            <p:cNvGrpSpPr/>
            <p:nvPr/>
          </p:nvGrpSpPr>
          <p:grpSpPr>
            <a:xfrm>
              <a:off x="6531104" y="4679992"/>
              <a:ext cx="880186" cy="412653"/>
              <a:chOff x="5022837" y="6658210"/>
              <a:chExt cx="622300" cy="291750"/>
            </a:xfrm>
          </p:grpSpPr>
          <p:pic>
            <p:nvPicPr>
              <p:cNvPr id="17" name="object 49">
                <a:extLst>
                  <a:ext uri="{FF2B5EF4-FFF2-40B4-BE49-F238E27FC236}">
                    <a16:creationId xmlns:a16="http://schemas.microsoft.com/office/drawing/2014/main" id="{E591E1D0-9E2E-E385-5799-5C24ACCEACAA}"/>
                  </a:ext>
                </a:extLst>
              </p:cNvPr>
              <p:cNvPicPr/>
              <p:nvPr/>
            </p:nvPicPr>
            <p:blipFill>
              <a:blip r:embed="rId7" cstate="print"/>
              <a:stretch>
                <a:fillRect/>
              </a:stretch>
            </p:blipFill>
            <p:spPr>
              <a:xfrm>
                <a:off x="5159537" y="6658210"/>
                <a:ext cx="145007" cy="135235"/>
              </a:xfrm>
              <a:prstGeom prst="rect">
                <a:avLst/>
              </a:prstGeom>
            </p:spPr>
          </p:pic>
          <p:sp>
            <p:nvSpPr>
              <p:cNvPr id="18" name="object 50">
                <a:extLst>
                  <a:ext uri="{FF2B5EF4-FFF2-40B4-BE49-F238E27FC236}">
                    <a16:creationId xmlns:a16="http://schemas.microsoft.com/office/drawing/2014/main" id="{F6B9CF3C-317D-1F2A-3EF3-7F2FDAAAA0F7}"/>
                  </a:ext>
                </a:extLst>
              </p:cNvPr>
              <p:cNvSpPr/>
              <p:nvPr/>
            </p:nvSpPr>
            <p:spPr>
              <a:xfrm>
                <a:off x="5022837" y="6773430"/>
                <a:ext cx="622300" cy="176530"/>
              </a:xfrm>
              <a:custGeom>
                <a:avLst/>
                <a:gdLst/>
                <a:ahLst/>
                <a:cxnLst/>
                <a:rect l="l" t="t" r="r" b="b"/>
                <a:pathLst>
                  <a:path w="622300" h="176529">
                    <a:moveTo>
                      <a:pt x="42633" y="170345"/>
                    </a:moveTo>
                    <a:lnTo>
                      <a:pt x="40894" y="168643"/>
                    </a:lnTo>
                    <a:lnTo>
                      <a:pt x="1739" y="168643"/>
                    </a:lnTo>
                    <a:lnTo>
                      <a:pt x="0" y="170345"/>
                    </a:lnTo>
                    <a:lnTo>
                      <a:pt x="0" y="174574"/>
                    </a:lnTo>
                    <a:lnTo>
                      <a:pt x="1739" y="176276"/>
                    </a:lnTo>
                    <a:lnTo>
                      <a:pt x="38760" y="176276"/>
                    </a:lnTo>
                    <a:lnTo>
                      <a:pt x="40894" y="176276"/>
                    </a:lnTo>
                    <a:lnTo>
                      <a:pt x="42633" y="174574"/>
                    </a:lnTo>
                    <a:lnTo>
                      <a:pt x="42633" y="170345"/>
                    </a:lnTo>
                    <a:close/>
                  </a:path>
                  <a:path w="622300" h="176529">
                    <a:moveTo>
                      <a:pt x="81572" y="75882"/>
                    </a:moveTo>
                    <a:lnTo>
                      <a:pt x="73520" y="75882"/>
                    </a:lnTo>
                    <a:lnTo>
                      <a:pt x="73520" y="83832"/>
                    </a:lnTo>
                    <a:lnTo>
                      <a:pt x="81572" y="83832"/>
                    </a:lnTo>
                    <a:lnTo>
                      <a:pt x="81572" y="75882"/>
                    </a:lnTo>
                    <a:close/>
                  </a:path>
                  <a:path w="622300" h="176529">
                    <a:moveTo>
                      <a:pt x="81572" y="62344"/>
                    </a:moveTo>
                    <a:lnTo>
                      <a:pt x="73520" y="62344"/>
                    </a:lnTo>
                    <a:lnTo>
                      <a:pt x="73520" y="70294"/>
                    </a:lnTo>
                    <a:lnTo>
                      <a:pt x="81572" y="70294"/>
                    </a:lnTo>
                    <a:lnTo>
                      <a:pt x="81572" y="62344"/>
                    </a:lnTo>
                    <a:close/>
                  </a:path>
                  <a:path w="622300" h="176529">
                    <a:moveTo>
                      <a:pt x="98056" y="75882"/>
                    </a:moveTo>
                    <a:lnTo>
                      <a:pt x="90004" y="75882"/>
                    </a:lnTo>
                    <a:lnTo>
                      <a:pt x="90004" y="83832"/>
                    </a:lnTo>
                    <a:lnTo>
                      <a:pt x="98056" y="83832"/>
                    </a:lnTo>
                    <a:lnTo>
                      <a:pt x="98056" y="75882"/>
                    </a:lnTo>
                    <a:close/>
                  </a:path>
                  <a:path w="622300" h="176529">
                    <a:moveTo>
                      <a:pt x="98056" y="62344"/>
                    </a:moveTo>
                    <a:lnTo>
                      <a:pt x="90004" y="62344"/>
                    </a:lnTo>
                    <a:lnTo>
                      <a:pt x="90004" y="70294"/>
                    </a:lnTo>
                    <a:lnTo>
                      <a:pt x="98056" y="70294"/>
                    </a:lnTo>
                    <a:lnTo>
                      <a:pt x="98056" y="62344"/>
                    </a:lnTo>
                    <a:close/>
                  </a:path>
                  <a:path w="622300" h="176529">
                    <a:moveTo>
                      <a:pt x="114528" y="75882"/>
                    </a:moveTo>
                    <a:lnTo>
                      <a:pt x="106476" y="75882"/>
                    </a:lnTo>
                    <a:lnTo>
                      <a:pt x="106476" y="83832"/>
                    </a:lnTo>
                    <a:lnTo>
                      <a:pt x="114528" y="83832"/>
                    </a:lnTo>
                    <a:lnTo>
                      <a:pt x="114528" y="75882"/>
                    </a:lnTo>
                    <a:close/>
                  </a:path>
                  <a:path w="622300" h="176529">
                    <a:moveTo>
                      <a:pt x="114528" y="62344"/>
                    </a:moveTo>
                    <a:lnTo>
                      <a:pt x="106476" y="62344"/>
                    </a:lnTo>
                    <a:lnTo>
                      <a:pt x="106476" y="70294"/>
                    </a:lnTo>
                    <a:lnTo>
                      <a:pt x="114528" y="70294"/>
                    </a:lnTo>
                    <a:lnTo>
                      <a:pt x="114528" y="62344"/>
                    </a:lnTo>
                    <a:close/>
                  </a:path>
                  <a:path w="622300" h="176529">
                    <a:moveTo>
                      <a:pt x="131013" y="75882"/>
                    </a:moveTo>
                    <a:lnTo>
                      <a:pt x="122961" y="75882"/>
                    </a:lnTo>
                    <a:lnTo>
                      <a:pt x="122961" y="83832"/>
                    </a:lnTo>
                    <a:lnTo>
                      <a:pt x="131013" y="83832"/>
                    </a:lnTo>
                    <a:lnTo>
                      <a:pt x="131013" y="75882"/>
                    </a:lnTo>
                    <a:close/>
                  </a:path>
                  <a:path w="622300" h="176529">
                    <a:moveTo>
                      <a:pt x="131013" y="62344"/>
                    </a:moveTo>
                    <a:lnTo>
                      <a:pt x="122961" y="62344"/>
                    </a:lnTo>
                    <a:lnTo>
                      <a:pt x="122961" y="70294"/>
                    </a:lnTo>
                    <a:lnTo>
                      <a:pt x="131013" y="70294"/>
                    </a:lnTo>
                    <a:lnTo>
                      <a:pt x="131013" y="62344"/>
                    </a:lnTo>
                    <a:close/>
                  </a:path>
                  <a:path w="622300" h="176529">
                    <a:moveTo>
                      <a:pt x="147485" y="75882"/>
                    </a:moveTo>
                    <a:lnTo>
                      <a:pt x="139433" y="75882"/>
                    </a:lnTo>
                    <a:lnTo>
                      <a:pt x="139433" y="83832"/>
                    </a:lnTo>
                    <a:lnTo>
                      <a:pt x="147485" y="83832"/>
                    </a:lnTo>
                    <a:lnTo>
                      <a:pt x="147485" y="75882"/>
                    </a:lnTo>
                    <a:close/>
                  </a:path>
                  <a:path w="622300" h="176529">
                    <a:moveTo>
                      <a:pt x="147485" y="62344"/>
                    </a:moveTo>
                    <a:lnTo>
                      <a:pt x="139433" y="62344"/>
                    </a:lnTo>
                    <a:lnTo>
                      <a:pt x="139433" y="70294"/>
                    </a:lnTo>
                    <a:lnTo>
                      <a:pt x="147485" y="70294"/>
                    </a:lnTo>
                    <a:lnTo>
                      <a:pt x="147485" y="62344"/>
                    </a:lnTo>
                    <a:close/>
                  </a:path>
                  <a:path w="622300" h="176529">
                    <a:moveTo>
                      <a:pt x="592035" y="113830"/>
                    </a:moveTo>
                    <a:lnTo>
                      <a:pt x="591832" y="111671"/>
                    </a:lnTo>
                    <a:lnTo>
                      <a:pt x="589495" y="108216"/>
                    </a:lnTo>
                    <a:lnTo>
                      <a:pt x="587552" y="107188"/>
                    </a:lnTo>
                    <a:lnTo>
                      <a:pt x="583234" y="107188"/>
                    </a:lnTo>
                    <a:lnTo>
                      <a:pt x="583234" y="114833"/>
                    </a:lnTo>
                    <a:lnTo>
                      <a:pt x="571246" y="143281"/>
                    </a:lnTo>
                    <a:lnTo>
                      <a:pt x="569810" y="146837"/>
                    </a:lnTo>
                    <a:lnTo>
                      <a:pt x="567880" y="155981"/>
                    </a:lnTo>
                    <a:lnTo>
                      <a:pt x="567817" y="162852"/>
                    </a:lnTo>
                    <a:lnTo>
                      <a:pt x="566343" y="168643"/>
                    </a:lnTo>
                    <a:lnTo>
                      <a:pt x="61455" y="168643"/>
                    </a:lnTo>
                    <a:lnTo>
                      <a:pt x="52387" y="154724"/>
                    </a:lnTo>
                    <a:lnTo>
                      <a:pt x="47396" y="139280"/>
                    </a:lnTo>
                    <a:lnTo>
                      <a:pt x="45275" y="125069"/>
                    </a:lnTo>
                    <a:lnTo>
                      <a:pt x="44856" y="114833"/>
                    </a:lnTo>
                    <a:lnTo>
                      <a:pt x="179019" y="114833"/>
                    </a:lnTo>
                    <a:lnTo>
                      <a:pt x="179273" y="131889"/>
                    </a:lnTo>
                    <a:lnTo>
                      <a:pt x="496570" y="131889"/>
                    </a:lnTo>
                    <a:lnTo>
                      <a:pt x="505599" y="124256"/>
                    </a:lnTo>
                    <a:lnTo>
                      <a:pt x="516724" y="114833"/>
                    </a:lnTo>
                    <a:lnTo>
                      <a:pt x="583234" y="114833"/>
                    </a:lnTo>
                    <a:lnTo>
                      <a:pt x="583234" y="107188"/>
                    </a:lnTo>
                    <a:lnTo>
                      <a:pt x="513854" y="107188"/>
                    </a:lnTo>
                    <a:lnTo>
                      <a:pt x="493699" y="124256"/>
                    </a:lnTo>
                    <a:lnTo>
                      <a:pt x="186893" y="124256"/>
                    </a:lnTo>
                    <a:lnTo>
                      <a:pt x="186766" y="114833"/>
                    </a:lnTo>
                    <a:lnTo>
                      <a:pt x="186651" y="107188"/>
                    </a:lnTo>
                    <a:lnTo>
                      <a:pt x="151993" y="107188"/>
                    </a:lnTo>
                    <a:lnTo>
                      <a:pt x="151993" y="106870"/>
                    </a:lnTo>
                    <a:lnTo>
                      <a:pt x="151993" y="99288"/>
                    </a:lnTo>
                    <a:lnTo>
                      <a:pt x="163309" y="99288"/>
                    </a:lnTo>
                    <a:lnTo>
                      <a:pt x="163309" y="91719"/>
                    </a:lnTo>
                    <a:lnTo>
                      <a:pt x="151993" y="91719"/>
                    </a:lnTo>
                    <a:lnTo>
                      <a:pt x="144259" y="91719"/>
                    </a:lnTo>
                    <a:lnTo>
                      <a:pt x="144259" y="99288"/>
                    </a:lnTo>
                    <a:lnTo>
                      <a:pt x="144259" y="106870"/>
                    </a:lnTo>
                    <a:lnTo>
                      <a:pt x="64935" y="106870"/>
                    </a:lnTo>
                    <a:lnTo>
                      <a:pt x="64935" y="99288"/>
                    </a:lnTo>
                    <a:lnTo>
                      <a:pt x="144259" y="99288"/>
                    </a:lnTo>
                    <a:lnTo>
                      <a:pt x="144259" y="91719"/>
                    </a:lnTo>
                    <a:lnTo>
                      <a:pt x="64935" y="91719"/>
                    </a:lnTo>
                    <a:lnTo>
                      <a:pt x="64935" y="55118"/>
                    </a:lnTo>
                    <a:lnTo>
                      <a:pt x="155575" y="55118"/>
                    </a:lnTo>
                    <a:lnTo>
                      <a:pt x="155575" y="91325"/>
                    </a:lnTo>
                    <a:lnTo>
                      <a:pt x="163309" y="91325"/>
                    </a:lnTo>
                    <a:lnTo>
                      <a:pt x="163309" y="55118"/>
                    </a:lnTo>
                    <a:lnTo>
                      <a:pt x="163309" y="54610"/>
                    </a:lnTo>
                    <a:lnTo>
                      <a:pt x="163309" y="47548"/>
                    </a:lnTo>
                    <a:lnTo>
                      <a:pt x="81419" y="47548"/>
                    </a:lnTo>
                    <a:lnTo>
                      <a:pt x="81419" y="1714"/>
                    </a:lnTo>
                    <a:lnTo>
                      <a:pt x="79679" y="0"/>
                    </a:lnTo>
                    <a:lnTo>
                      <a:pt x="75412" y="0"/>
                    </a:lnTo>
                    <a:lnTo>
                      <a:pt x="73672" y="1714"/>
                    </a:lnTo>
                    <a:lnTo>
                      <a:pt x="73672" y="47548"/>
                    </a:lnTo>
                    <a:lnTo>
                      <a:pt x="57200" y="47548"/>
                    </a:lnTo>
                    <a:lnTo>
                      <a:pt x="57200" y="107188"/>
                    </a:lnTo>
                    <a:lnTo>
                      <a:pt x="37477" y="107188"/>
                    </a:lnTo>
                    <a:lnTo>
                      <a:pt x="37236" y="110756"/>
                    </a:lnTo>
                    <a:lnTo>
                      <a:pt x="37134" y="118427"/>
                    </a:lnTo>
                    <a:lnTo>
                      <a:pt x="38696" y="135293"/>
                    </a:lnTo>
                    <a:lnTo>
                      <a:pt x="44488" y="155981"/>
                    </a:lnTo>
                    <a:lnTo>
                      <a:pt x="57073" y="175158"/>
                    </a:lnTo>
                    <a:lnTo>
                      <a:pt x="58204" y="176276"/>
                    </a:lnTo>
                    <a:lnTo>
                      <a:pt x="569366" y="176276"/>
                    </a:lnTo>
                    <a:lnTo>
                      <a:pt x="575525" y="169214"/>
                    </a:lnTo>
                    <a:lnTo>
                      <a:pt x="575525" y="168643"/>
                    </a:lnTo>
                    <a:lnTo>
                      <a:pt x="575602" y="157213"/>
                    </a:lnTo>
                    <a:lnTo>
                      <a:pt x="577278" y="148958"/>
                    </a:lnTo>
                    <a:lnTo>
                      <a:pt x="578396" y="146151"/>
                    </a:lnTo>
                    <a:lnTo>
                      <a:pt x="591616" y="114833"/>
                    </a:lnTo>
                    <a:lnTo>
                      <a:pt x="592035" y="113830"/>
                    </a:lnTo>
                    <a:close/>
                  </a:path>
                  <a:path w="622300" h="176529">
                    <a:moveTo>
                      <a:pt x="622300" y="170345"/>
                    </a:moveTo>
                    <a:lnTo>
                      <a:pt x="620560" y="168643"/>
                    </a:lnTo>
                    <a:lnTo>
                      <a:pt x="581406" y="168643"/>
                    </a:lnTo>
                    <a:lnTo>
                      <a:pt x="579678" y="170345"/>
                    </a:lnTo>
                    <a:lnTo>
                      <a:pt x="579678" y="174574"/>
                    </a:lnTo>
                    <a:lnTo>
                      <a:pt x="581406" y="176276"/>
                    </a:lnTo>
                    <a:lnTo>
                      <a:pt x="618426" y="176276"/>
                    </a:lnTo>
                    <a:lnTo>
                      <a:pt x="620560" y="176276"/>
                    </a:lnTo>
                    <a:lnTo>
                      <a:pt x="622300" y="174574"/>
                    </a:lnTo>
                    <a:lnTo>
                      <a:pt x="622300" y="170345"/>
                    </a:lnTo>
                    <a:close/>
                  </a:path>
                </a:pathLst>
              </a:custGeom>
              <a:solidFill>
                <a:srgbClr val="ED512F"/>
              </a:solidFill>
            </p:spPr>
            <p:txBody>
              <a:bodyPr wrap="square" lIns="0" tIns="0" rIns="0" bIns="0" rtlCol="0"/>
              <a:lstStyle/>
              <a:p>
                <a:endParaRPr/>
              </a:p>
            </p:txBody>
          </p:sp>
          <p:pic>
            <p:nvPicPr>
              <p:cNvPr id="19" name="object 51">
                <a:extLst>
                  <a:ext uri="{FF2B5EF4-FFF2-40B4-BE49-F238E27FC236}">
                    <a16:creationId xmlns:a16="http://schemas.microsoft.com/office/drawing/2014/main" id="{DF66E4B2-6BB4-A9A3-EADB-0F7A31A4668C}"/>
                  </a:ext>
                </a:extLst>
              </p:cNvPr>
              <p:cNvPicPr/>
              <p:nvPr/>
            </p:nvPicPr>
            <p:blipFill>
              <a:blip r:embed="rId8" cstate="print"/>
              <a:stretch>
                <a:fillRect/>
              </a:stretch>
            </p:blipFill>
            <p:spPr>
              <a:xfrm>
                <a:off x="5230160" y="6814452"/>
                <a:ext cx="302945" cy="90867"/>
              </a:xfrm>
              <a:prstGeom prst="rect">
                <a:avLst/>
              </a:prstGeom>
            </p:spPr>
          </p:pic>
        </p:grpSp>
        <p:sp>
          <p:nvSpPr>
            <p:cNvPr id="28" name="ZoneTexte 27">
              <a:extLst>
                <a:ext uri="{FF2B5EF4-FFF2-40B4-BE49-F238E27FC236}">
                  <a16:creationId xmlns:a16="http://schemas.microsoft.com/office/drawing/2014/main" id="{AFBEC9E0-8801-013A-1BC8-0D57FF85D05A}"/>
                </a:ext>
              </a:extLst>
            </p:cNvPr>
            <p:cNvSpPr txBox="1"/>
            <p:nvPr/>
          </p:nvSpPr>
          <p:spPr>
            <a:xfrm>
              <a:off x="6474831" y="5191197"/>
              <a:ext cx="909409" cy="369332"/>
            </a:xfrm>
            <a:prstGeom prst="rect">
              <a:avLst/>
            </a:prstGeom>
            <a:noFill/>
          </p:spPr>
          <p:txBody>
            <a:bodyPr wrap="square" rtlCol="0">
              <a:spAutoFit/>
            </a:bodyPr>
            <a:lstStyle/>
            <a:p>
              <a:pPr algn="ctr"/>
              <a:r>
                <a:rPr lang="fr-FR" sz="900"/>
                <a:t>Industrie/ Transport</a:t>
              </a:r>
            </a:p>
          </p:txBody>
        </p:sp>
        <p:sp>
          <p:nvSpPr>
            <p:cNvPr id="93" name="ZoneTexte 92">
              <a:extLst>
                <a:ext uri="{FF2B5EF4-FFF2-40B4-BE49-F238E27FC236}">
                  <a16:creationId xmlns:a16="http://schemas.microsoft.com/office/drawing/2014/main" id="{DBE2AC27-D064-EB95-3E58-0B47775440F5}"/>
                </a:ext>
              </a:extLst>
            </p:cNvPr>
            <p:cNvSpPr txBox="1"/>
            <p:nvPr/>
          </p:nvSpPr>
          <p:spPr>
            <a:xfrm>
              <a:off x="6501546" y="3888420"/>
              <a:ext cx="717299" cy="400110"/>
            </a:xfrm>
            <a:prstGeom prst="rect">
              <a:avLst/>
            </a:prstGeom>
            <a:noFill/>
          </p:spPr>
          <p:txBody>
            <a:bodyPr wrap="square" rtlCol="0">
              <a:spAutoFit/>
            </a:bodyPr>
            <a:lstStyle/>
            <a:p>
              <a:pPr algn="ctr"/>
              <a:r>
                <a:rPr lang="fr-FR" sz="2000">
                  <a:solidFill>
                    <a:srgbClr val="F5A243"/>
                  </a:solidFill>
                </a:rPr>
                <a:t>4%</a:t>
              </a:r>
            </a:p>
          </p:txBody>
        </p:sp>
        <p:pic>
          <p:nvPicPr>
            <p:cNvPr id="20" name="object 52">
              <a:extLst>
                <a:ext uri="{FF2B5EF4-FFF2-40B4-BE49-F238E27FC236}">
                  <a16:creationId xmlns:a16="http://schemas.microsoft.com/office/drawing/2014/main" id="{3CD228E6-536C-420E-1086-C71FD928624D}"/>
                </a:ext>
              </a:extLst>
            </p:cNvPr>
            <p:cNvPicPr/>
            <p:nvPr/>
          </p:nvPicPr>
          <p:blipFill>
            <a:blip r:embed="rId9" cstate="print"/>
            <a:stretch>
              <a:fillRect/>
            </a:stretch>
          </p:blipFill>
          <p:spPr>
            <a:xfrm>
              <a:off x="9065648" y="4696188"/>
              <a:ext cx="362985" cy="380260"/>
            </a:xfrm>
            <a:prstGeom prst="rect">
              <a:avLst/>
            </a:prstGeom>
          </p:spPr>
        </p:pic>
        <p:sp>
          <p:nvSpPr>
            <p:cNvPr id="29" name="ZoneTexte 28">
              <a:extLst>
                <a:ext uri="{FF2B5EF4-FFF2-40B4-BE49-F238E27FC236}">
                  <a16:creationId xmlns:a16="http://schemas.microsoft.com/office/drawing/2014/main" id="{A42567D1-B087-3FCD-9718-8AB8C758728B}"/>
                </a:ext>
              </a:extLst>
            </p:cNvPr>
            <p:cNvSpPr txBox="1"/>
            <p:nvPr/>
          </p:nvSpPr>
          <p:spPr>
            <a:xfrm>
              <a:off x="8792435" y="5329696"/>
              <a:ext cx="909409" cy="230833"/>
            </a:xfrm>
            <a:prstGeom prst="rect">
              <a:avLst/>
            </a:prstGeom>
            <a:noFill/>
          </p:spPr>
          <p:txBody>
            <a:bodyPr wrap="square" rtlCol="0">
              <a:spAutoFit/>
            </a:bodyPr>
            <a:lstStyle/>
            <a:p>
              <a:pPr algn="ctr"/>
              <a:r>
                <a:rPr lang="fr-FR" sz="900" err="1"/>
                <a:t>Retail</a:t>
              </a:r>
              <a:r>
                <a:rPr lang="fr-FR" sz="900"/>
                <a:t> / luxe</a:t>
              </a:r>
            </a:p>
          </p:txBody>
        </p:sp>
        <p:sp>
          <p:nvSpPr>
            <p:cNvPr id="32" name="ZoneTexte 31">
              <a:extLst>
                <a:ext uri="{FF2B5EF4-FFF2-40B4-BE49-F238E27FC236}">
                  <a16:creationId xmlns:a16="http://schemas.microsoft.com/office/drawing/2014/main" id="{288C1DA8-C961-85CF-FB7A-E97873A322F8}"/>
                </a:ext>
              </a:extLst>
            </p:cNvPr>
            <p:cNvSpPr txBox="1"/>
            <p:nvPr/>
          </p:nvSpPr>
          <p:spPr>
            <a:xfrm>
              <a:off x="8975013" y="3949122"/>
              <a:ext cx="607100" cy="369332"/>
            </a:xfrm>
            <a:prstGeom prst="rect">
              <a:avLst/>
            </a:prstGeom>
            <a:noFill/>
          </p:spPr>
          <p:txBody>
            <a:bodyPr wrap="square" rtlCol="0">
              <a:spAutoFit/>
            </a:bodyPr>
            <a:lstStyle/>
            <a:p>
              <a:pPr algn="ctr"/>
              <a:r>
                <a:rPr lang="fr-FR">
                  <a:solidFill>
                    <a:srgbClr val="F5A243"/>
                  </a:solidFill>
                </a:rPr>
                <a:t>3%</a:t>
              </a:r>
            </a:p>
          </p:txBody>
        </p:sp>
      </p:grpSp>
    </p:spTree>
    <p:extLst>
      <p:ext uri="{BB962C8B-B14F-4D97-AF65-F5344CB8AC3E}">
        <p14:creationId xmlns:p14="http://schemas.microsoft.com/office/powerpoint/2010/main" val="34787349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1DF7F5-97BF-DA4B-96BC-F7DF3C36616B}"/>
              </a:ext>
            </a:extLst>
          </p:cNvPr>
          <p:cNvSpPr/>
          <p:nvPr/>
        </p:nvSpPr>
        <p:spPr>
          <a:xfrm>
            <a:off x="705147" y="3843071"/>
            <a:ext cx="3424402" cy="33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b="1">
                <a:solidFill>
                  <a:srgbClr val="F5A243"/>
                </a:solidFill>
                <a:latin typeface="Arial" panose="020B0604020202020204" pitchFamily="34" charset="0"/>
                <a:cs typeface="Arial" panose="020B0604020202020204" pitchFamily="34" charset="0"/>
              </a:rPr>
              <a:t>Points clés</a:t>
            </a:r>
          </a:p>
        </p:txBody>
      </p:sp>
      <p:sp>
        <p:nvSpPr>
          <p:cNvPr id="12" name="ZoneTexte 11">
            <a:extLst>
              <a:ext uri="{FF2B5EF4-FFF2-40B4-BE49-F238E27FC236}">
                <a16:creationId xmlns:a16="http://schemas.microsoft.com/office/drawing/2014/main" id="{C17E74F8-0984-7346-B5F4-4ED2FB1047E6}"/>
              </a:ext>
            </a:extLst>
          </p:cNvPr>
          <p:cNvSpPr txBox="1"/>
          <p:nvPr/>
        </p:nvSpPr>
        <p:spPr>
          <a:xfrm>
            <a:off x="705147" y="4227886"/>
            <a:ext cx="2863893" cy="261610"/>
          </a:xfrm>
          <a:prstGeom prst="rect">
            <a:avLst/>
          </a:prstGeom>
          <a:noFill/>
        </p:spPr>
        <p:txBody>
          <a:bodyPr wrap="square" lIns="54000" tIns="45720" rIns="54000" bIns="45720" rtlCol="0" anchor="t">
            <a:spAutoFit/>
          </a:bodyPr>
          <a:lstStyle/>
          <a:p>
            <a:pPr algn="just">
              <a:spcBef>
                <a:spcPts val="600"/>
              </a:spcBef>
            </a:pPr>
            <a:r>
              <a:rPr lang="fr-FR" sz="1100">
                <a:solidFill>
                  <a:schemeClr val="accent4"/>
                </a:solidFill>
                <a:latin typeface="Arial" panose="020B0604020202020204" pitchFamily="34" charset="0"/>
                <a:cs typeface="Arial" panose="020B0604020202020204" pitchFamily="34" charset="0"/>
              </a:rPr>
              <a:t>TEXTE </a:t>
            </a:r>
            <a:endParaRPr lang="fr-FR" sz="1100">
              <a:latin typeface="Arial" panose="020B0604020202020204" pitchFamily="34" charset="0"/>
              <a:ea typeface="Times New Roman" panose="02020603050405020304" pitchFamily="18" charset="0"/>
              <a:cs typeface="Arial" panose="020B0604020202020204" pitchFamily="34" charset="0"/>
            </a:endParaRPr>
          </a:p>
        </p:txBody>
      </p:sp>
      <p:sp>
        <p:nvSpPr>
          <p:cNvPr id="6" name="Espace réservé du texte 10">
            <a:extLst>
              <a:ext uri="{FF2B5EF4-FFF2-40B4-BE49-F238E27FC236}">
                <a16:creationId xmlns:a16="http://schemas.microsoft.com/office/drawing/2014/main" id="{1F7FBDAE-D6B3-3FDB-F513-93832C0260A8}"/>
              </a:ext>
            </a:extLst>
          </p:cNvPr>
          <p:cNvSpPr txBox="1">
            <a:spLocks/>
          </p:cNvSpPr>
          <p:nvPr/>
        </p:nvSpPr>
        <p:spPr bwMode="auto">
          <a:xfrm>
            <a:off x="1321697" y="3014002"/>
            <a:ext cx="2060221" cy="64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a:solidFill>
                  <a:srgbClr val="E8470D"/>
                </a:solidFill>
                <a:latin typeface="Arial" panose="020B0604020202020204" pitchFamily="34" charset="0"/>
                <a:cs typeface="Arial" panose="020B0604020202020204" pitchFamily="34" charset="0"/>
              </a:rPr>
              <a:t>CHIFFRES CLES </a:t>
            </a:r>
            <a:endParaRPr lang="fr-FR" sz="120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EA0F674F-D49E-5371-72B4-C4996039ED5B}"/>
              </a:ext>
            </a:extLst>
          </p:cNvPr>
          <p:cNvSpPr>
            <a:spLocks noGrp="1"/>
          </p:cNvSpPr>
          <p:nvPr>
            <p:ph type="body" sz="quarter" idx="11"/>
          </p:nvPr>
        </p:nvSpPr>
        <p:spPr/>
        <p:txBody>
          <a:bodyPr/>
          <a:lstStyle/>
          <a:p>
            <a:r>
              <a:rPr lang="fr-FR" err="1">
                <a:solidFill>
                  <a:schemeClr val="tx1">
                    <a:lumMod val="75000"/>
                    <a:lumOff val="25000"/>
                  </a:schemeClr>
                </a:solidFill>
              </a:rPr>
              <a:t>Aubay</a:t>
            </a:r>
            <a:r>
              <a:rPr lang="fr-FR">
                <a:solidFill>
                  <a:schemeClr val="tx1">
                    <a:lumMod val="75000"/>
                    <a:lumOff val="25000"/>
                  </a:schemeClr>
                </a:solidFill>
              </a:rPr>
              <a:t> </a:t>
            </a:r>
            <a:r>
              <a:rPr lang="fr-FR">
                <a:solidFill>
                  <a:schemeClr val="tx1">
                    <a:lumMod val="75000"/>
                    <a:lumOff val="25000"/>
                  </a:schemeClr>
                </a:solidFill>
                <a:highlight>
                  <a:srgbClr val="FFFF00"/>
                </a:highlight>
              </a:rPr>
              <a:t>&amp; Nom du client</a:t>
            </a:r>
          </a:p>
        </p:txBody>
      </p:sp>
      <p:cxnSp>
        <p:nvCxnSpPr>
          <p:cNvPr id="13" name="Connecteur droit 12">
            <a:extLst>
              <a:ext uri="{FF2B5EF4-FFF2-40B4-BE49-F238E27FC236}">
                <a16:creationId xmlns:a16="http://schemas.microsoft.com/office/drawing/2014/main" id="{D0156931-62B9-19B2-CE59-EC8C343ECDFA}"/>
              </a:ext>
            </a:extLst>
          </p:cNvPr>
          <p:cNvCxnSpPr/>
          <p:nvPr/>
        </p:nvCxnSpPr>
        <p:spPr>
          <a:xfrm>
            <a:off x="5520954" y="1231392"/>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DC0A490C-E4F2-89A1-6292-A174818E35E6}"/>
              </a:ext>
            </a:extLst>
          </p:cNvPr>
          <p:cNvSpPr txBox="1"/>
          <p:nvPr/>
        </p:nvSpPr>
        <p:spPr>
          <a:xfrm>
            <a:off x="6362799" y="1809506"/>
            <a:ext cx="2863893" cy="261610"/>
          </a:xfrm>
          <a:prstGeom prst="rect">
            <a:avLst/>
          </a:prstGeom>
          <a:noFill/>
        </p:spPr>
        <p:txBody>
          <a:bodyPr wrap="square" lIns="54000" tIns="45720" rIns="54000" bIns="45720" rtlCol="0" anchor="t">
            <a:spAutoFit/>
          </a:bodyPr>
          <a:lstStyle/>
          <a:p>
            <a:pPr algn="just">
              <a:spcBef>
                <a:spcPts val="600"/>
              </a:spcBef>
            </a:pPr>
            <a:r>
              <a:rPr lang="fr-FR" sz="1100">
                <a:solidFill>
                  <a:schemeClr val="accent4"/>
                </a:solidFill>
                <a:latin typeface="Arial" panose="020B0604020202020204" pitchFamily="34" charset="0"/>
                <a:cs typeface="Arial" panose="020B0604020202020204" pitchFamily="34" charset="0"/>
              </a:rPr>
              <a:t>TEXTE </a:t>
            </a:r>
            <a:endParaRPr lang="fr-FR" sz="1100">
              <a:latin typeface="Arial" panose="020B0604020202020204" pitchFamily="34" charset="0"/>
              <a:ea typeface="Times New Roman" panose="02020603050405020304" pitchFamily="18" charset="0"/>
              <a:cs typeface="Arial" panose="020B0604020202020204" pitchFamily="34" charset="0"/>
            </a:endParaRPr>
          </a:p>
        </p:txBody>
      </p:sp>
      <p:grpSp>
        <p:nvGrpSpPr>
          <p:cNvPr id="11" name="Groupe 10">
            <a:extLst>
              <a:ext uri="{FF2B5EF4-FFF2-40B4-BE49-F238E27FC236}">
                <a16:creationId xmlns:a16="http://schemas.microsoft.com/office/drawing/2014/main" id="{DB6EC383-277A-FE77-411D-9E8356DD0C68}"/>
              </a:ext>
            </a:extLst>
          </p:cNvPr>
          <p:cNvGrpSpPr/>
          <p:nvPr/>
        </p:nvGrpSpPr>
        <p:grpSpPr>
          <a:xfrm>
            <a:off x="705147" y="1329931"/>
            <a:ext cx="994787" cy="959149"/>
            <a:chOff x="412283" y="1144470"/>
            <a:chExt cx="994787" cy="959149"/>
          </a:xfrm>
        </p:grpSpPr>
        <p:sp>
          <p:nvSpPr>
            <p:cNvPr id="8" name="Organigramme : Connecteur 7">
              <a:extLst>
                <a:ext uri="{FF2B5EF4-FFF2-40B4-BE49-F238E27FC236}">
                  <a16:creationId xmlns:a16="http://schemas.microsoft.com/office/drawing/2014/main" id="{D4B60548-5D4C-3FED-4FF5-E21600998412}"/>
                </a:ext>
              </a:extLst>
            </p:cNvPr>
            <p:cNvSpPr/>
            <p:nvPr/>
          </p:nvSpPr>
          <p:spPr>
            <a:xfrm>
              <a:off x="412283" y="1144470"/>
              <a:ext cx="994787" cy="959149"/>
            </a:xfrm>
            <a:prstGeom prst="flowChartConnector">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ADF2697-AE33-2EF9-FE74-8FA429EEA3E1}"/>
                </a:ext>
              </a:extLst>
            </p:cNvPr>
            <p:cNvSpPr txBox="1"/>
            <p:nvPr/>
          </p:nvSpPr>
          <p:spPr>
            <a:xfrm>
              <a:off x="456392" y="1362434"/>
              <a:ext cx="914400" cy="523220"/>
            </a:xfrm>
            <a:prstGeom prst="rect">
              <a:avLst/>
            </a:prstGeom>
            <a:noFill/>
          </p:spPr>
          <p:txBody>
            <a:bodyPr wrap="square" rtlCol="0">
              <a:spAutoFit/>
            </a:bodyPr>
            <a:lstStyle/>
            <a:p>
              <a:pPr algn="ctr"/>
              <a:r>
                <a:rPr lang="fr-FR" sz="1400"/>
                <a:t>Logo client</a:t>
              </a:r>
            </a:p>
          </p:txBody>
        </p:sp>
      </p:grpSp>
    </p:spTree>
    <p:extLst>
      <p:ext uri="{BB962C8B-B14F-4D97-AF65-F5344CB8AC3E}">
        <p14:creationId xmlns:p14="http://schemas.microsoft.com/office/powerpoint/2010/main" val="466963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Graphique 42">
            <a:extLst>
              <a:ext uri="{FF2B5EF4-FFF2-40B4-BE49-F238E27FC236}">
                <a16:creationId xmlns:a16="http://schemas.microsoft.com/office/drawing/2014/main" id="{493AC156-25E8-95B7-EF03-59DD102DB32B}"/>
              </a:ext>
            </a:extLst>
          </p:cNvPr>
          <p:cNvGraphicFramePr/>
          <p:nvPr>
            <p:extLst>
              <p:ext uri="{D42A27DB-BD31-4B8C-83A1-F6EECF244321}">
                <p14:modId xmlns:p14="http://schemas.microsoft.com/office/powerpoint/2010/main" val="1504358911"/>
              </p:ext>
            </p:extLst>
          </p:nvPr>
        </p:nvGraphicFramePr>
        <p:xfrm>
          <a:off x="9490955" y="4299093"/>
          <a:ext cx="1530947" cy="15498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Graphique 38">
            <a:extLst>
              <a:ext uri="{FF2B5EF4-FFF2-40B4-BE49-F238E27FC236}">
                <a16:creationId xmlns:a16="http://schemas.microsoft.com/office/drawing/2014/main" id="{D6279E11-3F88-A86A-CC9B-455430129BCA}"/>
              </a:ext>
            </a:extLst>
          </p:cNvPr>
          <p:cNvGraphicFramePr/>
          <p:nvPr>
            <p:extLst>
              <p:ext uri="{D42A27DB-BD31-4B8C-83A1-F6EECF244321}">
                <p14:modId xmlns:p14="http://schemas.microsoft.com/office/powerpoint/2010/main" val="2314696431"/>
              </p:ext>
            </p:extLst>
          </p:nvPr>
        </p:nvGraphicFramePr>
        <p:xfrm>
          <a:off x="7507606" y="2900684"/>
          <a:ext cx="1530947" cy="1549842"/>
        </p:xfrm>
        <a:graphic>
          <a:graphicData uri="http://schemas.openxmlformats.org/drawingml/2006/chart">
            <c:chart xmlns:c="http://schemas.openxmlformats.org/drawingml/2006/chart" xmlns:r="http://schemas.openxmlformats.org/officeDocument/2006/relationships" r:id="rId4"/>
          </a:graphicData>
        </a:graphic>
      </p:graphicFrame>
      <p:sp>
        <p:nvSpPr>
          <p:cNvPr id="54" name="Espace réservé du texte 53">
            <a:extLst>
              <a:ext uri="{FF2B5EF4-FFF2-40B4-BE49-F238E27FC236}">
                <a16:creationId xmlns:a16="http://schemas.microsoft.com/office/drawing/2014/main" id="{A899BF1E-9421-313D-BB45-BCEDB2724CC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222" name="TextBox 30">
            <a:extLst>
              <a:ext uri="{FF2B5EF4-FFF2-40B4-BE49-F238E27FC236}">
                <a16:creationId xmlns:a16="http://schemas.microsoft.com/office/drawing/2014/main" id="{E6EE947B-31C2-BD20-58E7-0E2BC17991CB}"/>
              </a:ext>
            </a:extLst>
          </p:cNvPr>
          <p:cNvSpPr txBox="1"/>
          <p:nvPr/>
        </p:nvSpPr>
        <p:spPr>
          <a:xfrm>
            <a:off x="4729802" y="1035644"/>
            <a:ext cx="3042598"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bg2">
                    <a:lumMod val="50000"/>
                  </a:schemeClr>
                </a:solidFill>
              </a:rPr>
              <a:t>France</a:t>
            </a:r>
            <a:r>
              <a:rPr lang="fr-FR" sz="1200">
                <a:solidFill>
                  <a:schemeClr val="bg2">
                    <a:lumMod val="50000"/>
                  </a:schemeClr>
                </a:solidFill>
              </a:rPr>
              <a:t> et </a:t>
            </a:r>
            <a:r>
              <a:rPr lang="fr-FR" sz="1200" b="1">
                <a:solidFill>
                  <a:schemeClr val="bg2">
                    <a:lumMod val="50000"/>
                  </a:schemeClr>
                </a:solidFill>
              </a:rPr>
              <a:t>Autres Pays</a:t>
            </a:r>
          </a:p>
        </p:txBody>
      </p:sp>
      <p:grpSp>
        <p:nvGrpSpPr>
          <p:cNvPr id="14" name="Groupe 13">
            <a:extLst>
              <a:ext uri="{FF2B5EF4-FFF2-40B4-BE49-F238E27FC236}">
                <a16:creationId xmlns:a16="http://schemas.microsoft.com/office/drawing/2014/main" id="{E24810C8-78E1-C979-1093-2E648C0B52B5}"/>
              </a:ext>
            </a:extLst>
          </p:cNvPr>
          <p:cNvGrpSpPr/>
          <p:nvPr/>
        </p:nvGrpSpPr>
        <p:grpSpPr>
          <a:xfrm>
            <a:off x="4018465" y="6136158"/>
            <a:ext cx="4387353" cy="276999"/>
            <a:chOff x="4292524" y="5829249"/>
            <a:chExt cx="3681640" cy="276999"/>
          </a:xfrm>
        </p:grpSpPr>
        <p:cxnSp>
          <p:nvCxnSpPr>
            <p:cNvPr id="6" name="Connecteur droit 5">
              <a:extLst>
                <a:ext uri="{FF2B5EF4-FFF2-40B4-BE49-F238E27FC236}">
                  <a16:creationId xmlns:a16="http://schemas.microsoft.com/office/drawing/2014/main" id="{C6D47DCC-E3B0-D220-3A2B-B8A04D38EF78}"/>
                </a:ext>
              </a:extLst>
            </p:cNvPr>
            <p:cNvCxnSpPr>
              <a:cxnSpLocks/>
            </p:cNvCxnSpPr>
            <p:nvPr/>
          </p:nvCxnSpPr>
          <p:spPr>
            <a:xfrm>
              <a:off x="4397756" y="5981774"/>
              <a:ext cx="306139" cy="0"/>
            </a:xfrm>
            <a:prstGeom prst="line">
              <a:avLst/>
            </a:prstGeom>
            <a:ln w="76200">
              <a:solidFill>
                <a:srgbClr val="E5430D"/>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D1C5B14-D9E3-B9A3-DE75-5E0D1953EC2A}"/>
                </a:ext>
              </a:extLst>
            </p:cNvPr>
            <p:cNvCxnSpPr>
              <a:cxnSpLocks/>
            </p:cNvCxnSpPr>
            <p:nvPr/>
          </p:nvCxnSpPr>
          <p:spPr>
            <a:xfrm>
              <a:off x="6117990" y="5974080"/>
              <a:ext cx="306139" cy="0"/>
            </a:xfrm>
            <a:prstGeom prst="line">
              <a:avLst/>
            </a:prstGeom>
            <a:ln w="76200">
              <a:solidFill>
                <a:srgbClr val="F5A243"/>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9F6371F-DC61-DF01-A22E-835D2810411B}"/>
                </a:ext>
              </a:extLst>
            </p:cNvPr>
            <p:cNvSpPr txBox="1"/>
            <p:nvPr/>
          </p:nvSpPr>
          <p:spPr>
            <a:xfrm>
              <a:off x="4767403" y="5850969"/>
              <a:ext cx="1194816" cy="246221"/>
            </a:xfrm>
            <a:prstGeom prst="rect">
              <a:avLst/>
            </a:prstGeom>
            <a:noFill/>
          </p:spPr>
          <p:txBody>
            <a:bodyPr wrap="square" rtlCol="0">
              <a:spAutoFit/>
            </a:bodyPr>
            <a:lstStyle/>
            <a:p>
              <a:r>
                <a:rPr lang="fr-FR" sz="1000">
                  <a:solidFill>
                    <a:schemeClr val="tx1">
                      <a:lumMod val="50000"/>
                      <a:lumOff val="50000"/>
                    </a:schemeClr>
                  </a:solidFill>
                </a:rPr>
                <a:t>Part du CA France</a:t>
              </a:r>
            </a:p>
          </p:txBody>
        </p:sp>
        <p:sp>
          <p:nvSpPr>
            <p:cNvPr id="11" name="ZoneTexte 10">
              <a:extLst>
                <a:ext uri="{FF2B5EF4-FFF2-40B4-BE49-F238E27FC236}">
                  <a16:creationId xmlns:a16="http://schemas.microsoft.com/office/drawing/2014/main" id="{3F75D9E3-339E-F6A8-3312-66C9CC6C6127}"/>
                </a:ext>
              </a:extLst>
            </p:cNvPr>
            <p:cNvSpPr txBox="1"/>
            <p:nvPr/>
          </p:nvSpPr>
          <p:spPr>
            <a:xfrm>
              <a:off x="6437328" y="5843275"/>
              <a:ext cx="1536836" cy="246221"/>
            </a:xfrm>
            <a:prstGeom prst="rect">
              <a:avLst/>
            </a:prstGeom>
            <a:noFill/>
          </p:spPr>
          <p:txBody>
            <a:bodyPr wrap="square" rtlCol="0">
              <a:spAutoFit/>
            </a:bodyPr>
            <a:lstStyle/>
            <a:p>
              <a:r>
                <a:rPr lang="fr-FR" sz="1000">
                  <a:solidFill>
                    <a:schemeClr val="tx1">
                      <a:lumMod val="50000"/>
                      <a:lumOff val="50000"/>
                    </a:schemeClr>
                  </a:solidFill>
                </a:rPr>
                <a:t>Part du CA Autres Pays</a:t>
              </a:r>
            </a:p>
          </p:txBody>
        </p:sp>
        <p:sp>
          <p:nvSpPr>
            <p:cNvPr id="12" name="Rectangle : coins arrondis 11">
              <a:extLst>
                <a:ext uri="{FF2B5EF4-FFF2-40B4-BE49-F238E27FC236}">
                  <a16:creationId xmlns:a16="http://schemas.microsoft.com/office/drawing/2014/main" id="{2F16D2D5-EA2A-ECB7-892D-D2A89A791306}"/>
                </a:ext>
              </a:extLst>
            </p:cNvPr>
            <p:cNvSpPr/>
            <p:nvPr/>
          </p:nvSpPr>
          <p:spPr>
            <a:xfrm>
              <a:off x="4292524" y="5829249"/>
              <a:ext cx="3436172" cy="276999"/>
            </a:xfrm>
            <a:prstGeom prst="round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Espace réservé du texte 55">
            <a:extLst>
              <a:ext uri="{FF2B5EF4-FFF2-40B4-BE49-F238E27FC236}">
                <a16:creationId xmlns:a16="http://schemas.microsoft.com/office/drawing/2014/main" id="{02E3E9EF-CFA4-9385-B247-FD3BD46ABC32}"/>
              </a:ext>
            </a:extLst>
          </p:cNvPr>
          <p:cNvSpPr>
            <a:spLocks noGrp="1"/>
          </p:cNvSpPr>
          <p:nvPr>
            <p:ph type="body" sz="quarter" idx="10"/>
          </p:nvPr>
        </p:nvSpPr>
        <p:spPr/>
        <p:txBody>
          <a:bodyPr/>
          <a:lstStyle/>
          <a:p>
            <a:r>
              <a:rPr lang="fr-FR"/>
              <a:t>Nos clients</a:t>
            </a:r>
          </a:p>
        </p:txBody>
      </p:sp>
      <p:graphicFrame>
        <p:nvGraphicFramePr>
          <p:cNvPr id="4" name="Graphique 3">
            <a:extLst>
              <a:ext uri="{FF2B5EF4-FFF2-40B4-BE49-F238E27FC236}">
                <a16:creationId xmlns:a16="http://schemas.microsoft.com/office/drawing/2014/main" id="{96C94CDE-3F36-6903-A054-7E4762AD5DBA}"/>
              </a:ext>
            </a:extLst>
          </p:cNvPr>
          <p:cNvGraphicFramePr/>
          <p:nvPr>
            <p:extLst>
              <p:ext uri="{D42A27DB-BD31-4B8C-83A1-F6EECF244321}">
                <p14:modId xmlns:p14="http://schemas.microsoft.com/office/powerpoint/2010/main" val="4075806726"/>
              </p:ext>
            </p:extLst>
          </p:nvPr>
        </p:nvGraphicFramePr>
        <p:xfrm>
          <a:off x="1562915" y="1471349"/>
          <a:ext cx="1530947" cy="15498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aphique 4">
            <a:extLst>
              <a:ext uri="{FF2B5EF4-FFF2-40B4-BE49-F238E27FC236}">
                <a16:creationId xmlns:a16="http://schemas.microsoft.com/office/drawing/2014/main" id="{9BE03FC0-90CC-CB4C-E0DD-E493251FAAAD}"/>
              </a:ext>
            </a:extLst>
          </p:cNvPr>
          <p:cNvGraphicFramePr/>
          <p:nvPr>
            <p:extLst>
              <p:ext uri="{D42A27DB-BD31-4B8C-83A1-F6EECF244321}">
                <p14:modId xmlns:p14="http://schemas.microsoft.com/office/powerpoint/2010/main" val="841271336"/>
              </p:ext>
            </p:extLst>
          </p:nvPr>
        </p:nvGraphicFramePr>
        <p:xfrm>
          <a:off x="3553353" y="1471349"/>
          <a:ext cx="1530947" cy="15498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Graphique 6">
            <a:extLst>
              <a:ext uri="{FF2B5EF4-FFF2-40B4-BE49-F238E27FC236}">
                <a16:creationId xmlns:a16="http://schemas.microsoft.com/office/drawing/2014/main" id="{EAA4EB18-E9CA-9317-E957-BA295FCD0730}"/>
              </a:ext>
            </a:extLst>
          </p:cNvPr>
          <p:cNvGraphicFramePr/>
          <p:nvPr>
            <p:extLst>
              <p:ext uri="{D42A27DB-BD31-4B8C-83A1-F6EECF244321}">
                <p14:modId xmlns:p14="http://schemas.microsoft.com/office/powerpoint/2010/main" val="1592834926"/>
              </p:ext>
            </p:extLst>
          </p:nvPr>
        </p:nvGraphicFramePr>
        <p:xfrm>
          <a:off x="5543791" y="1471349"/>
          <a:ext cx="1530947" cy="15498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Graphique 7">
            <a:extLst>
              <a:ext uri="{FF2B5EF4-FFF2-40B4-BE49-F238E27FC236}">
                <a16:creationId xmlns:a16="http://schemas.microsoft.com/office/drawing/2014/main" id="{7418E3C0-46E3-C4A5-41AD-692C22AA4C6F}"/>
              </a:ext>
            </a:extLst>
          </p:cNvPr>
          <p:cNvGraphicFramePr/>
          <p:nvPr>
            <p:extLst>
              <p:ext uri="{D42A27DB-BD31-4B8C-83A1-F6EECF244321}">
                <p14:modId xmlns:p14="http://schemas.microsoft.com/office/powerpoint/2010/main" val="3504263371"/>
              </p:ext>
            </p:extLst>
          </p:nvPr>
        </p:nvGraphicFramePr>
        <p:xfrm>
          <a:off x="7534229" y="1471349"/>
          <a:ext cx="1530947" cy="154984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Graphique 12">
            <a:extLst>
              <a:ext uri="{FF2B5EF4-FFF2-40B4-BE49-F238E27FC236}">
                <a16:creationId xmlns:a16="http://schemas.microsoft.com/office/drawing/2014/main" id="{311021B0-221B-1948-1AEE-3FFB0B1187D5}"/>
              </a:ext>
            </a:extLst>
          </p:cNvPr>
          <p:cNvGraphicFramePr/>
          <p:nvPr>
            <p:extLst>
              <p:ext uri="{D42A27DB-BD31-4B8C-83A1-F6EECF244321}">
                <p14:modId xmlns:p14="http://schemas.microsoft.com/office/powerpoint/2010/main" val="2432188316"/>
              </p:ext>
            </p:extLst>
          </p:nvPr>
        </p:nvGraphicFramePr>
        <p:xfrm>
          <a:off x="9524665" y="1483729"/>
          <a:ext cx="1530947" cy="154984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Graphique 22">
            <a:extLst>
              <a:ext uri="{FF2B5EF4-FFF2-40B4-BE49-F238E27FC236}">
                <a16:creationId xmlns:a16="http://schemas.microsoft.com/office/drawing/2014/main" id="{7915E272-2BBC-9192-EB3F-5E9785BB7773}"/>
              </a:ext>
            </a:extLst>
          </p:cNvPr>
          <p:cNvGraphicFramePr/>
          <p:nvPr>
            <p:extLst>
              <p:ext uri="{D42A27DB-BD31-4B8C-83A1-F6EECF244321}">
                <p14:modId xmlns:p14="http://schemas.microsoft.com/office/powerpoint/2010/main" val="3879565813"/>
              </p:ext>
            </p:extLst>
          </p:nvPr>
        </p:nvGraphicFramePr>
        <p:xfrm>
          <a:off x="1562915" y="2888304"/>
          <a:ext cx="1530947" cy="154984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Graphique 23">
            <a:extLst>
              <a:ext uri="{FF2B5EF4-FFF2-40B4-BE49-F238E27FC236}">
                <a16:creationId xmlns:a16="http://schemas.microsoft.com/office/drawing/2014/main" id="{DF6A1826-D191-A8BC-EF20-B9F2458550D0}"/>
              </a:ext>
            </a:extLst>
          </p:cNvPr>
          <p:cNvGraphicFramePr/>
          <p:nvPr>
            <p:extLst>
              <p:ext uri="{D42A27DB-BD31-4B8C-83A1-F6EECF244321}">
                <p14:modId xmlns:p14="http://schemas.microsoft.com/office/powerpoint/2010/main" val="2453898714"/>
              </p:ext>
            </p:extLst>
          </p:nvPr>
        </p:nvGraphicFramePr>
        <p:xfrm>
          <a:off x="3553353" y="2888304"/>
          <a:ext cx="1530947" cy="154984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5" name="Graphique 24">
            <a:extLst>
              <a:ext uri="{FF2B5EF4-FFF2-40B4-BE49-F238E27FC236}">
                <a16:creationId xmlns:a16="http://schemas.microsoft.com/office/drawing/2014/main" id="{4BEFA6D5-4EC3-C6D9-142E-2D87D37C1524}"/>
              </a:ext>
            </a:extLst>
          </p:cNvPr>
          <p:cNvGraphicFramePr/>
          <p:nvPr>
            <p:extLst>
              <p:ext uri="{D42A27DB-BD31-4B8C-83A1-F6EECF244321}">
                <p14:modId xmlns:p14="http://schemas.microsoft.com/office/powerpoint/2010/main" val="2534895523"/>
              </p:ext>
            </p:extLst>
          </p:nvPr>
        </p:nvGraphicFramePr>
        <p:xfrm>
          <a:off x="5543791" y="2888304"/>
          <a:ext cx="1530947" cy="154984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Graphique 26">
            <a:extLst>
              <a:ext uri="{FF2B5EF4-FFF2-40B4-BE49-F238E27FC236}">
                <a16:creationId xmlns:a16="http://schemas.microsoft.com/office/drawing/2014/main" id="{33DB7F9C-4D04-26F5-0684-AE3C04ADEFE4}"/>
              </a:ext>
            </a:extLst>
          </p:cNvPr>
          <p:cNvGraphicFramePr/>
          <p:nvPr>
            <p:extLst>
              <p:ext uri="{D42A27DB-BD31-4B8C-83A1-F6EECF244321}">
                <p14:modId xmlns:p14="http://schemas.microsoft.com/office/powerpoint/2010/main" val="1683599191"/>
              </p:ext>
            </p:extLst>
          </p:nvPr>
        </p:nvGraphicFramePr>
        <p:xfrm>
          <a:off x="9524665" y="2900684"/>
          <a:ext cx="1530947" cy="1549842"/>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 name="Graphique 1">
            <a:extLst>
              <a:ext uri="{FF2B5EF4-FFF2-40B4-BE49-F238E27FC236}">
                <a16:creationId xmlns:a16="http://schemas.microsoft.com/office/drawing/2014/main" id="{CD381A25-0ED0-01D8-B172-41445F890C08}"/>
              </a:ext>
            </a:extLst>
          </p:cNvPr>
          <p:cNvGraphicFramePr/>
          <p:nvPr>
            <p:extLst>
              <p:ext uri="{D42A27DB-BD31-4B8C-83A1-F6EECF244321}">
                <p14:modId xmlns:p14="http://schemas.microsoft.com/office/powerpoint/2010/main" val="859973520"/>
              </p:ext>
            </p:extLst>
          </p:nvPr>
        </p:nvGraphicFramePr>
        <p:xfrm>
          <a:off x="7507606" y="4311473"/>
          <a:ext cx="1530947" cy="1549842"/>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5" name="Graphique 14">
            <a:extLst>
              <a:ext uri="{FF2B5EF4-FFF2-40B4-BE49-F238E27FC236}">
                <a16:creationId xmlns:a16="http://schemas.microsoft.com/office/drawing/2014/main" id="{E874EDBB-3BAE-2A42-B4BB-2E360C19FEEC}"/>
              </a:ext>
            </a:extLst>
          </p:cNvPr>
          <p:cNvGraphicFramePr/>
          <p:nvPr>
            <p:extLst>
              <p:ext uri="{D42A27DB-BD31-4B8C-83A1-F6EECF244321}">
                <p14:modId xmlns:p14="http://schemas.microsoft.com/office/powerpoint/2010/main" val="672324096"/>
              </p:ext>
            </p:extLst>
          </p:nvPr>
        </p:nvGraphicFramePr>
        <p:xfrm>
          <a:off x="1562915" y="4299093"/>
          <a:ext cx="1530947" cy="1549842"/>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6" name="Graphique 15">
            <a:extLst>
              <a:ext uri="{FF2B5EF4-FFF2-40B4-BE49-F238E27FC236}">
                <a16:creationId xmlns:a16="http://schemas.microsoft.com/office/drawing/2014/main" id="{7ACF746E-BB11-02B3-2B55-298C00FF67FC}"/>
              </a:ext>
            </a:extLst>
          </p:cNvPr>
          <p:cNvGraphicFramePr/>
          <p:nvPr>
            <p:extLst>
              <p:ext uri="{D42A27DB-BD31-4B8C-83A1-F6EECF244321}">
                <p14:modId xmlns:p14="http://schemas.microsoft.com/office/powerpoint/2010/main" val="3942779026"/>
              </p:ext>
            </p:extLst>
          </p:nvPr>
        </p:nvGraphicFramePr>
        <p:xfrm>
          <a:off x="3553353" y="4299093"/>
          <a:ext cx="1530947" cy="154984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7" name="Graphique 16">
            <a:extLst>
              <a:ext uri="{FF2B5EF4-FFF2-40B4-BE49-F238E27FC236}">
                <a16:creationId xmlns:a16="http://schemas.microsoft.com/office/drawing/2014/main" id="{E9CC5F76-8888-1C27-8B12-B9135AD66B96}"/>
              </a:ext>
            </a:extLst>
          </p:cNvPr>
          <p:cNvGraphicFramePr/>
          <p:nvPr>
            <p:extLst>
              <p:ext uri="{D42A27DB-BD31-4B8C-83A1-F6EECF244321}">
                <p14:modId xmlns:p14="http://schemas.microsoft.com/office/powerpoint/2010/main" val="2653745768"/>
              </p:ext>
            </p:extLst>
          </p:nvPr>
        </p:nvGraphicFramePr>
        <p:xfrm>
          <a:off x="5543791" y="4299093"/>
          <a:ext cx="1530947" cy="1549842"/>
        </p:xfrm>
        <a:graphic>
          <a:graphicData uri="http://schemas.openxmlformats.org/drawingml/2006/chart">
            <c:chart xmlns:c="http://schemas.openxmlformats.org/drawingml/2006/chart" xmlns:r="http://schemas.openxmlformats.org/officeDocument/2006/relationships" r:id="rId17"/>
          </a:graphicData>
        </a:graphic>
      </p:graphicFrame>
      <p:pic>
        <p:nvPicPr>
          <p:cNvPr id="18" name="Image 17" descr="Une image contenant capture d’écran, étoile&#10;&#10;Description générée automatiquement">
            <a:extLst>
              <a:ext uri="{FF2B5EF4-FFF2-40B4-BE49-F238E27FC236}">
                <a16:creationId xmlns:a16="http://schemas.microsoft.com/office/drawing/2014/main" id="{505C9900-11D7-C664-0E30-A461C61FC3C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995945" y="2214455"/>
            <a:ext cx="653472" cy="169608"/>
          </a:xfrm>
          <a:prstGeom prst="rect">
            <a:avLst/>
          </a:prstGeom>
        </p:spPr>
      </p:pic>
      <p:pic>
        <p:nvPicPr>
          <p:cNvPr id="19" name="Image 18" descr="Une image contenant Graphique, graphisme, Police, Caractère coloré&#10;&#10;Description générée automatiquement">
            <a:extLst>
              <a:ext uri="{FF2B5EF4-FFF2-40B4-BE49-F238E27FC236}">
                <a16:creationId xmlns:a16="http://schemas.microsoft.com/office/drawing/2014/main" id="{986133DB-3560-1CA8-111D-273AC07D715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136470" y="2168869"/>
            <a:ext cx="341307" cy="260780"/>
          </a:xfrm>
          <a:prstGeom prst="rect">
            <a:avLst/>
          </a:prstGeom>
        </p:spPr>
      </p:pic>
      <p:pic>
        <p:nvPicPr>
          <p:cNvPr id="20" name="Image 19" descr="Une image contenant Police, Graphique, logo, graphisme&#10;&#10;Description générée automatiquement">
            <a:extLst>
              <a:ext uri="{FF2B5EF4-FFF2-40B4-BE49-F238E27FC236}">
                <a16:creationId xmlns:a16="http://schemas.microsoft.com/office/drawing/2014/main" id="{2120AE51-4AB2-D448-35CB-A2101AE47EB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83111" y="2204217"/>
            <a:ext cx="603058" cy="155589"/>
          </a:xfrm>
          <a:prstGeom prst="rect">
            <a:avLst/>
          </a:prstGeom>
        </p:spPr>
      </p:pic>
      <p:pic>
        <p:nvPicPr>
          <p:cNvPr id="21" name="Image 20" descr="Une image contenant Graphique, capture d’écran, graphisme, Police&#10;&#10;Description générée automatiquement">
            <a:extLst>
              <a:ext uri="{FF2B5EF4-FFF2-40B4-BE49-F238E27FC236}">
                <a16:creationId xmlns:a16="http://schemas.microsoft.com/office/drawing/2014/main" id="{A7F35580-2EB2-F264-9B0D-F4C45FE4C09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32467" y="2101613"/>
            <a:ext cx="681222" cy="383187"/>
          </a:xfrm>
          <a:prstGeom prst="rect">
            <a:avLst/>
          </a:prstGeom>
        </p:spPr>
      </p:pic>
      <p:pic>
        <p:nvPicPr>
          <p:cNvPr id="26" name="Image 25" descr="Une image contenant cercle, logo, écouteur, conception&#10;&#10;Description générée automatiquement">
            <a:extLst>
              <a:ext uri="{FF2B5EF4-FFF2-40B4-BE49-F238E27FC236}">
                <a16:creationId xmlns:a16="http://schemas.microsoft.com/office/drawing/2014/main" id="{31DB417C-3609-195A-0912-34C371682B4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9909818" y="2141155"/>
            <a:ext cx="677524" cy="253537"/>
          </a:xfrm>
          <a:prstGeom prst="rect">
            <a:avLst/>
          </a:prstGeom>
        </p:spPr>
      </p:pic>
      <p:pic>
        <p:nvPicPr>
          <p:cNvPr id="37" name="Image 36" descr="Une image contenant capture d’écran, Graphique, conception&#10;&#10;Description générée automatiquement">
            <a:extLst>
              <a:ext uri="{FF2B5EF4-FFF2-40B4-BE49-F238E27FC236}">
                <a16:creationId xmlns:a16="http://schemas.microsoft.com/office/drawing/2014/main" id="{C0C9FFBC-1204-0990-D9EE-06837C476C5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995945" y="3362093"/>
            <a:ext cx="645599" cy="645599"/>
          </a:xfrm>
          <a:prstGeom prst="rect">
            <a:avLst/>
          </a:prstGeom>
        </p:spPr>
      </p:pic>
      <p:pic>
        <p:nvPicPr>
          <p:cNvPr id="41" name="Image 40" descr="Une image contenant Police, Graphique, graphisme, logo&#10;&#10;Description générée automatiquement">
            <a:extLst>
              <a:ext uri="{FF2B5EF4-FFF2-40B4-BE49-F238E27FC236}">
                <a16:creationId xmlns:a16="http://schemas.microsoft.com/office/drawing/2014/main" id="{08220375-F6EB-6A23-50BC-715A72813BD7}"/>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07280" y="3674702"/>
            <a:ext cx="623091" cy="110014"/>
          </a:xfrm>
          <a:prstGeom prst="rect">
            <a:avLst/>
          </a:prstGeom>
        </p:spPr>
      </p:pic>
      <p:pic>
        <p:nvPicPr>
          <p:cNvPr id="44" name="Image 43" descr="Une image contenant Police, Graphique, logo, texte&#10;&#10;Description générée automatiquement">
            <a:extLst>
              <a:ext uri="{FF2B5EF4-FFF2-40B4-BE49-F238E27FC236}">
                <a16:creationId xmlns:a16="http://schemas.microsoft.com/office/drawing/2014/main" id="{8A076BCD-C4EC-6747-D7B9-B4CBA42D11D2}"/>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983111" y="3580036"/>
            <a:ext cx="607848" cy="288728"/>
          </a:xfrm>
          <a:prstGeom prst="rect">
            <a:avLst/>
          </a:prstGeom>
        </p:spPr>
      </p:pic>
      <p:pic>
        <p:nvPicPr>
          <p:cNvPr id="45" name="Image 44" descr="Une image contenant drapeau, étoile, symbole, bleu&#10;&#10;Description générée automatiquement">
            <a:extLst>
              <a:ext uri="{FF2B5EF4-FFF2-40B4-BE49-F238E27FC236}">
                <a16:creationId xmlns:a16="http://schemas.microsoft.com/office/drawing/2014/main" id="{C7475444-4BF4-5257-D85D-C435C31E764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031356" y="3545994"/>
            <a:ext cx="483444" cy="322296"/>
          </a:xfrm>
          <a:prstGeom prst="rect">
            <a:avLst/>
          </a:prstGeom>
        </p:spPr>
      </p:pic>
      <p:pic>
        <p:nvPicPr>
          <p:cNvPr id="46" name="Image 45" descr="Une image contenant texte, Graphique, Police, graphisme&#10;&#10;Description générée automatiquement">
            <a:extLst>
              <a:ext uri="{FF2B5EF4-FFF2-40B4-BE49-F238E27FC236}">
                <a16:creationId xmlns:a16="http://schemas.microsoft.com/office/drawing/2014/main" id="{09EB5AF8-8CB0-5550-5903-7A3BBBC353C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922442" y="3362093"/>
            <a:ext cx="735392" cy="735392"/>
          </a:xfrm>
          <a:prstGeom prst="rect">
            <a:avLst/>
          </a:prstGeom>
        </p:spPr>
      </p:pic>
      <p:pic>
        <p:nvPicPr>
          <p:cNvPr id="47" name="Image 46" descr="Une image contenant logo&#10;&#10;Description générée automatiquement">
            <a:extLst>
              <a:ext uri="{FF2B5EF4-FFF2-40B4-BE49-F238E27FC236}">
                <a16:creationId xmlns:a16="http://schemas.microsoft.com/office/drawing/2014/main" id="{56CEA5D5-1275-0BC6-B293-B665999DC1B6}"/>
              </a:ext>
            </a:extLst>
          </p:cNvPr>
          <p:cNvPicPr>
            <a:picLocks noChangeAspect="1"/>
          </p:cNvPicPr>
          <p:nvPr/>
        </p:nvPicPr>
        <p:blipFill>
          <a:blip r:embed="rId28" cstate="screen">
            <a:extLst>
              <a:ext uri="{BEBA8EAE-BF5A-486C-A8C5-ECC9F3942E4B}">
                <a14:imgProps xmlns:a14="http://schemas.microsoft.com/office/drawing/2010/main">
                  <a14:imgLayer r:embed="rId29">
                    <a14:imgEffect>
                      <a14:saturation sat="400000"/>
                    </a14:imgEffect>
                  </a14:imgLayer>
                </a14:imgProps>
              </a:ext>
              <a:ext uri="{28A0092B-C50C-407E-A947-70E740481C1C}">
                <a14:useLocalDpi xmlns:a14="http://schemas.microsoft.com/office/drawing/2010/main"/>
              </a:ext>
            </a:extLst>
          </a:blip>
          <a:stretch>
            <a:fillRect/>
          </a:stretch>
        </p:blipFill>
        <p:spPr>
          <a:xfrm>
            <a:off x="2095048" y="4990237"/>
            <a:ext cx="466680" cy="302960"/>
          </a:xfrm>
          <a:prstGeom prst="rect">
            <a:avLst/>
          </a:prstGeom>
        </p:spPr>
      </p:pic>
      <p:pic>
        <p:nvPicPr>
          <p:cNvPr id="48" name="Image 47" descr="Une image contenant Graphique, graphisme, conception&#10;&#10;Description générée automatiquement">
            <a:extLst>
              <a:ext uri="{FF2B5EF4-FFF2-40B4-BE49-F238E27FC236}">
                <a16:creationId xmlns:a16="http://schemas.microsoft.com/office/drawing/2014/main" id="{9C916C6E-CCED-B57A-5BF3-899931C31BF3}"/>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038362" y="4934234"/>
            <a:ext cx="592009" cy="279560"/>
          </a:xfrm>
          <a:prstGeom prst="rect">
            <a:avLst/>
          </a:prstGeom>
        </p:spPr>
      </p:pic>
      <p:pic>
        <p:nvPicPr>
          <p:cNvPr id="49" name="Image 48" descr="Une image contenant texte, Police, capture d’écran, Graphique&#10;&#10;Description générée automatiquement">
            <a:extLst>
              <a:ext uri="{FF2B5EF4-FFF2-40B4-BE49-F238E27FC236}">
                <a16:creationId xmlns:a16="http://schemas.microsoft.com/office/drawing/2014/main" id="{9933D63B-9AF5-11D9-1A31-AE03ED8BD1FA}"/>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078232" y="5033211"/>
            <a:ext cx="507937" cy="244445"/>
          </a:xfrm>
          <a:prstGeom prst="rect">
            <a:avLst/>
          </a:prstGeom>
        </p:spPr>
      </p:pic>
      <p:pic>
        <p:nvPicPr>
          <p:cNvPr id="50" name="Image 49">
            <a:extLst>
              <a:ext uri="{FF2B5EF4-FFF2-40B4-BE49-F238E27FC236}">
                <a16:creationId xmlns:a16="http://schemas.microsoft.com/office/drawing/2014/main" id="{45EE8616-9CC8-E996-F482-93173B2604FF}"/>
              </a:ext>
            </a:extLst>
          </p:cNvPr>
          <p:cNvPicPr>
            <a:picLocks noChangeAspect="1"/>
          </p:cNvPicPr>
          <p:nvPr/>
        </p:nvPicPr>
        <p:blipFill>
          <a:blip r:embed="rId32" cstate="screen">
            <a:extLst>
              <a:ext uri="{BEBA8EAE-BF5A-486C-A8C5-ECC9F3942E4B}">
                <a14:imgProps xmlns:a14="http://schemas.microsoft.com/office/drawing/2010/main">
                  <a14:imgLayer r:embed="rId33">
                    <a14:imgEffect>
                      <a14:saturation sat="400000"/>
                    </a14:imgEffect>
                  </a14:imgLayer>
                </a14:imgProps>
              </a:ext>
              <a:ext uri="{28A0092B-C50C-407E-A947-70E740481C1C}">
                <a14:useLocalDpi xmlns:a14="http://schemas.microsoft.com/office/drawing/2010/main"/>
              </a:ext>
            </a:extLst>
          </a:blip>
          <a:stretch>
            <a:fillRect/>
          </a:stretch>
        </p:blipFill>
        <p:spPr>
          <a:xfrm>
            <a:off x="7972708" y="5017489"/>
            <a:ext cx="600739" cy="241571"/>
          </a:xfrm>
          <a:prstGeom prst="rect">
            <a:avLst/>
          </a:prstGeom>
        </p:spPr>
      </p:pic>
      <p:pic>
        <p:nvPicPr>
          <p:cNvPr id="51" name="Image 50" descr="Une image contenant texte, capture d’écran, Graphique, Police&#10;&#10;Description générée automatiquement">
            <a:extLst>
              <a:ext uri="{FF2B5EF4-FFF2-40B4-BE49-F238E27FC236}">
                <a16:creationId xmlns:a16="http://schemas.microsoft.com/office/drawing/2014/main" id="{7C1C6F1A-0A26-73D8-62C7-37EFA2721AF5}"/>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019070" y="4970363"/>
            <a:ext cx="459020" cy="391452"/>
          </a:xfrm>
          <a:prstGeom prst="rect">
            <a:avLst/>
          </a:prstGeom>
        </p:spPr>
      </p:pic>
    </p:spTree>
    <p:extLst>
      <p:ext uri="{BB962C8B-B14F-4D97-AF65-F5344CB8AC3E}">
        <p14:creationId xmlns:p14="http://schemas.microsoft.com/office/powerpoint/2010/main" val="38815011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9B01FDD-FBB1-6C01-4AF2-C6289C4EF893}"/>
              </a:ext>
            </a:extLst>
          </p:cNvPr>
          <p:cNvSpPr>
            <a:spLocks noGrp="1"/>
          </p:cNvSpPr>
          <p:nvPr>
            <p:ph type="body" sz="quarter" idx="10"/>
          </p:nvPr>
        </p:nvSpPr>
        <p:spPr/>
        <p:txBody>
          <a:bodyPr/>
          <a:lstStyle/>
          <a:p>
            <a:r>
              <a:rPr lang="fr-FR"/>
              <a:t>Nos clients</a:t>
            </a:r>
          </a:p>
        </p:txBody>
      </p:sp>
      <p:sp>
        <p:nvSpPr>
          <p:cNvPr id="55" name="Espace réservé du texte 54">
            <a:extLst>
              <a:ext uri="{FF2B5EF4-FFF2-40B4-BE49-F238E27FC236}">
                <a16:creationId xmlns:a16="http://schemas.microsoft.com/office/drawing/2014/main" id="{FDA22452-877C-6CBC-86DA-773965999889}"/>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6" name="TextBox 30">
            <a:extLst>
              <a:ext uri="{FF2B5EF4-FFF2-40B4-BE49-F238E27FC236}">
                <a16:creationId xmlns:a16="http://schemas.microsoft.com/office/drawing/2014/main" id="{634F62CF-407D-4E4D-2315-53F147BF839E}"/>
              </a:ext>
            </a:extLst>
          </p:cNvPr>
          <p:cNvSpPr txBox="1"/>
          <p:nvPr/>
        </p:nvSpPr>
        <p:spPr>
          <a:xfrm>
            <a:off x="918508" y="1324322"/>
            <a:ext cx="4188185" cy="474489"/>
          </a:xfrm>
          <a:prstGeom prst="rect">
            <a:avLst/>
          </a:prstGeom>
          <a:noFill/>
        </p:spPr>
        <p:txBody>
          <a:bodyPr wrap="square" rtlCol="0">
            <a:spAutoFit/>
          </a:bodyPr>
          <a:lstStyle/>
          <a:p>
            <a:pPr algn="ctr">
              <a:spcAft>
                <a:spcPts val="100"/>
              </a:spcAft>
            </a:pPr>
            <a:r>
              <a:rPr lang="fr-FR" sz="1200">
                <a:solidFill>
                  <a:srgbClr val="E8470D"/>
                </a:solidFill>
              </a:rPr>
              <a:t>TOP 15 </a:t>
            </a:r>
          </a:p>
          <a:p>
            <a:pPr algn="ctr">
              <a:spcAft>
                <a:spcPts val="100"/>
              </a:spcAft>
            </a:pPr>
            <a:r>
              <a:rPr lang="fr-FR" sz="1200">
                <a:solidFill>
                  <a:schemeClr val="bg2">
                    <a:lumMod val="50000"/>
                  </a:schemeClr>
                </a:solidFill>
              </a:rPr>
              <a:t>Clients </a:t>
            </a:r>
            <a:r>
              <a:rPr lang="fr-FR" sz="1200" b="1">
                <a:solidFill>
                  <a:schemeClr val="accent6"/>
                </a:solidFill>
              </a:rPr>
              <a:t>Groupe</a:t>
            </a:r>
          </a:p>
        </p:txBody>
      </p:sp>
      <p:sp>
        <p:nvSpPr>
          <p:cNvPr id="21" name="TextBox 30">
            <a:extLst>
              <a:ext uri="{FF2B5EF4-FFF2-40B4-BE49-F238E27FC236}">
                <a16:creationId xmlns:a16="http://schemas.microsoft.com/office/drawing/2014/main" id="{740E145A-E825-C1D4-496A-8798F67B2801}"/>
              </a:ext>
            </a:extLst>
          </p:cNvPr>
          <p:cNvSpPr txBox="1"/>
          <p:nvPr/>
        </p:nvSpPr>
        <p:spPr>
          <a:xfrm>
            <a:off x="7049993" y="1329105"/>
            <a:ext cx="3751802" cy="461665"/>
          </a:xfrm>
          <a:prstGeom prst="rect">
            <a:avLst/>
          </a:prstGeom>
          <a:noFill/>
        </p:spPr>
        <p:txBody>
          <a:bodyPr wrap="square" rtlCol="0">
            <a:spAutoFit/>
          </a:bodyPr>
          <a:lstStyle/>
          <a:p>
            <a:pPr algn="ctr">
              <a:spcAft>
                <a:spcPts val="100"/>
              </a:spcAft>
            </a:pPr>
            <a:r>
              <a:rPr lang="fr-FR" sz="1200">
                <a:solidFill>
                  <a:srgbClr val="E8470D"/>
                </a:solidFill>
              </a:rPr>
              <a:t>TOP 15 </a:t>
            </a:r>
            <a:br>
              <a:rPr lang="fr-FR" sz="1200">
                <a:solidFill>
                  <a:srgbClr val="E8470D"/>
                </a:solidFill>
              </a:rPr>
            </a:br>
            <a:r>
              <a:rPr lang="fr-FR" sz="1200">
                <a:solidFill>
                  <a:schemeClr val="bg2">
                    <a:lumMod val="50000"/>
                  </a:schemeClr>
                </a:solidFill>
              </a:rPr>
              <a:t>Clients </a:t>
            </a:r>
            <a:r>
              <a:rPr lang="fr-FR" sz="1200" b="1">
                <a:solidFill>
                  <a:schemeClr val="accent6"/>
                </a:solidFill>
              </a:rPr>
              <a:t>France</a:t>
            </a:r>
          </a:p>
        </p:txBody>
      </p:sp>
      <p:sp>
        <p:nvSpPr>
          <p:cNvPr id="8" name="Organigramme : Connecteur 11">
            <a:extLst>
              <a:ext uri="{FF2B5EF4-FFF2-40B4-BE49-F238E27FC236}">
                <a16:creationId xmlns:a16="http://schemas.microsoft.com/office/drawing/2014/main" id="{A7E9EE54-7872-A152-2EC8-70C24F2987A2}"/>
              </a:ext>
            </a:extLst>
          </p:cNvPr>
          <p:cNvSpPr/>
          <p:nvPr/>
        </p:nvSpPr>
        <p:spPr>
          <a:xfrm rot="2700000">
            <a:off x="2210060" y="4098634"/>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rganigramme : Connecteur 11">
            <a:extLst>
              <a:ext uri="{FF2B5EF4-FFF2-40B4-BE49-F238E27FC236}">
                <a16:creationId xmlns:a16="http://schemas.microsoft.com/office/drawing/2014/main" id="{69C6A6A9-2160-1B5B-3192-EB1633D78A61}"/>
              </a:ext>
            </a:extLst>
          </p:cNvPr>
          <p:cNvSpPr/>
          <p:nvPr/>
        </p:nvSpPr>
        <p:spPr>
          <a:xfrm rot="2700000">
            <a:off x="4223182" y="40629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rganigramme : Connecteur 11">
            <a:extLst>
              <a:ext uri="{FF2B5EF4-FFF2-40B4-BE49-F238E27FC236}">
                <a16:creationId xmlns:a16="http://schemas.microsoft.com/office/drawing/2014/main" id="{171EEE41-DF2D-051E-DA22-DF29EBFE050E}"/>
              </a:ext>
            </a:extLst>
          </p:cNvPr>
          <p:cNvSpPr/>
          <p:nvPr/>
        </p:nvSpPr>
        <p:spPr>
          <a:xfrm rot="2700000">
            <a:off x="2186032"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Connecteur 11">
            <a:extLst>
              <a:ext uri="{FF2B5EF4-FFF2-40B4-BE49-F238E27FC236}">
                <a16:creationId xmlns:a16="http://schemas.microsoft.com/office/drawing/2014/main" id="{DF5790E4-F9AA-A606-E5A3-AD54B6C46768}"/>
              </a:ext>
            </a:extLst>
          </p:cNvPr>
          <p:cNvSpPr/>
          <p:nvPr/>
        </p:nvSpPr>
        <p:spPr>
          <a:xfrm rot="2700000">
            <a:off x="4138156"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rganigramme : Connecteur 11">
            <a:extLst>
              <a:ext uri="{FF2B5EF4-FFF2-40B4-BE49-F238E27FC236}">
                <a16:creationId xmlns:a16="http://schemas.microsoft.com/office/drawing/2014/main" id="{D347D257-D150-ED81-5845-3C5647726708}"/>
              </a:ext>
            </a:extLst>
          </p:cNvPr>
          <p:cNvSpPr/>
          <p:nvPr/>
        </p:nvSpPr>
        <p:spPr>
          <a:xfrm rot="2700000">
            <a:off x="3178715"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rganigramme : Connecteur 11">
            <a:extLst>
              <a:ext uri="{FF2B5EF4-FFF2-40B4-BE49-F238E27FC236}">
                <a16:creationId xmlns:a16="http://schemas.microsoft.com/office/drawing/2014/main" id="{0E47D327-8671-A13D-EA02-56FD00525308}"/>
              </a:ext>
            </a:extLst>
          </p:cNvPr>
          <p:cNvSpPr/>
          <p:nvPr/>
        </p:nvSpPr>
        <p:spPr>
          <a:xfrm rot="2700000">
            <a:off x="1251518"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rganigramme : Connecteur 11">
            <a:extLst>
              <a:ext uri="{FF2B5EF4-FFF2-40B4-BE49-F238E27FC236}">
                <a16:creationId xmlns:a16="http://schemas.microsoft.com/office/drawing/2014/main" id="{D09E823A-8950-F234-B8AD-A57C6523CBAF}"/>
              </a:ext>
            </a:extLst>
          </p:cNvPr>
          <p:cNvSpPr/>
          <p:nvPr/>
        </p:nvSpPr>
        <p:spPr>
          <a:xfrm rot="2700000">
            <a:off x="1249004" y="407389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rganigramme : Connecteur 11">
            <a:extLst>
              <a:ext uri="{FF2B5EF4-FFF2-40B4-BE49-F238E27FC236}">
                <a16:creationId xmlns:a16="http://schemas.microsoft.com/office/drawing/2014/main" id="{0B39370A-5970-A767-3323-E6DE3502E7ED}"/>
              </a:ext>
            </a:extLst>
          </p:cNvPr>
          <p:cNvSpPr/>
          <p:nvPr/>
        </p:nvSpPr>
        <p:spPr>
          <a:xfrm rot="2700000">
            <a:off x="1749144" y="4969389"/>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rganigramme : Connecteur 11">
            <a:extLst>
              <a:ext uri="{FF2B5EF4-FFF2-40B4-BE49-F238E27FC236}">
                <a16:creationId xmlns:a16="http://schemas.microsoft.com/office/drawing/2014/main" id="{2E4D605D-7BD5-3F9D-85D3-5AA117A81929}"/>
              </a:ext>
            </a:extLst>
          </p:cNvPr>
          <p:cNvSpPr/>
          <p:nvPr/>
        </p:nvSpPr>
        <p:spPr>
          <a:xfrm rot="2700000">
            <a:off x="4186547" y="315743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rganigramme : Connecteur 11">
            <a:extLst>
              <a:ext uri="{FF2B5EF4-FFF2-40B4-BE49-F238E27FC236}">
                <a16:creationId xmlns:a16="http://schemas.microsoft.com/office/drawing/2014/main" id="{E26CB34E-BD99-DFE9-75A8-9BEACAC7C64E}"/>
              </a:ext>
            </a:extLst>
          </p:cNvPr>
          <p:cNvSpPr/>
          <p:nvPr/>
        </p:nvSpPr>
        <p:spPr>
          <a:xfrm rot="2700000">
            <a:off x="2209715" y="314323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rganigramme : Connecteur 11">
            <a:extLst>
              <a:ext uri="{FF2B5EF4-FFF2-40B4-BE49-F238E27FC236}">
                <a16:creationId xmlns:a16="http://schemas.microsoft.com/office/drawing/2014/main" id="{978FB138-B6A4-C9F8-58BE-D3F5F43D0DEC}"/>
              </a:ext>
            </a:extLst>
          </p:cNvPr>
          <p:cNvSpPr/>
          <p:nvPr/>
        </p:nvSpPr>
        <p:spPr>
          <a:xfrm rot="2700000">
            <a:off x="3231133" y="316170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6" name="Groupe 135">
            <a:extLst>
              <a:ext uri="{FF2B5EF4-FFF2-40B4-BE49-F238E27FC236}">
                <a16:creationId xmlns:a16="http://schemas.microsoft.com/office/drawing/2014/main" id="{60B82324-FFBB-4660-CE51-CEA363F71EBF}"/>
              </a:ext>
            </a:extLst>
          </p:cNvPr>
          <p:cNvGrpSpPr/>
          <p:nvPr/>
        </p:nvGrpSpPr>
        <p:grpSpPr>
          <a:xfrm>
            <a:off x="2792550" y="4943859"/>
            <a:ext cx="755811" cy="762823"/>
            <a:chOff x="3518544" y="3318491"/>
            <a:chExt cx="755811" cy="762823"/>
          </a:xfrm>
        </p:grpSpPr>
        <p:sp>
          <p:nvSpPr>
            <p:cNvPr id="5" name="Organigramme : Connecteur 11">
              <a:extLst>
                <a:ext uri="{FF2B5EF4-FFF2-40B4-BE49-F238E27FC236}">
                  <a16:creationId xmlns:a16="http://schemas.microsoft.com/office/drawing/2014/main" id="{9C3BB326-904D-5D26-5487-62929B9A2286}"/>
                </a:ext>
              </a:extLst>
            </p:cNvPr>
            <p:cNvSpPr/>
            <p:nvPr/>
          </p:nvSpPr>
          <p:spPr>
            <a:xfrm rot="2700000">
              <a:off x="3515038" y="332199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6" name="Image 125" descr="Une image contenant logo&#10;&#10;Description générée automatiquement">
              <a:extLst>
                <a:ext uri="{FF2B5EF4-FFF2-40B4-BE49-F238E27FC236}">
                  <a16:creationId xmlns:a16="http://schemas.microsoft.com/office/drawing/2014/main" id="{D8B40202-DF51-42E2-C3E8-BF1024F123FE}"/>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3662784" y="3558389"/>
              <a:ext cx="466680" cy="302960"/>
            </a:xfrm>
            <a:prstGeom prst="rect">
              <a:avLst/>
            </a:prstGeom>
          </p:spPr>
        </p:pic>
      </p:grpSp>
      <p:sp>
        <p:nvSpPr>
          <p:cNvPr id="57" name="Organigramme : Connecteur 11">
            <a:extLst>
              <a:ext uri="{FF2B5EF4-FFF2-40B4-BE49-F238E27FC236}">
                <a16:creationId xmlns:a16="http://schemas.microsoft.com/office/drawing/2014/main" id="{B2A8EE63-E3EC-7C18-DBA6-2C0AF98FEC8F}"/>
              </a:ext>
            </a:extLst>
          </p:cNvPr>
          <p:cNvSpPr/>
          <p:nvPr/>
        </p:nvSpPr>
        <p:spPr>
          <a:xfrm rot="2700000">
            <a:off x="1251516" y="31432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Organigramme : Connecteur 11">
            <a:extLst>
              <a:ext uri="{FF2B5EF4-FFF2-40B4-BE49-F238E27FC236}">
                <a16:creationId xmlns:a16="http://schemas.microsoft.com/office/drawing/2014/main" id="{FC2A76EF-3DC1-1FD4-9B2F-E4F74A6E1419}"/>
              </a:ext>
            </a:extLst>
          </p:cNvPr>
          <p:cNvSpPr/>
          <p:nvPr/>
        </p:nvSpPr>
        <p:spPr>
          <a:xfrm rot="2700000">
            <a:off x="3239317" y="408430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Organigramme : Connecteur 11">
            <a:extLst>
              <a:ext uri="{FF2B5EF4-FFF2-40B4-BE49-F238E27FC236}">
                <a16:creationId xmlns:a16="http://schemas.microsoft.com/office/drawing/2014/main" id="{CA906F2A-7013-8020-05EB-5ECD8FB8C949}"/>
              </a:ext>
            </a:extLst>
          </p:cNvPr>
          <p:cNvSpPr/>
          <p:nvPr/>
        </p:nvSpPr>
        <p:spPr>
          <a:xfrm rot="2700000">
            <a:off x="3827870" y="496938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Organigramme : Connecteur 11">
            <a:extLst>
              <a:ext uri="{FF2B5EF4-FFF2-40B4-BE49-F238E27FC236}">
                <a16:creationId xmlns:a16="http://schemas.microsoft.com/office/drawing/2014/main" id="{E563F174-5B84-6EC2-373C-F2A5FA43383C}"/>
              </a:ext>
            </a:extLst>
          </p:cNvPr>
          <p:cNvSpPr/>
          <p:nvPr/>
        </p:nvSpPr>
        <p:spPr>
          <a:xfrm rot="2700000">
            <a:off x="7955369" y="4098634"/>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Organigramme : Connecteur 11">
            <a:extLst>
              <a:ext uri="{FF2B5EF4-FFF2-40B4-BE49-F238E27FC236}">
                <a16:creationId xmlns:a16="http://schemas.microsoft.com/office/drawing/2014/main" id="{F60E036F-173B-8147-FCA9-864765667BC7}"/>
              </a:ext>
            </a:extLst>
          </p:cNvPr>
          <p:cNvSpPr/>
          <p:nvPr/>
        </p:nvSpPr>
        <p:spPr>
          <a:xfrm rot="2700000">
            <a:off x="9968491" y="40629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Organigramme : Connecteur 11">
            <a:extLst>
              <a:ext uri="{FF2B5EF4-FFF2-40B4-BE49-F238E27FC236}">
                <a16:creationId xmlns:a16="http://schemas.microsoft.com/office/drawing/2014/main" id="{DAABD561-F45C-1486-8999-8D95615DADDA}"/>
              </a:ext>
            </a:extLst>
          </p:cNvPr>
          <p:cNvSpPr/>
          <p:nvPr/>
        </p:nvSpPr>
        <p:spPr>
          <a:xfrm rot="2700000">
            <a:off x="7931341"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Organigramme : Connecteur 11">
            <a:extLst>
              <a:ext uri="{FF2B5EF4-FFF2-40B4-BE49-F238E27FC236}">
                <a16:creationId xmlns:a16="http://schemas.microsoft.com/office/drawing/2014/main" id="{8DACC005-92E3-6190-1E9F-CF48225DBA1C}"/>
              </a:ext>
            </a:extLst>
          </p:cNvPr>
          <p:cNvSpPr/>
          <p:nvPr/>
        </p:nvSpPr>
        <p:spPr>
          <a:xfrm rot="2700000">
            <a:off x="9883465"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rganigramme : Connecteur 11">
            <a:extLst>
              <a:ext uri="{FF2B5EF4-FFF2-40B4-BE49-F238E27FC236}">
                <a16:creationId xmlns:a16="http://schemas.microsoft.com/office/drawing/2014/main" id="{B9D55D3E-DAE2-CEC7-C93B-C019EE9F972F}"/>
              </a:ext>
            </a:extLst>
          </p:cNvPr>
          <p:cNvSpPr/>
          <p:nvPr/>
        </p:nvSpPr>
        <p:spPr>
          <a:xfrm rot="2700000">
            <a:off x="8924024"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Organigramme : Connecteur 11">
            <a:extLst>
              <a:ext uri="{FF2B5EF4-FFF2-40B4-BE49-F238E27FC236}">
                <a16:creationId xmlns:a16="http://schemas.microsoft.com/office/drawing/2014/main" id="{4CEDE578-A9F6-8E2D-7B58-F217B3545A26}"/>
              </a:ext>
            </a:extLst>
          </p:cNvPr>
          <p:cNvSpPr/>
          <p:nvPr/>
        </p:nvSpPr>
        <p:spPr>
          <a:xfrm rot="2700000">
            <a:off x="6996827"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rganigramme : Connecteur 11">
            <a:extLst>
              <a:ext uri="{FF2B5EF4-FFF2-40B4-BE49-F238E27FC236}">
                <a16:creationId xmlns:a16="http://schemas.microsoft.com/office/drawing/2014/main" id="{ADB77509-E98F-A80E-8D08-F54471CF5142}"/>
              </a:ext>
            </a:extLst>
          </p:cNvPr>
          <p:cNvSpPr/>
          <p:nvPr/>
        </p:nvSpPr>
        <p:spPr>
          <a:xfrm rot="2700000">
            <a:off x="6994313" y="407389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Organigramme : Connecteur 11">
            <a:extLst>
              <a:ext uri="{FF2B5EF4-FFF2-40B4-BE49-F238E27FC236}">
                <a16:creationId xmlns:a16="http://schemas.microsoft.com/office/drawing/2014/main" id="{B394836D-3BD9-D648-7EA6-4E6F722EA7D3}"/>
              </a:ext>
            </a:extLst>
          </p:cNvPr>
          <p:cNvSpPr/>
          <p:nvPr/>
        </p:nvSpPr>
        <p:spPr>
          <a:xfrm rot="2700000">
            <a:off x="7494453" y="4969389"/>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Organigramme : Connecteur 11">
            <a:extLst>
              <a:ext uri="{FF2B5EF4-FFF2-40B4-BE49-F238E27FC236}">
                <a16:creationId xmlns:a16="http://schemas.microsoft.com/office/drawing/2014/main" id="{AECD9F79-D7BC-C782-3BB2-3985DB508F2C}"/>
              </a:ext>
            </a:extLst>
          </p:cNvPr>
          <p:cNvSpPr/>
          <p:nvPr/>
        </p:nvSpPr>
        <p:spPr>
          <a:xfrm rot="2700000">
            <a:off x="9931856" y="315743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Organigramme : Connecteur 11">
            <a:extLst>
              <a:ext uri="{FF2B5EF4-FFF2-40B4-BE49-F238E27FC236}">
                <a16:creationId xmlns:a16="http://schemas.microsoft.com/office/drawing/2014/main" id="{FC7DA26B-611F-F046-5EFF-AFFB155DB7EC}"/>
              </a:ext>
            </a:extLst>
          </p:cNvPr>
          <p:cNvSpPr/>
          <p:nvPr/>
        </p:nvSpPr>
        <p:spPr>
          <a:xfrm rot="2700000">
            <a:off x="7955024" y="314323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Organigramme : Connecteur 11">
            <a:extLst>
              <a:ext uri="{FF2B5EF4-FFF2-40B4-BE49-F238E27FC236}">
                <a16:creationId xmlns:a16="http://schemas.microsoft.com/office/drawing/2014/main" id="{DACE645D-CFC7-7609-3D3C-4C454F6EDC68}"/>
              </a:ext>
            </a:extLst>
          </p:cNvPr>
          <p:cNvSpPr/>
          <p:nvPr/>
        </p:nvSpPr>
        <p:spPr>
          <a:xfrm rot="2700000">
            <a:off x="8976442" y="316170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Organigramme : Connecteur 11">
            <a:extLst>
              <a:ext uri="{FF2B5EF4-FFF2-40B4-BE49-F238E27FC236}">
                <a16:creationId xmlns:a16="http://schemas.microsoft.com/office/drawing/2014/main" id="{271524C6-6AF3-02D3-6208-650E5617B127}"/>
              </a:ext>
            </a:extLst>
          </p:cNvPr>
          <p:cNvSpPr/>
          <p:nvPr/>
        </p:nvSpPr>
        <p:spPr>
          <a:xfrm rot="2700000">
            <a:off x="8534353" y="494736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7" name="Organigramme : Connecteur 11">
            <a:extLst>
              <a:ext uri="{FF2B5EF4-FFF2-40B4-BE49-F238E27FC236}">
                <a16:creationId xmlns:a16="http://schemas.microsoft.com/office/drawing/2014/main" id="{A8C9EB35-C947-AA29-21B6-B9340D5A490A}"/>
              </a:ext>
            </a:extLst>
          </p:cNvPr>
          <p:cNvSpPr/>
          <p:nvPr/>
        </p:nvSpPr>
        <p:spPr>
          <a:xfrm rot="2700000">
            <a:off x="6996825" y="31432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Organigramme : Connecteur 11">
            <a:extLst>
              <a:ext uri="{FF2B5EF4-FFF2-40B4-BE49-F238E27FC236}">
                <a16:creationId xmlns:a16="http://schemas.microsoft.com/office/drawing/2014/main" id="{5FE3E07B-7EB5-6D4D-D491-DB6343BE4823}"/>
              </a:ext>
            </a:extLst>
          </p:cNvPr>
          <p:cNvSpPr/>
          <p:nvPr/>
        </p:nvSpPr>
        <p:spPr>
          <a:xfrm rot="2700000">
            <a:off x="8984626" y="408430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Organigramme : Connecteur 11">
            <a:extLst>
              <a:ext uri="{FF2B5EF4-FFF2-40B4-BE49-F238E27FC236}">
                <a16:creationId xmlns:a16="http://schemas.microsoft.com/office/drawing/2014/main" id="{445B4B10-EEAB-5DB4-9774-3305C5B70C01}"/>
              </a:ext>
            </a:extLst>
          </p:cNvPr>
          <p:cNvSpPr/>
          <p:nvPr/>
        </p:nvSpPr>
        <p:spPr>
          <a:xfrm rot="2700000">
            <a:off x="9573179" y="496938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4" name="Image 223">
            <a:extLst>
              <a:ext uri="{FF2B5EF4-FFF2-40B4-BE49-F238E27FC236}">
                <a16:creationId xmlns:a16="http://schemas.microsoft.com/office/drawing/2014/main" id="{251DE7E4-5683-F26A-A759-D6952F771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60540" y="3388381"/>
            <a:ext cx="600739" cy="241571"/>
          </a:xfrm>
          <a:prstGeom prst="rect">
            <a:avLst/>
          </a:prstGeom>
        </p:spPr>
      </p:pic>
      <p:pic>
        <p:nvPicPr>
          <p:cNvPr id="3" name="Image 2">
            <a:extLst>
              <a:ext uri="{FF2B5EF4-FFF2-40B4-BE49-F238E27FC236}">
                <a16:creationId xmlns:a16="http://schemas.microsoft.com/office/drawing/2014/main" id="{38FFCD37-4633-0788-BA99-E733D66F538C}"/>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tretch>
            <a:fillRect/>
          </a:stretch>
        </p:blipFill>
        <p:spPr>
          <a:xfrm>
            <a:off x="3933040" y="5204481"/>
            <a:ext cx="600739" cy="241571"/>
          </a:xfrm>
          <a:prstGeom prst="rect">
            <a:avLst/>
          </a:prstGeom>
        </p:spPr>
      </p:pic>
      <p:pic>
        <p:nvPicPr>
          <p:cNvPr id="9" name="Image 8" descr="Une image contenant cercle, logo, écouteur, conception&#10;&#10;Description générée automatiquement">
            <a:extLst>
              <a:ext uri="{FF2B5EF4-FFF2-40B4-BE49-F238E27FC236}">
                <a16:creationId xmlns:a16="http://schemas.microsoft.com/office/drawing/2014/main" id="{C2C17A7F-2AFA-5F0D-006E-3A76AFC9E11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16063" y="2475940"/>
            <a:ext cx="677524" cy="253537"/>
          </a:xfrm>
          <a:prstGeom prst="rect">
            <a:avLst/>
          </a:prstGeom>
        </p:spPr>
      </p:pic>
      <p:pic>
        <p:nvPicPr>
          <p:cNvPr id="10" name="Image 9" descr="Une image contenant capture d’écran, étoile&#10;&#10;Description générée automatiquement">
            <a:extLst>
              <a:ext uri="{FF2B5EF4-FFF2-40B4-BE49-F238E27FC236}">
                <a16:creationId xmlns:a16="http://schemas.microsoft.com/office/drawing/2014/main" id="{09C893F9-F9C4-DEEC-14EC-91E16C4D79A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9006" y="2511055"/>
            <a:ext cx="653472" cy="169608"/>
          </a:xfrm>
          <a:prstGeom prst="rect">
            <a:avLst/>
          </a:prstGeom>
        </p:spPr>
      </p:pic>
      <p:pic>
        <p:nvPicPr>
          <p:cNvPr id="13" name="Image 12" descr="Une image contenant Graphique, graphisme, Police, Caractère coloré&#10;&#10;Description générée automatiquement">
            <a:extLst>
              <a:ext uri="{FF2B5EF4-FFF2-40B4-BE49-F238E27FC236}">
                <a16:creationId xmlns:a16="http://schemas.microsoft.com/office/drawing/2014/main" id="{CD5DF0BB-E1BD-3345-5448-5726BA510F2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33939" y="4300219"/>
            <a:ext cx="341307" cy="260780"/>
          </a:xfrm>
          <a:prstGeom prst="rect">
            <a:avLst/>
          </a:prstGeom>
        </p:spPr>
      </p:pic>
      <p:pic>
        <p:nvPicPr>
          <p:cNvPr id="14" name="Image 13" descr="Une image contenant Police, Graphique, logo, graphisme&#10;&#10;Description générée automatiquement">
            <a:extLst>
              <a:ext uri="{FF2B5EF4-FFF2-40B4-BE49-F238E27FC236}">
                <a16:creationId xmlns:a16="http://schemas.microsoft.com/office/drawing/2014/main" id="{AB2FE31E-0171-A949-F257-2AF21ED7FFD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78272" y="2522978"/>
            <a:ext cx="603058" cy="155589"/>
          </a:xfrm>
          <a:prstGeom prst="rect">
            <a:avLst/>
          </a:prstGeom>
        </p:spPr>
      </p:pic>
      <p:pic>
        <p:nvPicPr>
          <p:cNvPr id="15" name="Image 14" descr="Une image contenant Police, texte, Graphique, graphisme&#10;&#10;Description générée automatiquement">
            <a:extLst>
              <a:ext uri="{FF2B5EF4-FFF2-40B4-BE49-F238E27FC236}">
                <a16:creationId xmlns:a16="http://schemas.microsoft.com/office/drawing/2014/main" id="{F05EC577-20AF-8362-55BD-604F5443D8B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12992" y="3374553"/>
            <a:ext cx="234845" cy="346005"/>
          </a:xfrm>
          <a:prstGeom prst="rect">
            <a:avLst/>
          </a:prstGeom>
        </p:spPr>
      </p:pic>
      <p:pic>
        <p:nvPicPr>
          <p:cNvPr id="16" name="Image 15" descr="Une image contenant Police, Graphique, graphisme, logo&#10;&#10;Description générée automatiquement">
            <a:extLst>
              <a:ext uri="{FF2B5EF4-FFF2-40B4-BE49-F238E27FC236}">
                <a16:creationId xmlns:a16="http://schemas.microsoft.com/office/drawing/2014/main" id="{EAD7A73B-99E6-9DF2-2684-E6D9C170F33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75283" y="3450622"/>
            <a:ext cx="623091" cy="110014"/>
          </a:xfrm>
          <a:prstGeom prst="rect">
            <a:avLst/>
          </a:prstGeom>
        </p:spPr>
      </p:pic>
      <p:pic>
        <p:nvPicPr>
          <p:cNvPr id="17" name="Image 16" descr="Une image contenant texte, Graphique, Police, graphisme&#10;&#10;Description générée automatiquement">
            <a:extLst>
              <a:ext uri="{FF2B5EF4-FFF2-40B4-BE49-F238E27FC236}">
                <a16:creationId xmlns:a16="http://schemas.microsoft.com/office/drawing/2014/main" id="{06054210-B3AC-1478-739B-10D45D8411F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30337" y="3159395"/>
            <a:ext cx="735392" cy="735392"/>
          </a:xfrm>
          <a:prstGeom prst="rect">
            <a:avLst/>
          </a:prstGeom>
        </p:spPr>
      </p:pic>
      <p:pic>
        <p:nvPicPr>
          <p:cNvPr id="18" name="Image 17" descr="Une image contenant Graphique, graphisme, conception&#10;&#10;Description générée automatiquement">
            <a:extLst>
              <a:ext uri="{FF2B5EF4-FFF2-40B4-BE49-F238E27FC236}">
                <a16:creationId xmlns:a16="http://schemas.microsoft.com/office/drawing/2014/main" id="{7869172D-5F97-ACD4-D07F-A6D11A03C19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73536" y="3363460"/>
            <a:ext cx="592009" cy="279560"/>
          </a:xfrm>
          <a:prstGeom prst="rect">
            <a:avLst/>
          </a:prstGeom>
        </p:spPr>
      </p:pic>
      <p:pic>
        <p:nvPicPr>
          <p:cNvPr id="19" name="Image 18" descr="Une image contenant capture d’écran, Graphique, conception&#10;&#10;Description générée automatiquement">
            <a:extLst>
              <a:ext uri="{FF2B5EF4-FFF2-40B4-BE49-F238E27FC236}">
                <a16:creationId xmlns:a16="http://schemas.microsoft.com/office/drawing/2014/main" id="{32BAF33B-211F-D7EF-68FE-C10527F1B97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16063" y="4130089"/>
            <a:ext cx="645599" cy="645599"/>
          </a:xfrm>
          <a:prstGeom prst="rect">
            <a:avLst/>
          </a:prstGeom>
        </p:spPr>
      </p:pic>
      <p:pic>
        <p:nvPicPr>
          <p:cNvPr id="20" name="Image 19" descr="Une image contenant Police, Graphique, logo, texte&#10;&#10;Description générée automatiquement">
            <a:extLst>
              <a:ext uri="{FF2B5EF4-FFF2-40B4-BE49-F238E27FC236}">
                <a16:creationId xmlns:a16="http://schemas.microsoft.com/office/drawing/2014/main" id="{46ED6C8E-6868-26D7-980F-23E72BF36C1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299358" y="4334875"/>
            <a:ext cx="607848" cy="288728"/>
          </a:xfrm>
          <a:prstGeom prst="rect">
            <a:avLst/>
          </a:prstGeom>
        </p:spPr>
      </p:pic>
      <p:pic>
        <p:nvPicPr>
          <p:cNvPr id="23" name="Image 22" descr="Une image contenant drapeau, étoile, symbole, bleu&#10;&#10;Description générée automatiquement">
            <a:extLst>
              <a:ext uri="{FF2B5EF4-FFF2-40B4-BE49-F238E27FC236}">
                <a16:creationId xmlns:a16="http://schemas.microsoft.com/office/drawing/2014/main" id="{5B685BB2-5B94-F342-5F54-A377B49EA71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61942" y="4310605"/>
            <a:ext cx="483444" cy="322296"/>
          </a:xfrm>
          <a:prstGeom prst="rect">
            <a:avLst/>
          </a:prstGeom>
        </p:spPr>
      </p:pic>
      <p:pic>
        <p:nvPicPr>
          <p:cNvPr id="24" name="Image 23" descr="Une image contenant texte, Police, capture d’écran, Graphique&#10;&#10;Description générée automatiquement">
            <a:extLst>
              <a:ext uri="{FF2B5EF4-FFF2-40B4-BE49-F238E27FC236}">
                <a16:creationId xmlns:a16="http://schemas.microsoft.com/office/drawing/2014/main" id="{9B584EB8-907B-EA21-691F-754D98F05F4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875654" y="5234266"/>
            <a:ext cx="507937" cy="244445"/>
          </a:xfrm>
          <a:prstGeom prst="rect">
            <a:avLst/>
          </a:prstGeom>
        </p:spPr>
      </p:pic>
      <p:pic>
        <p:nvPicPr>
          <p:cNvPr id="25" name="Image 24" descr="Une image contenant Graphique, capture d’écran, graphisme, Police&#10;&#10;Description générée automatiquement">
            <a:extLst>
              <a:ext uri="{FF2B5EF4-FFF2-40B4-BE49-F238E27FC236}">
                <a16:creationId xmlns:a16="http://schemas.microsoft.com/office/drawing/2014/main" id="{357E2FEF-9464-FE59-B00C-02C80C0EE9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193168" y="2432446"/>
            <a:ext cx="681222" cy="383187"/>
          </a:xfrm>
          <a:prstGeom prst="rect">
            <a:avLst/>
          </a:prstGeom>
        </p:spPr>
      </p:pic>
      <p:pic>
        <p:nvPicPr>
          <p:cNvPr id="26" name="Image 25" descr="Une image contenant cercle, logo, écouteur, conception&#10;&#10;Description générée automatiquement">
            <a:extLst>
              <a:ext uri="{FF2B5EF4-FFF2-40B4-BE49-F238E27FC236}">
                <a16:creationId xmlns:a16="http://schemas.microsoft.com/office/drawing/2014/main" id="{C319104F-26EE-43E6-5D5D-2407246E65F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43763" y="2475940"/>
            <a:ext cx="677524" cy="253537"/>
          </a:xfrm>
          <a:prstGeom prst="rect">
            <a:avLst/>
          </a:prstGeom>
        </p:spPr>
      </p:pic>
      <p:pic>
        <p:nvPicPr>
          <p:cNvPr id="27" name="Image 26" descr="Une image contenant capture d’écran, étoile&#10;&#10;Description générée automatiquement">
            <a:extLst>
              <a:ext uri="{FF2B5EF4-FFF2-40B4-BE49-F238E27FC236}">
                <a16:creationId xmlns:a16="http://schemas.microsoft.com/office/drawing/2014/main" id="{982EFC96-801C-9E08-5C4A-B7D1D47366E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56706" y="2511055"/>
            <a:ext cx="653472" cy="169608"/>
          </a:xfrm>
          <a:prstGeom prst="rect">
            <a:avLst/>
          </a:prstGeom>
        </p:spPr>
      </p:pic>
      <p:pic>
        <p:nvPicPr>
          <p:cNvPr id="28" name="Image 27" descr="Une image contenant Police, Graphique, logo, graphisme&#10;&#10;Description générée automatiquement">
            <a:extLst>
              <a:ext uri="{FF2B5EF4-FFF2-40B4-BE49-F238E27FC236}">
                <a16:creationId xmlns:a16="http://schemas.microsoft.com/office/drawing/2014/main" id="{B510CBC9-BC3A-5314-BE54-3BB30EE196F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05972" y="2522978"/>
            <a:ext cx="603058" cy="155589"/>
          </a:xfrm>
          <a:prstGeom prst="rect">
            <a:avLst/>
          </a:prstGeom>
        </p:spPr>
      </p:pic>
      <p:pic>
        <p:nvPicPr>
          <p:cNvPr id="29" name="Image 28" descr="Une image contenant Graphique, capture d’écran, graphisme, Police&#10;&#10;Description générée automatiquement">
            <a:extLst>
              <a:ext uri="{FF2B5EF4-FFF2-40B4-BE49-F238E27FC236}">
                <a16:creationId xmlns:a16="http://schemas.microsoft.com/office/drawing/2014/main" id="{5C36E361-FEDB-1583-AB44-00738881956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920868" y="2432446"/>
            <a:ext cx="681222" cy="383187"/>
          </a:xfrm>
          <a:prstGeom prst="rect">
            <a:avLst/>
          </a:prstGeom>
        </p:spPr>
      </p:pic>
      <p:pic>
        <p:nvPicPr>
          <p:cNvPr id="30" name="Image 29" descr="Une image contenant Graphique, logo, Police, capture d’écran&#10;&#10;Description générée automatiquement">
            <a:extLst>
              <a:ext uri="{FF2B5EF4-FFF2-40B4-BE49-F238E27FC236}">
                <a16:creationId xmlns:a16="http://schemas.microsoft.com/office/drawing/2014/main" id="{11568642-A86D-B06C-8EEA-669EB3922AC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124657" y="3398435"/>
            <a:ext cx="511241" cy="268402"/>
          </a:xfrm>
          <a:prstGeom prst="rect">
            <a:avLst/>
          </a:prstGeom>
        </p:spPr>
      </p:pic>
      <p:pic>
        <p:nvPicPr>
          <p:cNvPr id="31" name="Image 30">
            <a:extLst>
              <a:ext uri="{FF2B5EF4-FFF2-40B4-BE49-F238E27FC236}">
                <a16:creationId xmlns:a16="http://schemas.microsoft.com/office/drawing/2014/main" id="{82DE4A94-9B4A-6071-2418-F01AD27CA03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058969" y="3333842"/>
            <a:ext cx="495510" cy="391453"/>
          </a:xfrm>
          <a:prstGeom prst="rect">
            <a:avLst/>
          </a:prstGeom>
        </p:spPr>
      </p:pic>
      <p:pic>
        <p:nvPicPr>
          <p:cNvPr id="32" name="Image 31" descr="Une image contenant Graphique, Police, logo, graphisme&#10;&#10;Description générée automatiquement">
            <a:extLst>
              <a:ext uri="{FF2B5EF4-FFF2-40B4-BE49-F238E27FC236}">
                <a16:creationId xmlns:a16="http://schemas.microsoft.com/office/drawing/2014/main" id="{FDD911EC-2087-71C5-1898-B411CA1FD3E3}"/>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121360" y="3417047"/>
            <a:ext cx="520072" cy="175091"/>
          </a:xfrm>
          <a:prstGeom prst="rect">
            <a:avLst/>
          </a:prstGeom>
        </p:spPr>
      </p:pic>
      <p:pic>
        <p:nvPicPr>
          <p:cNvPr id="33" name="Image 32" descr="Une image contenant capture d’écran, Graphique, conception&#10;&#10;Description générée automatiquement">
            <a:extLst>
              <a:ext uri="{FF2B5EF4-FFF2-40B4-BE49-F238E27FC236}">
                <a16:creationId xmlns:a16="http://schemas.microsoft.com/office/drawing/2014/main" id="{4356F185-E2AA-49BA-1024-FEC5630A5843}"/>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099998" y="4160199"/>
            <a:ext cx="616132" cy="616132"/>
          </a:xfrm>
          <a:prstGeom prst="rect">
            <a:avLst/>
          </a:prstGeom>
        </p:spPr>
      </p:pic>
      <p:pic>
        <p:nvPicPr>
          <p:cNvPr id="34" name="Image 33" descr="Une image contenant Police, Graphique, logo, texte&#10;&#10;Description générée automatiquement">
            <a:extLst>
              <a:ext uri="{FF2B5EF4-FFF2-40B4-BE49-F238E27FC236}">
                <a16:creationId xmlns:a16="http://schemas.microsoft.com/office/drawing/2014/main" id="{B430093F-8282-AF2F-6738-68715FCCF69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025055" y="4334875"/>
            <a:ext cx="607848" cy="288728"/>
          </a:xfrm>
          <a:prstGeom prst="rect">
            <a:avLst/>
          </a:prstGeom>
        </p:spPr>
      </p:pic>
      <p:pic>
        <p:nvPicPr>
          <p:cNvPr id="35" name="Image 34" descr="Une image contenant texte, capture d’écran, Graphique, Police&#10;&#10;Description générée automatiquement">
            <a:extLst>
              <a:ext uri="{FF2B5EF4-FFF2-40B4-BE49-F238E27FC236}">
                <a16:creationId xmlns:a16="http://schemas.microsoft.com/office/drawing/2014/main" id="{FB1E0FEF-131A-2025-3431-5B71C44E91F3}"/>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51668" y="4276027"/>
            <a:ext cx="459020" cy="391452"/>
          </a:xfrm>
          <a:prstGeom prst="rect">
            <a:avLst/>
          </a:prstGeom>
        </p:spPr>
      </p:pic>
      <p:pic>
        <p:nvPicPr>
          <p:cNvPr id="37" name="Image 36" descr="Une image contenant Graphique, graphisme, Police, Caractère coloré&#10;&#10;Description générée automatiquement">
            <a:extLst>
              <a:ext uri="{FF2B5EF4-FFF2-40B4-BE49-F238E27FC236}">
                <a16:creationId xmlns:a16="http://schemas.microsoft.com/office/drawing/2014/main" id="{B571110E-AE29-E2D5-8279-F1DBE33E46F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179248" y="4300219"/>
            <a:ext cx="341307" cy="260780"/>
          </a:xfrm>
          <a:prstGeom prst="rect">
            <a:avLst/>
          </a:prstGeom>
        </p:spPr>
      </p:pic>
      <p:pic>
        <p:nvPicPr>
          <p:cNvPr id="38" name="Image 37">
            <a:extLst>
              <a:ext uri="{FF2B5EF4-FFF2-40B4-BE49-F238E27FC236}">
                <a16:creationId xmlns:a16="http://schemas.microsoft.com/office/drawing/2014/main" id="{C0FD6327-4C53-E49F-15D6-D80D40DCC8D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583899" y="5215204"/>
            <a:ext cx="585005" cy="240066"/>
          </a:xfrm>
          <a:prstGeom prst="rect">
            <a:avLst/>
          </a:prstGeom>
        </p:spPr>
      </p:pic>
      <p:pic>
        <p:nvPicPr>
          <p:cNvPr id="39" name="Image 38" descr="Une image contenant texte, Police, Graphique, affiche&#10;&#10;Description générée automatiquement">
            <a:extLst>
              <a:ext uri="{FF2B5EF4-FFF2-40B4-BE49-F238E27FC236}">
                <a16:creationId xmlns:a16="http://schemas.microsoft.com/office/drawing/2014/main" id="{8079A829-BBC6-CC0B-56B6-CD9D8D1B4F63}"/>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712877" y="5163876"/>
            <a:ext cx="428668" cy="340413"/>
          </a:xfrm>
          <a:prstGeom prst="rect">
            <a:avLst/>
          </a:prstGeom>
        </p:spPr>
      </p:pic>
      <p:pic>
        <p:nvPicPr>
          <p:cNvPr id="40" name="Image 39" descr="Une image contenant Caractère coloré, carré, capture d’écran, pixel&#10;&#10;Description générée automatiquement">
            <a:extLst>
              <a:ext uri="{FF2B5EF4-FFF2-40B4-BE49-F238E27FC236}">
                <a16:creationId xmlns:a16="http://schemas.microsoft.com/office/drawing/2014/main" id="{02AA1647-E791-8A6E-1532-B26E8A315647}"/>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698787" y="5165451"/>
            <a:ext cx="575696" cy="316518"/>
          </a:xfrm>
          <a:prstGeom prst="rect">
            <a:avLst/>
          </a:prstGeom>
        </p:spPr>
      </p:pic>
    </p:spTree>
    <p:extLst>
      <p:ext uri="{BB962C8B-B14F-4D97-AF65-F5344CB8AC3E}">
        <p14:creationId xmlns:p14="http://schemas.microsoft.com/office/powerpoint/2010/main" val="23111833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30">
            <a:extLst>
              <a:ext uri="{FF2B5EF4-FFF2-40B4-BE49-F238E27FC236}">
                <a16:creationId xmlns:a16="http://schemas.microsoft.com/office/drawing/2014/main" id="{FD07EB9B-8D9F-F183-A216-109FFC9AD7D6}"/>
              </a:ext>
            </a:extLst>
          </p:cNvPr>
          <p:cNvSpPr txBox="1"/>
          <p:nvPr/>
        </p:nvSpPr>
        <p:spPr>
          <a:xfrm>
            <a:off x="4117838" y="1325608"/>
            <a:ext cx="4188185" cy="474489"/>
          </a:xfrm>
          <a:prstGeom prst="rect">
            <a:avLst/>
          </a:prstGeom>
          <a:noFill/>
        </p:spPr>
        <p:txBody>
          <a:bodyPr wrap="square" rtlCol="0">
            <a:spAutoFit/>
          </a:bodyPr>
          <a:lstStyle/>
          <a:p>
            <a:pPr algn="ctr">
              <a:spcAft>
                <a:spcPts val="100"/>
              </a:spcAft>
            </a:pPr>
            <a:r>
              <a:rPr lang="fr-FR" sz="1200">
                <a:solidFill>
                  <a:srgbClr val="E8470D"/>
                </a:solidFill>
              </a:rPr>
              <a:t>TOP 40 </a:t>
            </a:r>
          </a:p>
          <a:p>
            <a:pPr algn="ctr">
              <a:spcAft>
                <a:spcPts val="100"/>
              </a:spcAft>
            </a:pPr>
            <a:r>
              <a:rPr lang="fr-FR" sz="1200">
                <a:solidFill>
                  <a:schemeClr val="bg2">
                    <a:lumMod val="50000"/>
                  </a:schemeClr>
                </a:solidFill>
              </a:rPr>
              <a:t>Clients </a:t>
            </a:r>
            <a:r>
              <a:rPr lang="fr-FR" sz="1200" b="1">
                <a:solidFill>
                  <a:schemeClr val="accent6"/>
                </a:solidFill>
              </a:rPr>
              <a:t>Groupe</a:t>
            </a:r>
          </a:p>
        </p:txBody>
      </p:sp>
      <p:pic>
        <p:nvPicPr>
          <p:cNvPr id="49" name="Image 48" descr="Une image contenant logo&#10;&#10;Description générée automatiquement">
            <a:extLst>
              <a:ext uri="{FF2B5EF4-FFF2-40B4-BE49-F238E27FC236}">
                <a16:creationId xmlns:a16="http://schemas.microsoft.com/office/drawing/2014/main" id="{0FFD3763-5CCE-5994-2B36-97DDDF007E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8884" y="2744602"/>
            <a:ext cx="336299" cy="218319"/>
          </a:xfrm>
          <a:prstGeom prst="rect">
            <a:avLst/>
          </a:prstGeom>
        </p:spPr>
      </p:pic>
      <p:pic>
        <p:nvPicPr>
          <p:cNvPr id="59" name="Image 58" descr="Une image contenant texte, Police, capture d’écran, Graphique&#10;&#10;Description générée automatiquement">
            <a:extLst>
              <a:ext uri="{FF2B5EF4-FFF2-40B4-BE49-F238E27FC236}">
                <a16:creationId xmlns:a16="http://schemas.microsoft.com/office/drawing/2014/main" id="{5EE4BE50-C86F-58B6-BCFD-BC0B0FDE70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1919" y="3284218"/>
            <a:ext cx="506614" cy="506614"/>
          </a:xfrm>
          <a:prstGeom prst="rect">
            <a:avLst/>
          </a:prstGeom>
        </p:spPr>
      </p:pic>
      <p:pic>
        <p:nvPicPr>
          <p:cNvPr id="61" name="Image 60" descr="Une image contenant noir, obscurité&#10;&#10;Description générée automatiquement">
            <a:extLst>
              <a:ext uri="{FF2B5EF4-FFF2-40B4-BE49-F238E27FC236}">
                <a16:creationId xmlns:a16="http://schemas.microsoft.com/office/drawing/2014/main" id="{9F73EA49-A839-83B5-F764-43E7B514926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9008872" y="3400156"/>
            <a:ext cx="421536" cy="200888"/>
          </a:xfrm>
          <a:prstGeom prst="rect">
            <a:avLst/>
          </a:prstGeom>
        </p:spPr>
      </p:pic>
      <p:pic>
        <p:nvPicPr>
          <p:cNvPr id="65" name="Graphique 64">
            <a:extLst>
              <a:ext uri="{FF2B5EF4-FFF2-40B4-BE49-F238E27FC236}">
                <a16:creationId xmlns:a16="http://schemas.microsoft.com/office/drawing/2014/main" id="{A3DB1074-2D3F-C522-4E6A-4A3FC8E160A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00623" y="4537338"/>
            <a:ext cx="255264" cy="255264"/>
          </a:xfrm>
          <a:prstGeom prst="rect">
            <a:avLst/>
          </a:prstGeom>
        </p:spPr>
      </p:pic>
      <p:pic>
        <p:nvPicPr>
          <p:cNvPr id="67" name="Image 66" descr="Une image contenant Police, Graphique, symbole, logo&#10;&#10;Description générée automatiquement">
            <a:extLst>
              <a:ext uri="{FF2B5EF4-FFF2-40B4-BE49-F238E27FC236}">
                <a16:creationId xmlns:a16="http://schemas.microsoft.com/office/drawing/2014/main" id="{C3A6DA69-585F-8215-C0CD-C5452D02693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6984" y="3982751"/>
            <a:ext cx="868755" cy="226012"/>
          </a:xfrm>
          <a:prstGeom prst="rect">
            <a:avLst/>
          </a:prstGeom>
        </p:spPr>
      </p:pic>
      <p:pic>
        <p:nvPicPr>
          <p:cNvPr id="80" name="Image 79" descr="Une image contenant Police, Graphique, capture d’écran, graphisme&#10;&#10;Description générée automatiquement">
            <a:extLst>
              <a:ext uri="{FF2B5EF4-FFF2-40B4-BE49-F238E27FC236}">
                <a16:creationId xmlns:a16="http://schemas.microsoft.com/office/drawing/2014/main" id="{8EB05505-340C-206D-EDF8-42A1F86A22A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51877" y="4037408"/>
            <a:ext cx="381134" cy="120593"/>
          </a:xfrm>
          <a:prstGeom prst="rect">
            <a:avLst/>
          </a:prstGeom>
        </p:spPr>
      </p:pic>
      <p:pic>
        <p:nvPicPr>
          <p:cNvPr id="81" name="Image 80">
            <a:extLst>
              <a:ext uri="{FF2B5EF4-FFF2-40B4-BE49-F238E27FC236}">
                <a16:creationId xmlns:a16="http://schemas.microsoft.com/office/drawing/2014/main" id="{1003D426-AA01-6495-8366-FAA23AB6E22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17824" y="3999598"/>
            <a:ext cx="585005" cy="240066"/>
          </a:xfrm>
          <a:prstGeom prst="rect">
            <a:avLst/>
          </a:prstGeom>
        </p:spPr>
      </p:pic>
      <p:pic>
        <p:nvPicPr>
          <p:cNvPr id="86" name="Image 85" descr="Une image contenant Police, logo, Graphique, texte&#10;&#10;Description générée automatiquement">
            <a:extLst>
              <a:ext uri="{FF2B5EF4-FFF2-40B4-BE49-F238E27FC236}">
                <a16:creationId xmlns:a16="http://schemas.microsoft.com/office/drawing/2014/main" id="{FD1EF946-9ADE-C257-F5D2-25F749B1C61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27357" y="3927497"/>
            <a:ext cx="606077" cy="340413"/>
          </a:xfrm>
          <a:prstGeom prst="rect">
            <a:avLst/>
          </a:prstGeom>
        </p:spPr>
      </p:pic>
      <p:pic>
        <p:nvPicPr>
          <p:cNvPr id="88" name="Image 87" descr="Une image contenant capture d’écran, Graphique&#10;&#10;Description générée automatiquement">
            <a:extLst>
              <a:ext uri="{FF2B5EF4-FFF2-40B4-BE49-F238E27FC236}">
                <a16:creationId xmlns:a16="http://schemas.microsoft.com/office/drawing/2014/main" id="{B7359E6C-EEC9-9A1F-213D-7BC0DB17D7F5}"/>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10107898" y="3953830"/>
            <a:ext cx="714578" cy="214373"/>
          </a:xfrm>
          <a:prstGeom prst="rect">
            <a:avLst/>
          </a:prstGeom>
        </p:spPr>
      </p:pic>
      <p:pic>
        <p:nvPicPr>
          <p:cNvPr id="96" name="Image 95" descr="Une image contenant Police, Graphique, logo, graphisme&#10;&#10;Description générée automatiquement">
            <a:extLst>
              <a:ext uri="{FF2B5EF4-FFF2-40B4-BE49-F238E27FC236}">
                <a16:creationId xmlns:a16="http://schemas.microsoft.com/office/drawing/2014/main" id="{3C6439E3-E062-35B7-D476-F0B56B774FB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022394" y="4588212"/>
            <a:ext cx="538998" cy="119169"/>
          </a:xfrm>
          <a:prstGeom prst="rect">
            <a:avLst/>
          </a:prstGeom>
        </p:spPr>
      </p:pic>
      <p:pic>
        <p:nvPicPr>
          <p:cNvPr id="98" name="Image 97" descr="Une image contenant Police, Graphique, graphisme, capture d’écran&#10;&#10;Description générée automatiquement">
            <a:extLst>
              <a:ext uri="{FF2B5EF4-FFF2-40B4-BE49-F238E27FC236}">
                <a16:creationId xmlns:a16="http://schemas.microsoft.com/office/drawing/2014/main" id="{B3F071EF-226C-99DB-B50D-424E5FFE704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69566" y="4595216"/>
            <a:ext cx="587389" cy="139505"/>
          </a:xfrm>
          <a:prstGeom prst="rect">
            <a:avLst/>
          </a:prstGeom>
        </p:spPr>
      </p:pic>
      <p:pic>
        <p:nvPicPr>
          <p:cNvPr id="100" name="Image 99" descr="Une image contenant Graphique, Police, graphisme, capture d’écran&#10;&#10;Description générée automatiquement">
            <a:extLst>
              <a:ext uri="{FF2B5EF4-FFF2-40B4-BE49-F238E27FC236}">
                <a16:creationId xmlns:a16="http://schemas.microsoft.com/office/drawing/2014/main" id="{FFFA2E74-21DA-F30D-51C4-0CA728B6462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9838" y="3999598"/>
            <a:ext cx="634987" cy="204254"/>
          </a:xfrm>
          <a:prstGeom prst="rect">
            <a:avLst/>
          </a:prstGeom>
        </p:spPr>
      </p:pic>
      <p:pic>
        <p:nvPicPr>
          <p:cNvPr id="102" name="Image 101" descr="Une image contenant Police, Graphique, logo, graphisme&#10;&#10;Description générée automatiquement">
            <a:extLst>
              <a:ext uri="{FF2B5EF4-FFF2-40B4-BE49-F238E27FC236}">
                <a16:creationId xmlns:a16="http://schemas.microsoft.com/office/drawing/2014/main" id="{99CAF674-637F-9D17-7C53-A13AB0E9EAF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165170" y="4007382"/>
            <a:ext cx="630028" cy="180641"/>
          </a:xfrm>
          <a:prstGeom prst="rect">
            <a:avLst/>
          </a:prstGeom>
        </p:spPr>
      </p:pic>
      <p:pic>
        <p:nvPicPr>
          <p:cNvPr id="104" name="Image 103" descr="Une image contenant capture d’écran, Graphique, Police, graphisme&#10;&#10;Description générée automatiquement">
            <a:extLst>
              <a:ext uri="{FF2B5EF4-FFF2-40B4-BE49-F238E27FC236}">
                <a16:creationId xmlns:a16="http://schemas.microsoft.com/office/drawing/2014/main" id="{A05ADD87-B644-2EA0-0492-B45170D9B0B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930940" y="4521885"/>
            <a:ext cx="681222" cy="260780"/>
          </a:xfrm>
          <a:prstGeom prst="rect">
            <a:avLst/>
          </a:prstGeom>
        </p:spPr>
      </p:pic>
      <p:pic>
        <p:nvPicPr>
          <p:cNvPr id="3" name="Image 2" descr="Une image contenant texte, Police, logo, Graphique&#10;&#10;Description générée automatiquement">
            <a:extLst>
              <a:ext uri="{FF2B5EF4-FFF2-40B4-BE49-F238E27FC236}">
                <a16:creationId xmlns:a16="http://schemas.microsoft.com/office/drawing/2014/main" id="{EEB32D51-DB19-21E8-22AF-5F8BCE4F7D2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27899" y="4525417"/>
            <a:ext cx="765692" cy="279101"/>
          </a:xfrm>
          <a:prstGeom prst="rect">
            <a:avLst/>
          </a:prstGeom>
        </p:spPr>
      </p:pic>
      <p:pic>
        <p:nvPicPr>
          <p:cNvPr id="6" name="Image 5" descr="Une image contenant texte, capture d’écran, Graphique, cercle&#10;&#10;Description générée automatiquement">
            <a:extLst>
              <a:ext uri="{FF2B5EF4-FFF2-40B4-BE49-F238E27FC236}">
                <a16:creationId xmlns:a16="http://schemas.microsoft.com/office/drawing/2014/main" id="{6C78E84B-E50A-938A-368A-BEDB47D4626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260097" y="4455570"/>
            <a:ext cx="531489" cy="325980"/>
          </a:xfrm>
          <a:prstGeom prst="rect">
            <a:avLst/>
          </a:prstGeom>
        </p:spPr>
      </p:pic>
      <p:pic>
        <p:nvPicPr>
          <p:cNvPr id="5" name="Image 4" descr="Une image contenant capture d’écran, étoile&#10;&#10;Description générée automatiquement">
            <a:extLst>
              <a:ext uri="{FF2B5EF4-FFF2-40B4-BE49-F238E27FC236}">
                <a16:creationId xmlns:a16="http://schemas.microsoft.com/office/drawing/2014/main" id="{A33A1F27-0F80-27E0-5988-FB835DB54AC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717107" y="2761027"/>
            <a:ext cx="714578" cy="185468"/>
          </a:xfrm>
          <a:prstGeom prst="rect">
            <a:avLst/>
          </a:prstGeom>
        </p:spPr>
      </p:pic>
      <p:pic>
        <p:nvPicPr>
          <p:cNvPr id="10" name="Image 9" descr="Une image contenant Graphique, graphisme, Police, Caractère coloré&#10;&#10;Description générée automatiquement">
            <a:extLst>
              <a:ext uri="{FF2B5EF4-FFF2-40B4-BE49-F238E27FC236}">
                <a16:creationId xmlns:a16="http://schemas.microsoft.com/office/drawing/2014/main" id="{9584C837-6E05-A477-EFCA-654A7601F0E8}"/>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82453" y="2723371"/>
            <a:ext cx="341307" cy="260780"/>
          </a:xfrm>
          <a:prstGeom prst="rect">
            <a:avLst/>
          </a:prstGeom>
        </p:spPr>
      </p:pic>
      <p:pic>
        <p:nvPicPr>
          <p:cNvPr id="16" name="Image 15" descr="Une image contenant Police, Graphique, logo, graphisme&#10;&#10;Description générée automatiquement">
            <a:extLst>
              <a:ext uri="{FF2B5EF4-FFF2-40B4-BE49-F238E27FC236}">
                <a16:creationId xmlns:a16="http://schemas.microsoft.com/office/drawing/2014/main" id="{06AA31F4-8186-28EF-9074-CCF29C321FC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301422" y="2763835"/>
            <a:ext cx="697105" cy="179853"/>
          </a:xfrm>
          <a:prstGeom prst="rect">
            <a:avLst/>
          </a:prstGeom>
        </p:spPr>
      </p:pic>
      <p:pic>
        <p:nvPicPr>
          <p:cNvPr id="20" name="Image 19" descr="Une image contenant Graphique, capture d’écran, graphisme, Police&#10;&#10;Description générée automatiquement">
            <a:extLst>
              <a:ext uri="{FF2B5EF4-FFF2-40B4-BE49-F238E27FC236}">
                <a16:creationId xmlns:a16="http://schemas.microsoft.com/office/drawing/2014/main" id="{E873971A-F5DF-F2D2-7E0B-B8A366CE2F7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168613" y="2662168"/>
            <a:ext cx="681222" cy="383187"/>
          </a:xfrm>
          <a:prstGeom prst="rect">
            <a:avLst/>
          </a:prstGeom>
        </p:spPr>
      </p:pic>
      <p:pic>
        <p:nvPicPr>
          <p:cNvPr id="22" name="Image 21" descr="Une image contenant cercle, logo, écouteur, conception&#10;&#10;Description générée automatiquement">
            <a:extLst>
              <a:ext uri="{FF2B5EF4-FFF2-40B4-BE49-F238E27FC236}">
                <a16:creationId xmlns:a16="http://schemas.microsoft.com/office/drawing/2014/main" id="{26E0F3A3-100F-ABBE-2DA0-17AF5F340831}"/>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l="-1555"/>
          <a:stretch/>
        </p:blipFill>
        <p:spPr>
          <a:xfrm>
            <a:off x="4831663" y="2583761"/>
            <a:ext cx="864000" cy="540000"/>
          </a:xfrm>
          <a:prstGeom prst="rect">
            <a:avLst/>
          </a:prstGeom>
        </p:spPr>
      </p:pic>
      <p:pic>
        <p:nvPicPr>
          <p:cNvPr id="24" name="Image 23" descr="Une image contenant capture d’écran, Graphique, conception&#10;&#10;Description générée automatiquement">
            <a:extLst>
              <a:ext uri="{FF2B5EF4-FFF2-40B4-BE49-F238E27FC236}">
                <a16:creationId xmlns:a16="http://schemas.microsoft.com/office/drawing/2014/main" id="{9A552B3C-7C58-9D3A-995A-90FC8FFEF23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53992" y="2530962"/>
            <a:ext cx="645599" cy="645599"/>
          </a:xfrm>
          <a:prstGeom prst="rect">
            <a:avLst/>
          </a:prstGeom>
        </p:spPr>
      </p:pic>
      <p:pic>
        <p:nvPicPr>
          <p:cNvPr id="28" name="Image 27" descr="Une image contenant Police, Graphique, graphisme, logo&#10;&#10;Description générée automatiquement">
            <a:extLst>
              <a:ext uri="{FF2B5EF4-FFF2-40B4-BE49-F238E27FC236}">
                <a16:creationId xmlns:a16="http://schemas.microsoft.com/office/drawing/2014/main" id="{B1A1B7AE-F5C1-72F4-B0B2-2A5285AEBF0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923465" y="2790678"/>
            <a:ext cx="714578" cy="126167"/>
          </a:xfrm>
          <a:prstGeom prst="rect">
            <a:avLst/>
          </a:prstGeom>
        </p:spPr>
      </p:pic>
      <p:pic>
        <p:nvPicPr>
          <p:cNvPr id="30" name="Image 29" descr="Une image contenant Police, Graphique, logo, texte&#10;&#10;Description générée automatiquement">
            <a:extLst>
              <a:ext uri="{FF2B5EF4-FFF2-40B4-BE49-F238E27FC236}">
                <a16:creationId xmlns:a16="http://schemas.microsoft.com/office/drawing/2014/main" id="{601D4B2C-6733-7794-D37C-F2F61B73DB34}"/>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861917" y="2709397"/>
            <a:ext cx="607848" cy="288728"/>
          </a:xfrm>
          <a:prstGeom prst="rect">
            <a:avLst/>
          </a:prstGeom>
        </p:spPr>
      </p:pic>
      <p:pic>
        <p:nvPicPr>
          <p:cNvPr id="32" name="Image 31" descr="Une image contenant drapeau, étoile, symbole, bleu&#10;&#10;Description générée automatiquement">
            <a:extLst>
              <a:ext uri="{FF2B5EF4-FFF2-40B4-BE49-F238E27FC236}">
                <a16:creationId xmlns:a16="http://schemas.microsoft.com/office/drawing/2014/main" id="{956754CA-CD2E-6974-DD06-168822FA4E6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693639" y="2712711"/>
            <a:ext cx="423150" cy="282100"/>
          </a:xfrm>
          <a:prstGeom prst="rect">
            <a:avLst/>
          </a:prstGeom>
        </p:spPr>
      </p:pic>
      <p:pic>
        <p:nvPicPr>
          <p:cNvPr id="34" name="Image 33" descr="Une image contenant texte, Graphique, Police, graphisme&#10;&#10;Description générée automatiquement">
            <a:extLst>
              <a:ext uri="{FF2B5EF4-FFF2-40B4-BE49-F238E27FC236}">
                <a16:creationId xmlns:a16="http://schemas.microsoft.com/office/drawing/2014/main" id="{CEC966B0-741C-C550-A35C-8B00567F76B2}"/>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9340663" y="2436586"/>
            <a:ext cx="834351" cy="834351"/>
          </a:xfrm>
          <a:prstGeom prst="rect">
            <a:avLst/>
          </a:prstGeom>
        </p:spPr>
      </p:pic>
      <p:pic>
        <p:nvPicPr>
          <p:cNvPr id="36" name="Image 35" descr="Une image contenant Graphique, graphisme, conception&#10;&#10;Description générée automatiquement">
            <a:extLst>
              <a:ext uri="{FF2B5EF4-FFF2-40B4-BE49-F238E27FC236}">
                <a16:creationId xmlns:a16="http://schemas.microsoft.com/office/drawing/2014/main" id="{12B1E9E1-B669-89C1-1E00-199082C04E6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570296" y="3310621"/>
            <a:ext cx="678657" cy="320477"/>
          </a:xfrm>
          <a:prstGeom prst="rect">
            <a:avLst/>
          </a:prstGeom>
        </p:spPr>
      </p:pic>
      <p:pic>
        <p:nvPicPr>
          <p:cNvPr id="38" name="Image 37" descr="Une image contenant texte, Police, capture d’écran, Graphique&#10;&#10;Description générée automatiquement">
            <a:extLst>
              <a:ext uri="{FF2B5EF4-FFF2-40B4-BE49-F238E27FC236}">
                <a16:creationId xmlns:a16="http://schemas.microsoft.com/office/drawing/2014/main" id="{60C1AFEF-4147-C00D-7A45-1EEB47A08C52}"/>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561430" y="3378378"/>
            <a:ext cx="507937" cy="244445"/>
          </a:xfrm>
          <a:prstGeom prst="rect">
            <a:avLst/>
          </a:prstGeom>
        </p:spPr>
      </p:pic>
      <p:pic>
        <p:nvPicPr>
          <p:cNvPr id="40" name="Image 39" descr="Une image contenant texte, Police, logo, Graphique&#10;&#10;Description générée automatiquement">
            <a:extLst>
              <a:ext uri="{FF2B5EF4-FFF2-40B4-BE49-F238E27FC236}">
                <a16:creationId xmlns:a16="http://schemas.microsoft.com/office/drawing/2014/main" id="{DA41F89B-8562-D355-5328-C2F5A958E74F}"/>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433463" y="3176561"/>
            <a:ext cx="656068" cy="656068"/>
          </a:xfrm>
          <a:prstGeom prst="rect">
            <a:avLst/>
          </a:prstGeom>
        </p:spPr>
      </p:pic>
      <p:pic>
        <p:nvPicPr>
          <p:cNvPr id="42" name="Image 41" descr="Une image contenant texte, capture d’écran, Graphique, Police&#10;&#10;Description générée automatiquement">
            <a:extLst>
              <a:ext uri="{FF2B5EF4-FFF2-40B4-BE49-F238E27FC236}">
                <a16:creationId xmlns:a16="http://schemas.microsoft.com/office/drawing/2014/main" id="{F9E72AAF-81DD-D0B8-C95F-9E3430BCF46E}"/>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13405" y="3282392"/>
            <a:ext cx="459020" cy="391452"/>
          </a:xfrm>
          <a:prstGeom prst="rect">
            <a:avLst/>
          </a:prstGeom>
        </p:spPr>
      </p:pic>
      <p:pic>
        <p:nvPicPr>
          <p:cNvPr id="44" name="Image 43" descr="Une image contenant Graphique, logo, Police, capture d’écran&#10;&#10;Description générée automatiquement">
            <a:extLst>
              <a:ext uri="{FF2B5EF4-FFF2-40B4-BE49-F238E27FC236}">
                <a16:creationId xmlns:a16="http://schemas.microsoft.com/office/drawing/2014/main" id="{80982B30-E76F-A9F1-9816-CD749919BFFB}"/>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5155901" y="3348569"/>
            <a:ext cx="511241" cy="268402"/>
          </a:xfrm>
          <a:prstGeom prst="rect">
            <a:avLst/>
          </a:prstGeom>
        </p:spPr>
      </p:pic>
      <p:pic>
        <p:nvPicPr>
          <p:cNvPr id="48" name="Image 47" descr="Une image contenant Montgolfière, ballon, avion, transport&#10;&#10;Description générée automatiquement">
            <a:extLst>
              <a:ext uri="{FF2B5EF4-FFF2-40B4-BE49-F238E27FC236}">
                <a16:creationId xmlns:a16="http://schemas.microsoft.com/office/drawing/2014/main" id="{6DFF9374-41CB-F3B8-B4AC-803561AD3F11}"/>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5996360" y="3336457"/>
            <a:ext cx="729208" cy="364604"/>
          </a:xfrm>
          <a:prstGeom prst="rect">
            <a:avLst/>
          </a:prstGeom>
        </p:spPr>
      </p:pic>
      <p:pic>
        <p:nvPicPr>
          <p:cNvPr id="58" name="Image 57">
            <a:extLst>
              <a:ext uri="{FF2B5EF4-FFF2-40B4-BE49-F238E27FC236}">
                <a16:creationId xmlns:a16="http://schemas.microsoft.com/office/drawing/2014/main" id="{28AEF5AB-5CF8-C437-F594-E6C734CD0ABF}"/>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014159" y="3297665"/>
            <a:ext cx="495510" cy="391453"/>
          </a:xfrm>
          <a:prstGeom prst="rect">
            <a:avLst/>
          </a:prstGeom>
        </p:spPr>
      </p:pic>
      <p:pic>
        <p:nvPicPr>
          <p:cNvPr id="62" name="Image 61">
            <a:extLst>
              <a:ext uri="{FF2B5EF4-FFF2-40B4-BE49-F238E27FC236}">
                <a16:creationId xmlns:a16="http://schemas.microsoft.com/office/drawing/2014/main" id="{BE9AA959-CCDB-06CA-DF4D-EB7135D14673}"/>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9851013" y="3405994"/>
            <a:ext cx="1053761" cy="121841"/>
          </a:xfrm>
          <a:prstGeom prst="rect">
            <a:avLst/>
          </a:prstGeom>
        </p:spPr>
      </p:pic>
      <p:pic>
        <p:nvPicPr>
          <p:cNvPr id="64" name="Image 63" descr="Une image contenant texte, Police, Graphique, affiche&#10;&#10;Description générée automatiquement">
            <a:extLst>
              <a:ext uri="{FF2B5EF4-FFF2-40B4-BE49-F238E27FC236}">
                <a16:creationId xmlns:a16="http://schemas.microsoft.com/office/drawing/2014/main" id="{06906082-7D08-004B-6547-C9C5F22D00F8}"/>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691050" y="3890811"/>
            <a:ext cx="428668" cy="340413"/>
          </a:xfrm>
          <a:prstGeom prst="rect">
            <a:avLst/>
          </a:prstGeom>
        </p:spPr>
      </p:pic>
      <p:pic>
        <p:nvPicPr>
          <p:cNvPr id="68" name="Image 67" descr="Une image contenant Graphique, Police, logo, graphisme&#10;&#10;Description générée automatiquement">
            <a:extLst>
              <a:ext uri="{FF2B5EF4-FFF2-40B4-BE49-F238E27FC236}">
                <a16:creationId xmlns:a16="http://schemas.microsoft.com/office/drawing/2014/main" id="{A9A6BE92-9241-3106-9BA5-AD470DCC3775}"/>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065593" y="4039826"/>
            <a:ext cx="520072" cy="175091"/>
          </a:xfrm>
          <a:prstGeom prst="rect">
            <a:avLst/>
          </a:prstGeom>
        </p:spPr>
      </p:pic>
      <p:pic>
        <p:nvPicPr>
          <p:cNvPr id="70" name="Image 69" descr="Une image contenant logo, Graphique, graphisme, Police&#10;&#10;Description générée automatiquement">
            <a:extLst>
              <a:ext uri="{FF2B5EF4-FFF2-40B4-BE49-F238E27FC236}">
                <a16:creationId xmlns:a16="http://schemas.microsoft.com/office/drawing/2014/main" id="{CDF383AA-4329-BAF1-ABF8-2C651B74E8AC}"/>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6834988" y="4014467"/>
            <a:ext cx="772691" cy="226012"/>
          </a:xfrm>
          <a:prstGeom prst="rect">
            <a:avLst/>
          </a:prstGeom>
        </p:spPr>
      </p:pic>
      <p:pic>
        <p:nvPicPr>
          <p:cNvPr id="72" name="Image 71" descr="Une image contenant Caractère coloré, carré, capture d’écran, pixel&#10;&#10;Description générée automatiquement">
            <a:extLst>
              <a:ext uri="{FF2B5EF4-FFF2-40B4-BE49-F238E27FC236}">
                <a16:creationId xmlns:a16="http://schemas.microsoft.com/office/drawing/2014/main" id="{B4898765-3F64-9944-F1F1-989A3CD7DDC1}"/>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691050" y="4434346"/>
            <a:ext cx="712009" cy="391463"/>
          </a:xfrm>
          <a:prstGeom prst="rect">
            <a:avLst/>
          </a:prstGeom>
        </p:spPr>
      </p:pic>
      <p:pic>
        <p:nvPicPr>
          <p:cNvPr id="74" name="Graphique 73">
            <a:extLst>
              <a:ext uri="{FF2B5EF4-FFF2-40B4-BE49-F238E27FC236}">
                <a16:creationId xmlns:a16="http://schemas.microsoft.com/office/drawing/2014/main" id="{1A221919-F61F-9F51-070A-E6FF39C146A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3923462" y="4555445"/>
            <a:ext cx="540971" cy="236296"/>
          </a:xfrm>
          <a:prstGeom prst="rect">
            <a:avLst/>
          </a:prstGeom>
        </p:spPr>
      </p:pic>
      <p:pic>
        <p:nvPicPr>
          <p:cNvPr id="79" name="Image 78" descr="Une image contenant Graphique, Police, graphisme, logo&#10;&#10;Description générée automatiquement">
            <a:extLst>
              <a:ext uri="{FF2B5EF4-FFF2-40B4-BE49-F238E27FC236}">
                <a16:creationId xmlns:a16="http://schemas.microsoft.com/office/drawing/2014/main" id="{B8B0E921-32A5-4C01-6F84-A2FA90A6F3E5}"/>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6078669" y="4618560"/>
            <a:ext cx="755447" cy="137244"/>
          </a:xfrm>
          <a:prstGeom prst="rect">
            <a:avLst/>
          </a:prstGeom>
        </p:spPr>
      </p:pic>
      <p:sp>
        <p:nvSpPr>
          <p:cNvPr id="7" name="Espace réservé du texte 1">
            <a:extLst>
              <a:ext uri="{FF2B5EF4-FFF2-40B4-BE49-F238E27FC236}">
                <a16:creationId xmlns:a16="http://schemas.microsoft.com/office/drawing/2014/main" id="{00C2CEA1-9623-A236-239E-84FA492858A0}"/>
              </a:ext>
            </a:extLst>
          </p:cNvPr>
          <p:cNvSpPr>
            <a:spLocks noGrp="1"/>
          </p:cNvSpPr>
          <p:nvPr>
            <p:ph type="body" sz="quarter" idx="10"/>
          </p:nvPr>
        </p:nvSpPr>
        <p:spPr>
          <a:xfrm>
            <a:off x="376774" y="444843"/>
            <a:ext cx="10104377" cy="179853"/>
          </a:xfrm>
        </p:spPr>
        <p:txBody>
          <a:bodyPr/>
          <a:lstStyle/>
          <a:p>
            <a:r>
              <a:rPr lang="fr-FR"/>
              <a:t>Nos clients</a:t>
            </a:r>
          </a:p>
        </p:txBody>
      </p:sp>
      <p:sp>
        <p:nvSpPr>
          <p:cNvPr id="11" name="Espace réservé du texte 54">
            <a:extLst>
              <a:ext uri="{FF2B5EF4-FFF2-40B4-BE49-F238E27FC236}">
                <a16:creationId xmlns:a16="http://schemas.microsoft.com/office/drawing/2014/main" id="{B5377959-4638-8D7F-0CF2-16EA74866BB8}"/>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Qui sommes-nous ?</a:t>
            </a:r>
          </a:p>
        </p:txBody>
      </p:sp>
    </p:spTree>
    <p:extLst>
      <p:ext uri="{BB962C8B-B14F-4D97-AF65-F5344CB8AC3E}">
        <p14:creationId xmlns:p14="http://schemas.microsoft.com/office/powerpoint/2010/main" val="15544896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Espace réservé du texte 57">
            <a:extLst>
              <a:ext uri="{FF2B5EF4-FFF2-40B4-BE49-F238E27FC236}">
                <a16:creationId xmlns:a16="http://schemas.microsoft.com/office/drawing/2014/main" id="{6596DDFE-89C3-2934-99D8-82E1B090EC1C}"/>
              </a:ext>
            </a:extLst>
          </p:cNvPr>
          <p:cNvSpPr>
            <a:spLocks noGrp="1"/>
          </p:cNvSpPr>
          <p:nvPr>
            <p:ph type="body" sz="quarter" idx="10"/>
          </p:nvPr>
        </p:nvSpPr>
        <p:spPr/>
        <p:txBody>
          <a:bodyPr/>
          <a:lstStyle/>
          <a:p>
            <a:r>
              <a:rPr lang="fr-FR"/>
              <a:t>Nos clients</a:t>
            </a:r>
          </a:p>
        </p:txBody>
      </p:sp>
      <p:sp>
        <p:nvSpPr>
          <p:cNvPr id="55" name="Espace réservé du texte 54">
            <a:extLst>
              <a:ext uri="{FF2B5EF4-FFF2-40B4-BE49-F238E27FC236}">
                <a16:creationId xmlns:a16="http://schemas.microsoft.com/office/drawing/2014/main" id="{FDA22452-877C-6CBC-86DA-773965999889}"/>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6" name="TextBox 30">
            <a:extLst>
              <a:ext uri="{FF2B5EF4-FFF2-40B4-BE49-F238E27FC236}">
                <a16:creationId xmlns:a16="http://schemas.microsoft.com/office/drawing/2014/main" id="{634F62CF-407D-4E4D-2315-53F147BF839E}"/>
              </a:ext>
            </a:extLst>
          </p:cNvPr>
          <p:cNvSpPr txBox="1"/>
          <p:nvPr/>
        </p:nvSpPr>
        <p:spPr>
          <a:xfrm>
            <a:off x="376774" y="1200914"/>
            <a:ext cx="2890451"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accent6"/>
                </a:solidFill>
              </a:rPr>
              <a:t>Groupe</a:t>
            </a:r>
          </a:p>
        </p:txBody>
      </p:sp>
      <p:sp>
        <p:nvSpPr>
          <p:cNvPr id="20" name="Organigramme : Connecteur 19">
            <a:extLst>
              <a:ext uri="{FF2B5EF4-FFF2-40B4-BE49-F238E27FC236}">
                <a16:creationId xmlns:a16="http://schemas.microsoft.com/office/drawing/2014/main" id="{AB3DAD11-8FE3-10EA-0FDD-0C06D32588F6}"/>
              </a:ext>
            </a:extLst>
          </p:cNvPr>
          <p:cNvSpPr/>
          <p:nvPr/>
        </p:nvSpPr>
        <p:spPr>
          <a:xfrm>
            <a:off x="4724408" y="4952070"/>
            <a:ext cx="804967" cy="78431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Connecteur 18">
            <a:extLst>
              <a:ext uri="{FF2B5EF4-FFF2-40B4-BE49-F238E27FC236}">
                <a16:creationId xmlns:a16="http://schemas.microsoft.com/office/drawing/2014/main" id="{294BCCBA-905A-C824-1433-EE63F05B51B9}"/>
              </a:ext>
            </a:extLst>
          </p:cNvPr>
          <p:cNvSpPr/>
          <p:nvPr/>
        </p:nvSpPr>
        <p:spPr>
          <a:xfrm>
            <a:off x="695381" y="4812051"/>
            <a:ext cx="900617" cy="88926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rganigramme : Connecteur 17">
            <a:extLst>
              <a:ext uri="{FF2B5EF4-FFF2-40B4-BE49-F238E27FC236}">
                <a16:creationId xmlns:a16="http://schemas.microsoft.com/office/drawing/2014/main" id="{EE54AEFD-544D-E652-7A14-C963112074F5}"/>
              </a:ext>
            </a:extLst>
          </p:cNvPr>
          <p:cNvSpPr/>
          <p:nvPr/>
        </p:nvSpPr>
        <p:spPr>
          <a:xfrm>
            <a:off x="2005947" y="4528967"/>
            <a:ext cx="968473" cy="941700"/>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rganigramme : Connecteur 16">
            <a:extLst>
              <a:ext uri="{FF2B5EF4-FFF2-40B4-BE49-F238E27FC236}">
                <a16:creationId xmlns:a16="http://schemas.microsoft.com/office/drawing/2014/main" id="{492CB6DE-AC5C-0AC3-EFFB-C185AFC1723F}"/>
              </a:ext>
            </a:extLst>
          </p:cNvPr>
          <p:cNvSpPr/>
          <p:nvPr/>
        </p:nvSpPr>
        <p:spPr>
          <a:xfrm>
            <a:off x="3435593" y="4304822"/>
            <a:ext cx="1054937" cy="100942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rganigramme : Connecteur 15">
            <a:extLst>
              <a:ext uri="{FF2B5EF4-FFF2-40B4-BE49-F238E27FC236}">
                <a16:creationId xmlns:a16="http://schemas.microsoft.com/office/drawing/2014/main" id="{20740FE5-E8F6-A531-2E48-9A098F272AB9}"/>
              </a:ext>
            </a:extLst>
          </p:cNvPr>
          <p:cNvSpPr/>
          <p:nvPr/>
        </p:nvSpPr>
        <p:spPr>
          <a:xfrm>
            <a:off x="4966306" y="3837537"/>
            <a:ext cx="1054937" cy="100942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Connecteur 14">
            <a:extLst>
              <a:ext uri="{FF2B5EF4-FFF2-40B4-BE49-F238E27FC236}">
                <a16:creationId xmlns:a16="http://schemas.microsoft.com/office/drawing/2014/main" id="{618BD489-85DF-CEAB-571F-D05C87B939A1}"/>
              </a:ext>
            </a:extLst>
          </p:cNvPr>
          <p:cNvSpPr/>
          <p:nvPr/>
        </p:nvSpPr>
        <p:spPr>
          <a:xfrm>
            <a:off x="1043474" y="3593020"/>
            <a:ext cx="1075643" cy="1038277"/>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rganigramme : Connecteur 13">
            <a:extLst>
              <a:ext uri="{FF2B5EF4-FFF2-40B4-BE49-F238E27FC236}">
                <a16:creationId xmlns:a16="http://schemas.microsoft.com/office/drawing/2014/main" id="{2C28E295-070A-F589-26CE-B19B1FA9D5E0}"/>
              </a:ext>
            </a:extLst>
          </p:cNvPr>
          <p:cNvSpPr/>
          <p:nvPr/>
        </p:nvSpPr>
        <p:spPr>
          <a:xfrm>
            <a:off x="2419181" y="3293256"/>
            <a:ext cx="1201210" cy="112970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rganigramme : Connecteur 12">
            <a:extLst>
              <a:ext uri="{FF2B5EF4-FFF2-40B4-BE49-F238E27FC236}">
                <a16:creationId xmlns:a16="http://schemas.microsoft.com/office/drawing/2014/main" id="{E2CAC702-B7C3-98C9-3F1A-A519839368F9}"/>
              </a:ext>
            </a:extLst>
          </p:cNvPr>
          <p:cNvSpPr/>
          <p:nvPr/>
        </p:nvSpPr>
        <p:spPr>
          <a:xfrm>
            <a:off x="3737256" y="2992924"/>
            <a:ext cx="1273198" cy="125082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rganigramme : Connecteur 11">
            <a:extLst>
              <a:ext uri="{FF2B5EF4-FFF2-40B4-BE49-F238E27FC236}">
                <a16:creationId xmlns:a16="http://schemas.microsoft.com/office/drawing/2014/main" id="{171EEE41-DF2D-051E-DA22-DF29EBFE050E}"/>
              </a:ext>
            </a:extLst>
          </p:cNvPr>
          <p:cNvSpPr/>
          <p:nvPr/>
        </p:nvSpPr>
        <p:spPr>
          <a:xfrm>
            <a:off x="1462903" y="2062809"/>
            <a:ext cx="1454765" cy="144139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rganigramme : Connecteur 10">
            <a:extLst>
              <a:ext uri="{FF2B5EF4-FFF2-40B4-BE49-F238E27FC236}">
                <a16:creationId xmlns:a16="http://schemas.microsoft.com/office/drawing/2014/main" id="{00D5E52A-7710-7ED7-D48A-7BD5540EAEF3}"/>
              </a:ext>
            </a:extLst>
          </p:cNvPr>
          <p:cNvSpPr/>
          <p:nvPr/>
        </p:nvSpPr>
        <p:spPr>
          <a:xfrm>
            <a:off x="2947925" y="1489707"/>
            <a:ext cx="1632719" cy="155378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88C0D20-6012-8C1D-3496-2FA759C18553}"/>
              </a:ext>
            </a:extLst>
          </p:cNvPr>
          <p:cNvSpPr/>
          <p:nvPr/>
        </p:nvSpPr>
        <p:spPr>
          <a:xfrm>
            <a:off x="1229965" y="5748638"/>
            <a:ext cx="545516" cy="571088"/>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E13A680A-3F84-5E0D-8476-F14CE09A4483}"/>
              </a:ext>
            </a:extLst>
          </p:cNvPr>
          <p:cNvSpPr/>
          <p:nvPr/>
        </p:nvSpPr>
        <p:spPr>
          <a:xfrm>
            <a:off x="3785839" y="5438061"/>
            <a:ext cx="716308" cy="748859"/>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a:extLst>
              <a:ext uri="{FF2B5EF4-FFF2-40B4-BE49-F238E27FC236}">
                <a16:creationId xmlns:a16="http://schemas.microsoft.com/office/drawing/2014/main" id="{7FB2EA8B-FE8B-9C91-EC55-5E62CF2397F9}"/>
              </a:ext>
            </a:extLst>
          </p:cNvPr>
          <p:cNvSpPr/>
          <p:nvPr/>
        </p:nvSpPr>
        <p:spPr>
          <a:xfrm rot="13942329">
            <a:off x="2970402" y="5331474"/>
            <a:ext cx="687150" cy="627003"/>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D924214C-2733-BEB4-9865-623985CE4128}"/>
              </a:ext>
            </a:extLst>
          </p:cNvPr>
          <p:cNvSpPr/>
          <p:nvPr/>
        </p:nvSpPr>
        <p:spPr>
          <a:xfrm>
            <a:off x="2028349" y="5708057"/>
            <a:ext cx="618700" cy="594520"/>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logo&#10;&#10;Description générée automatiquement">
            <a:extLst>
              <a:ext uri="{FF2B5EF4-FFF2-40B4-BE49-F238E27FC236}">
                <a16:creationId xmlns:a16="http://schemas.microsoft.com/office/drawing/2014/main" id="{A99A1640-44D5-181E-2477-8943ADFFFAD5}"/>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3069418" y="5538395"/>
            <a:ext cx="466680" cy="302960"/>
          </a:xfrm>
          <a:prstGeom prst="rect">
            <a:avLst/>
          </a:prstGeom>
        </p:spPr>
      </p:pic>
      <p:sp>
        <p:nvSpPr>
          <p:cNvPr id="21" name="TextBox 30">
            <a:extLst>
              <a:ext uri="{FF2B5EF4-FFF2-40B4-BE49-F238E27FC236}">
                <a16:creationId xmlns:a16="http://schemas.microsoft.com/office/drawing/2014/main" id="{740E145A-E825-C1D4-496A-8798F67B2801}"/>
              </a:ext>
            </a:extLst>
          </p:cNvPr>
          <p:cNvSpPr txBox="1"/>
          <p:nvPr/>
        </p:nvSpPr>
        <p:spPr>
          <a:xfrm>
            <a:off x="7196827" y="1185823"/>
            <a:ext cx="2890451"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accent6"/>
                </a:solidFill>
              </a:rPr>
              <a:t>France</a:t>
            </a:r>
          </a:p>
        </p:txBody>
      </p:sp>
      <p:sp>
        <p:nvSpPr>
          <p:cNvPr id="24" name="Organigramme : Connecteur 23">
            <a:extLst>
              <a:ext uri="{FF2B5EF4-FFF2-40B4-BE49-F238E27FC236}">
                <a16:creationId xmlns:a16="http://schemas.microsoft.com/office/drawing/2014/main" id="{3D370A34-10D9-174C-623A-36E4438F19EE}"/>
              </a:ext>
            </a:extLst>
          </p:cNvPr>
          <p:cNvSpPr/>
          <p:nvPr/>
        </p:nvSpPr>
        <p:spPr>
          <a:xfrm>
            <a:off x="7807196" y="1721998"/>
            <a:ext cx="1610320" cy="161143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rganigramme : Connecteur 24">
            <a:extLst>
              <a:ext uri="{FF2B5EF4-FFF2-40B4-BE49-F238E27FC236}">
                <a16:creationId xmlns:a16="http://schemas.microsoft.com/office/drawing/2014/main" id="{5F3263C1-9065-EB06-BC78-C7BBB6092BCF}"/>
              </a:ext>
            </a:extLst>
          </p:cNvPr>
          <p:cNvSpPr/>
          <p:nvPr/>
        </p:nvSpPr>
        <p:spPr>
          <a:xfrm>
            <a:off x="9596876" y="2068264"/>
            <a:ext cx="1303327" cy="13366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rganigramme : Connecteur 25">
            <a:extLst>
              <a:ext uri="{FF2B5EF4-FFF2-40B4-BE49-F238E27FC236}">
                <a16:creationId xmlns:a16="http://schemas.microsoft.com/office/drawing/2014/main" id="{78213141-F40D-24EF-A72E-16FA2618D397}"/>
              </a:ext>
            </a:extLst>
          </p:cNvPr>
          <p:cNvSpPr/>
          <p:nvPr/>
        </p:nvSpPr>
        <p:spPr>
          <a:xfrm>
            <a:off x="6807626" y="3072222"/>
            <a:ext cx="1168462" cy="1149535"/>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rganigramme : Connecteur 26">
            <a:extLst>
              <a:ext uri="{FF2B5EF4-FFF2-40B4-BE49-F238E27FC236}">
                <a16:creationId xmlns:a16="http://schemas.microsoft.com/office/drawing/2014/main" id="{E28C7B58-2DF5-3586-F70F-8441BFA9D1F2}"/>
              </a:ext>
            </a:extLst>
          </p:cNvPr>
          <p:cNvSpPr/>
          <p:nvPr/>
        </p:nvSpPr>
        <p:spPr>
          <a:xfrm>
            <a:off x="8151767" y="3427634"/>
            <a:ext cx="1168462" cy="1149534"/>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Connecteur 27">
            <a:extLst>
              <a:ext uri="{FF2B5EF4-FFF2-40B4-BE49-F238E27FC236}">
                <a16:creationId xmlns:a16="http://schemas.microsoft.com/office/drawing/2014/main" id="{323237BD-784F-55AC-EF4E-52F70FBC663C}"/>
              </a:ext>
            </a:extLst>
          </p:cNvPr>
          <p:cNvSpPr/>
          <p:nvPr/>
        </p:nvSpPr>
        <p:spPr>
          <a:xfrm>
            <a:off x="9435687" y="3487550"/>
            <a:ext cx="1094538" cy="1116492"/>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Connecteur 28">
            <a:extLst>
              <a:ext uri="{FF2B5EF4-FFF2-40B4-BE49-F238E27FC236}">
                <a16:creationId xmlns:a16="http://schemas.microsoft.com/office/drawing/2014/main" id="{BF047A61-950E-BFDF-C1D0-6E7E020A758E}"/>
              </a:ext>
            </a:extLst>
          </p:cNvPr>
          <p:cNvSpPr/>
          <p:nvPr/>
        </p:nvSpPr>
        <p:spPr>
          <a:xfrm>
            <a:off x="10707764" y="5297269"/>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Connecteur 29">
            <a:extLst>
              <a:ext uri="{FF2B5EF4-FFF2-40B4-BE49-F238E27FC236}">
                <a16:creationId xmlns:a16="http://schemas.microsoft.com/office/drawing/2014/main" id="{45B72545-720C-8837-C340-D18263C874F9}"/>
              </a:ext>
            </a:extLst>
          </p:cNvPr>
          <p:cNvSpPr/>
          <p:nvPr/>
        </p:nvSpPr>
        <p:spPr>
          <a:xfrm>
            <a:off x="9867677" y="5429997"/>
            <a:ext cx="617134" cy="61277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Connecteur 30">
            <a:extLst>
              <a:ext uri="{FF2B5EF4-FFF2-40B4-BE49-F238E27FC236}">
                <a16:creationId xmlns:a16="http://schemas.microsoft.com/office/drawing/2014/main" id="{1B1511AC-4E5E-D280-C7F0-CE29D39003F3}"/>
              </a:ext>
            </a:extLst>
          </p:cNvPr>
          <p:cNvSpPr/>
          <p:nvPr/>
        </p:nvSpPr>
        <p:spPr>
          <a:xfrm>
            <a:off x="8727148" y="5608578"/>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rganigramme : Connecteur 31">
            <a:extLst>
              <a:ext uri="{FF2B5EF4-FFF2-40B4-BE49-F238E27FC236}">
                <a16:creationId xmlns:a16="http://schemas.microsoft.com/office/drawing/2014/main" id="{89A47311-B808-711A-2B61-B8C29DEF89CC}"/>
              </a:ext>
            </a:extLst>
          </p:cNvPr>
          <p:cNvSpPr/>
          <p:nvPr/>
        </p:nvSpPr>
        <p:spPr>
          <a:xfrm>
            <a:off x="7664323" y="5402999"/>
            <a:ext cx="532427" cy="5154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80EE2399-E978-E4EE-4FD1-D5A913828CDE}"/>
              </a:ext>
            </a:extLst>
          </p:cNvPr>
          <p:cNvSpPr/>
          <p:nvPr/>
        </p:nvSpPr>
        <p:spPr>
          <a:xfrm>
            <a:off x="10978893" y="4426863"/>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rganigramme : Connecteur 33">
            <a:extLst>
              <a:ext uri="{FF2B5EF4-FFF2-40B4-BE49-F238E27FC236}">
                <a16:creationId xmlns:a16="http://schemas.microsoft.com/office/drawing/2014/main" id="{9B4CEE7F-27ED-5085-A053-79A154F66BDE}"/>
              </a:ext>
            </a:extLst>
          </p:cNvPr>
          <p:cNvSpPr/>
          <p:nvPr/>
        </p:nvSpPr>
        <p:spPr>
          <a:xfrm>
            <a:off x="10192836" y="4610020"/>
            <a:ext cx="611840" cy="6168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Connecteur 34">
            <a:extLst>
              <a:ext uri="{FF2B5EF4-FFF2-40B4-BE49-F238E27FC236}">
                <a16:creationId xmlns:a16="http://schemas.microsoft.com/office/drawing/2014/main" id="{85AEC516-34A8-746A-E4AD-567EFC24DE06}"/>
              </a:ext>
            </a:extLst>
          </p:cNvPr>
          <p:cNvSpPr/>
          <p:nvPr/>
        </p:nvSpPr>
        <p:spPr>
          <a:xfrm>
            <a:off x="9229491" y="4763764"/>
            <a:ext cx="698003" cy="69414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rganigramme : Connecteur 35">
            <a:extLst>
              <a:ext uri="{FF2B5EF4-FFF2-40B4-BE49-F238E27FC236}">
                <a16:creationId xmlns:a16="http://schemas.microsoft.com/office/drawing/2014/main" id="{09FB6548-5365-2091-9F2A-CD210FEEAF5A}"/>
              </a:ext>
            </a:extLst>
          </p:cNvPr>
          <p:cNvSpPr/>
          <p:nvPr/>
        </p:nvSpPr>
        <p:spPr>
          <a:xfrm>
            <a:off x="8233121" y="4710348"/>
            <a:ext cx="776509" cy="74755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rganigramme : Connecteur 36">
            <a:extLst>
              <a:ext uri="{FF2B5EF4-FFF2-40B4-BE49-F238E27FC236}">
                <a16:creationId xmlns:a16="http://schemas.microsoft.com/office/drawing/2014/main" id="{42FF8009-1F08-D65A-80A2-5655C947B9B0}"/>
              </a:ext>
            </a:extLst>
          </p:cNvPr>
          <p:cNvSpPr/>
          <p:nvPr/>
        </p:nvSpPr>
        <p:spPr>
          <a:xfrm>
            <a:off x="7314553" y="4376874"/>
            <a:ext cx="734102" cy="77726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rganigramme : Connecteur 37">
            <a:extLst>
              <a:ext uri="{FF2B5EF4-FFF2-40B4-BE49-F238E27FC236}">
                <a16:creationId xmlns:a16="http://schemas.microsoft.com/office/drawing/2014/main" id="{A04F0C02-AEEE-47FF-67EF-9C692D79F11B}"/>
              </a:ext>
            </a:extLst>
          </p:cNvPr>
          <p:cNvSpPr/>
          <p:nvPr/>
        </p:nvSpPr>
        <p:spPr>
          <a:xfrm>
            <a:off x="10727497" y="3397648"/>
            <a:ext cx="959089" cy="90809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a:extLst>
              <a:ext uri="{FF2B5EF4-FFF2-40B4-BE49-F238E27FC236}">
                <a16:creationId xmlns:a16="http://schemas.microsoft.com/office/drawing/2014/main" id="{F8AB3C42-6C96-D6EC-784F-C07059E1CCBD}"/>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tretch>
            <a:fillRect/>
          </a:stretch>
        </p:blipFill>
        <p:spPr>
          <a:xfrm>
            <a:off x="8339348" y="4985266"/>
            <a:ext cx="600739" cy="241571"/>
          </a:xfrm>
          <a:prstGeom prst="rect">
            <a:avLst/>
          </a:prstGeom>
        </p:spPr>
      </p:pic>
      <p:pic>
        <p:nvPicPr>
          <p:cNvPr id="2" name="Image 1" descr="Une image contenant Graphique, graphisme, Police, Caractère coloré&#10;&#10;Description générée automatiquement">
            <a:extLst>
              <a:ext uri="{FF2B5EF4-FFF2-40B4-BE49-F238E27FC236}">
                <a16:creationId xmlns:a16="http://schemas.microsoft.com/office/drawing/2014/main" id="{F146C055-4196-B8D3-572E-72B99B7003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8613" y="2503124"/>
            <a:ext cx="733920" cy="560761"/>
          </a:xfrm>
          <a:prstGeom prst="rect">
            <a:avLst/>
          </a:prstGeom>
        </p:spPr>
      </p:pic>
      <p:pic>
        <p:nvPicPr>
          <p:cNvPr id="5" name="Image 4" descr="Une image contenant capture d’écran, étoile&#10;&#10;Description générée automatiquement">
            <a:extLst>
              <a:ext uri="{FF2B5EF4-FFF2-40B4-BE49-F238E27FC236}">
                <a16:creationId xmlns:a16="http://schemas.microsoft.com/office/drawing/2014/main" id="{DC94C084-AD8A-8051-4045-D5FFBE1DC8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42559" y="2104291"/>
            <a:ext cx="1389394" cy="360616"/>
          </a:xfrm>
          <a:prstGeom prst="rect">
            <a:avLst/>
          </a:prstGeom>
        </p:spPr>
      </p:pic>
      <p:pic>
        <p:nvPicPr>
          <p:cNvPr id="7" name="Image 6" descr="Une image contenant Police, Graphique, logo, graphisme&#10;&#10;Description générée automatiquement">
            <a:extLst>
              <a:ext uri="{FF2B5EF4-FFF2-40B4-BE49-F238E27FC236}">
                <a16:creationId xmlns:a16="http://schemas.microsoft.com/office/drawing/2014/main" id="{F9B83136-D14F-9835-9D81-222F4AD0967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06769" y="3496613"/>
            <a:ext cx="943574" cy="243442"/>
          </a:xfrm>
          <a:prstGeom prst="rect">
            <a:avLst/>
          </a:prstGeom>
        </p:spPr>
      </p:pic>
      <p:pic>
        <p:nvPicPr>
          <p:cNvPr id="8" name="Image 7" descr="Une image contenant Graphique, capture d’écran, graphisme, Police&#10;&#10;Description générée automatiquement">
            <a:extLst>
              <a:ext uri="{FF2B5EF4-FFF2-40B4-BE49-F238E27FC236}">
                <a16:creationId xmlns:a16="http://schemas.microsoft.com/office/drawing/2014/main" id="{B1A4BF40-0C34-889B-E3FE-2970FB2921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40774" y="3543865"/>
            <a:ext cx="1149827" cy="646777"/>
          </a:xfrm>
          <a:prstGeom prst="rect">
            <a:avLst/>
          </a:prstGeom>
        </p:spPr>
      </p:pic>
      <p:pic>
        <p:nvPicPr>
          <p:cNvPr id="10" name="Image 9" descr="Une image contenant cercle, logo, écouteur, conception&#10;&#10;Description générée automatiquement">
            <a:extLst>
              <a:ext uri="{FF2B5EF4-FFF2-40B4-BE49-F238E27FC236}">
                <a16:creationId xmlns:a16="http://schemas.microsoft.com/office/drawing/2014/main" id="{737126CF-D801-FF7B-F94A-C86607D3C70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064600" y="4190642"/>
            <a:ext cx="897865" cy="335991"/>
          </a:xfrm>
          <a:prstGeom prst="rect">
            <a:avLst/>
          </a:prstGeom>
        </p:spPr>
      </p:pic>
      <p:pic>
        <p:nvPicPr>
          <p:cNvPr id="22" name="Image 21" descr="Une image contenant Police, Graphique, graphisme, logo&#10;&#10;Description générée automatiquement">
            <a:extLst>
              <a:ext uri="{FF2B5EF4-FFF2-40B4-BE49-F238E27FC236}">
                <a16:creationId xmlns:a16="http://schemas.microsoft.com/office/drawing/2014/main" id="{8CC39D85-2EAE-15E6-5A6A-E976C747867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21934" y="4691194"/>
            <a:ext cx="882253" cy="155772"/>
          </a:xfrm>
          <a:prstGeom prst="rect">
            <a:avLst/>
          </a:prstGeom>
        </p:spPr>
      </p:pic>
      <p:pic>
        <p:nvPicPr>
          <p:cNvPr id="23" name="Image 22" descr="Une image contenant texte, Graphique, Police, graphisme&#10;&#10;Description générée automatiquement">
            <a:extLst>
              <a:ext uri="{FF2B5EF4-FFF2-40B4-BE49-F238E27FC236}">
                <a16:creationId xmlns:a16="http://schemas.microsoft.com/office/drawing/2014/main" id="{72FA3C7F-CB39-5D96-D808-A44788FB617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800070" y="5206838"/>
            <a:ext cx="661032" cy="274776"/>
          </a:xfrm>
          <a:prstGeom prst="rect">
            <a:avLst/>
          </a:prstGeom>
        </p:spPr>
      </p:pic>
      <p:pic>
        <p:nvPicPr>
          <p:cNvPr id="54" name="Image 53" descr="Une image contenant Police, Graphique, logo, texte&#10;&#10;Description générée automatiquement">
            <a:extLst>
              <a:ext uri="{FF2B5EF4-FFF2-40B4-BE49-F238E27FC236}">
                <a16:creationId xmlns:a16="http://schemas.microsoft.com/office/drawing/2014/main" id="{8F1657AC-E4EA-C62E-F23F-E35F3646D6E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7417" y="4792829"/>
            <a:ext cx="871597" cy="414009"/>
          </a:xfrm>
          <a:prstGeom prst="rect">
            <a:avLst/>
          </a:prstGeom>
        </p:spPr>
      </p:pic>
      <p:pic>
        <p:nvPicPr>
          <p:cNvPr id="57" name="Image 56" descr="Une image contenant texte, Police, capture d’écran, Graphique&#10;&#10;Description générée automatiquement">
            <a:extLst>
              <a:ext uri="{FF2B5EF4-FFF2-40B4-BE49-F238E27FC236}">
                <a16:creationId xmlns:a16="http://schemas.microsoft.com/office/drawing/2014/main" id="{E7C215A5-1164-FA96-3AAD-EE77B3A33BD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00177" y="5708057"/>
            <a:ext cx="492490" cy="237011"/>
          </a:xfrm>
          <a:prstGeom prst="rect">
            <a:avLst/>
          </a:prstGeom>
        </p:spPr>
      </p:pic>
      <p:pic>
        <p:nvPicPr>
          <p:cNvPr id="60" name="Image 59" descr="Une image contenant drapeau, étoile, symbole, bleu&#10;&#10;Description générée automatiquement">
            <a:extLst>
              <a:ext uri="{FF2B5EF4-FFF2-40B4-BE49-F238E27FC236}">
                <a16:creationId xmlns:a16="http://schemas.microsoft.com/office/drawing/2014/main" id="{C9DC2021-A12C-9C18-D338-1470BBD36F7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7263" y="5111985"/>
            <a:ext cx="483444" cy="322296"/>
          </a:xfrm>
          <a:prstGeom prst="rect">
            <a:avLst/>
          </a:prstGeom>
        </p:spPr>
      </p:pic>
      <p:pic>
        <p:nvPicPr>
          <p:cNvPr id="61" name="Image 60" descr="Une image contenant Graphique, graphisme, conception&#10;&#10;Description générée automatiquement">
            <a:extLst>
              <a:ext uri="{FF2B5EF4-FFF2-40B4-BE49-F238E27FC236}">
                <a16:creationId xmlns:a16="http://schemas.microsoft.com/office/drawing/2014/main" id="{EE214C22-14A8-72CB-D494-001ED5A770F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300253" y="5930767"/>
            <a:ext cx="402501" cy="190070"/>
          </a:xfrm>
          <a:prstGeom prst="rect">
            <a:avLst/>
          </a:prstGeom>
        </p:spPr>
      </p:pic>
      <p:pic>
        <p:nvPicPr>
          <p:cNvPr id="63" name="Image 62" descr="Une image contenant Police, texte, Graphique, graphisme&#10;&#10;Description générée automatiquement">
            <a:extLst>
              <a:ext uri="{FF2B5EF4-FFF2-40B4-BE49-F238E27FC236}">
                <a16:creationId xmlns:a16="http://schemas.microsoft.com/office/drawing/2014/main" id="{F7A65C19-67D3-CB0F-75EF-2C736B0A91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26179" y="5825932"/>
            <a:ext cx="234845" cy="346005"/>
          </a:xfrm>
          <a:prstGeom prst="rect">
            <a:avLst/>
          </a:prstGeom>
        </p:spPr>
      </p:pic>
      <p:grpSp>
        <p:nvGrpSpPr>
          <p:cNvPr id="67" name="Groupe 66">
            <a:extLst>
              <a:ext uri="{FF2B5EF4-FFF2-40B4-BE49-F238E27FC236}">
                <a16:creationId xmlns:a16="http://schemas.microsoft.com/office/drawing/2014/main" id="{FB9C4455-1574-C680-9C23-C5461CCF1DBD}"/>
              </a:ext>
            </a:extLst>
          </p:cNvPr>
          <p:cNvGrpSpPr/>
          <p:nvPr/>
        </p:nvGrpSpPr>
        <p:grpSpPr>
          <a:xfrm>
            <a:off x="4832469" y="2315832"/>
            <a:ext cx="776509" cy="747559"/>
            <a:chOff x="4966306" y="2530872"/>
            <a:chExt cx="776509" cy="747559"/>
          </a:xfrm>
        </p:grpSpPr>
        <p:sp>
          <p:nvSpPr>
            <p:cNvPr id="65" name="Organigramme : Connecteur 35">
              <a:extLst>
                <a:ext uri="{FF2B5EF4-FFF2-40B4-BE49-F238E27FC236}">
                  <a16:creationId xmlns:a16="http://schemas.microsoft.com/office/drawing/2014/main" id="{05638F9E-9090-9B63-1B5E-D2FFAE048DB2}"/>
                </a:ext>
              </a:extLst>
            </p:cNvPr>
            <p:cNvSpPr/>
            <p:nvPr/>
          </p:nvSpPr>
          <p:spPr>
            <a:xfrm>
              <a:off x="4966306" y="2530872"/>
              <a:ext cx="776509" cy="74755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Image 65">
              <a:extLst>
                <a:ext uri="{FF2B5EF4-FFF2-40B4-BE49-F238E27FC236}">
                  <a16:creationId xmlns:a16="http://schemas.microsoft.com/office/drawing/2014/main" id="{5AB38952-1C40-EF1A-656E-F58066A02F47}"/>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tretch>
              <a:fillRect/>
            </a:stretch>
          </p:blipFill>
          <p:spPr>
            <a:xfrm>
              <a:off x="5072533" y="2780390"/>
              <a:ext cx="600739" cy="241571"/>
            </a:xfrm>
            <a:prstGeom prst="rect">
              <a:avLst/>
            </a:prstGeom>
          </p:spPr>
        </p:pic>
      </p:grpSp>
      <p:pic>
        <p:nvPicPr>
          <p:cNvPr id="68" name="Image 67" descr="Une image contenant capture d’écran, étoile&#10;&#10;Description générée automatiquement">
            <a:extLst>
              <a:ext uri="{FF2B5EF4-FFF2-40B4-BE49-F238E27FC236}">
                <a16:creationId xmlns:a16="http://schemas.microsoft.com/office/drawing/2014/main" id="{5373A377-F0B2-34F5-DC0E-61C73F96E5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19359" y="2358291"/>
            <a:ext cx="1389394" cy="360616"/>
          </a:xfrm>
          <a:prstGeom prst="rect">
            <a:avLst/>
          </a:prstGeom>
        </p:spPr>
      </p:pic>
      <p:pic>
        <p:nvPicPr>
          <p:cNvPr id="70" name="Image 69" descr="Une image contenant Graphique, graphisme, Police, Caractère coloré&#10;&#10;Description générée automatiquement">
            <a:extLst>
              <a:ext uri="{FF2B5EF4-FFF2-40B4-BE49-F238E27FC236}">
                <a16:creationId xmlns:a16="http://schemas.microsoft.com/office/drawing/2014/main" id="{9453E579-ABD8-1658-C00C-5C966666CC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81579" y="2426063"/>
            <a:ext cx="733920" cy="560761"/>
          </a:xfrm>
          <a:prstGeom prst="rect">
            <a:avLst/>
          </a:prstGeom>
        </p:spPr>
      </p:pic>
      <p:pic>
        <p:nvPicPr>
          <p:cNvPr id="71" name="Image 70" descr="Une image contenant Police, Graphique, logo, graphisme&#10;&#10;Description générée automatiquement">
            <a:extLst>
              <a:ext uri="{FF2B5EF4-FFF2-40B4-BE49-F238E27FC236}">
                <a16:creationId xmlns:a16="http://schemas.microsoft.com/office/drawing/2014/main" id="{ACE5728F-D3F5-2F69-C26D-1E0EA98EC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31997" y="3524567"/>
            <a:ext cx="943574" cy="243442"/>
          </a:xfrm>
          <a:prstGeom prst="rect">
            <a:avLst/>
          </a:prstGeom>
        </p:spPr>
      </p:pic>
      <p:pic>
        <p:nvPicPr>
          <p:cNvPr id="77" name="Image 76" descr="Une image contenant Graphique, capture d’écran, graphisme, Police&#10;&#10;Description générée automatiquement">
            <a:extLst>
              <a:ext uri="{FF2B5EF4-FFF2-40B4-BE49-F238E27FC236}">
                <a16:creationId xmlns:a16="http://schemas.microsoft.com/office/drawing/2014/main" id="{CD85B7FC-3018-2976-DE54-9820B8D3943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3441" y="3683145"/>
            <a:ext cx="1149827" cy="646777"/>
          </a:xfrm>
          <a:prstGeom prst="rect">
            <a:avLst/>
          </a:prstGeom>
        </p:spPr>
      </p:pic>
      <p:pic>
        <p:nvPicPr>
          <p:cNvPr id="78" name="Image 77" descr="Une image contenant capture d’écran, Graphique, conception&#10;&#10;Description générée automatiquement">
            <a:extLst>
              <a:ext uri="{FF2B5EF4-FFF2-40B4-BE49-F238E27FC236}">
                <a16:creationId xmlns:a16="http://schemas.microsoft.com/office/drawing/2014/main" id="{F85B9554-9F9D-4A6A-BE70-DA11E3E6C6C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33268" y="3665139"/>
            <a:ext cx="888175" cy="888175"/>
          </a:xfrm>
          <a:prstGeom prst="rect">
            <a:avLst/>
          </a:prstGeom>
        </p:spPr>
      </p:pic>
      <p:pic>
        <p:nvPicPr>
          <p:cNvPr id="79" name="Image 78" descr="Une image contenant capture d’écran, Graphique, conception&#10;&#10;Description générée automatiquement">
            <a:extLst>
              <a:ext uri="{FF2B5EF4-FFF2-40B4-BE49-F238E27FC236}">
                <a16:creationId xmlns:a16="http://schemas.microsoft.com/office/drawing/2014/main" id="{BAF5CC0B-5B1C-7EAA-A5A8-EF593E1569B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540668" y="3588939"/>
            <a:ext cx="888175" cy="888175"/>
          </a:xfrm>
          <a:prstGeom prst="rect">
            <a:avLst/>
          </a:prstGeom>
        </p:spPr>
      </p:pic>
      <p:pic>
        <p:nvPicPr>
          <p:cNvPr id="81" name="Image 80" descr="Une image contenant Police, Graphique, logo, texte&#10;&#10;Description générée automatiquement">
            <a:extLst>
              <a:ext uri="{FF2B5EF4-FFF2-40B4-BE49-F238E27FC236}">
                <a16:creationId xmlns:a16="http://schemas.microsoft.com/office/drawing/2014/main" id="{4E782333-3ACC-1BCF-C0FD-E17FA424E18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25383" y="3656588"/>
            <a:ext cx="744707" cy="353736"/>
          </a:xfrm>
          <a:prstGeom prst="rect">
            <a:avLst/>
          </a:prstGeom>
        </p:spPr>
      </p:pic>
      <p:pic>
        <p:nvPicPr>
          <p:cNvPr id="84" name="Image 83" descr="Une image contenant cercle, logo, écouteur, conception&#10;&#10;Description générée automatiquement">
            <a:extLst>
              <a:ext uri="{FF2B5EF4-FFF2-40B4-BE49-F238E27FC236}">
                <a16:creationId xmlns:a16="http://schemas.microsoft.com/office/drawing/2014/main" id="{DF3C71BB-D084-2C02-2C28-2704536AA07F}"/>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7298507" y="4662219"/>
            <a:ext cx="729024" cy="272809"/>
          </a:xfrm>
          <a:prstGeom prst="rect">
            <a:avLst/>
          </a:prstGeom>
        </p:spPr>
      </p:pic>
      <p:pic>
        <p:nvPicPr>
          <p:cNvPr id="85" name="Image 84" descr="Une image contenant Graphique, logo, Police, capture d’écran&#10;&#10;Description générée automatiquement">
            <a:extLst>
              <a:ext uri="{FF2B5EF4-FFF2-40B4-BE49-F238E27FC236}">
                <a16:creationId xmlns:a16="http://schemas.microsoft.com/office/drawing/2014/main" id="{39CD6223-7341-978F-3761-E0589641304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302498" y="4798950"/>
            <a:ext cx="405266" cy="212765"/>
          </a:xfrm>
          <a:prstGeom prst="rect">
            <a:avLst/>
          </a:prstGeom>
        </p:spPr>
      </p:pic>
      <p:pic>
        <p:nvPicPr>
          <p:cNvPr id="87" name="Image 86" descr="Une image contenant texte, capture d’écran, Graphique, Police&#10;&#10;Description générée automatiquement">
            <a:extLst>
              <a:ext uri="{FF2B5EF4-FFF2-40B4-BE49-F238E27FC236}">
                <a16:creationId xmlns:a16="http://schemas.microsoft.com/office/drawing/2014/main" id="{F3691143-6678-DBD4-2BD7-FED4DE51F213}"/>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380167" y="4952070"/>
            <a:ext cx="422534" cy="360337"/>
          </a:xfrm>
          <a:prstGeom prst="rect">
            <a:avLst/>
          </a:prstGeom>
        </p:spPr>
      </p:pic>
      <p:pic>
        <p:nvPicPr>
          <p:cNvPr id="89" name="Image 88" descr="Une image contenant Graphique, Police, logo, graphisme&#10;&#10;Description générée automatiquement">
            <a:extLst>
              <a:ext uri="{FF2B5EF4-FFF2-40B4-BE49-F238E27FC236}">
                <a16:creationId xmlns:a16="http://schemas.microsoft.com/office/drawing/2014/main" id="{CF3D1727-B7E3-B418-3385-96F658997734}"/>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760474" y="5771497"/>
            <a:ext cx="463075" cy="155902"/>
          </a:xfrm>
          <a:prstGeom prst="rect">
            <a:avLst/>
          </a:prstGeom>
        </p:spPr>
      </p:pic>
      <p:pic>
        <p:nvPicPr>
          <p:cNvPr id="91" name="Image 90" descr="Une image contenant Caractère coloré, carré, capture d’écran, pixel&#10;&#10;Description générée automatiquement">
            <a:extLst>
              <a:ext uri="{FF2B5EF4-FFF2-40B4-BE49-F238E27FC236}">
                <a16:creationId xmlns:a16="http://schemas.microsoft.com/office/drawing/2014/main" id="{436585C0-DBB0-4570-CB1F-8BAFD7B1DCBD}"/>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51209" y="5588162"/>
            <a:ext cx="475238" cy="261286"/>
          </a:xfrm>
          <a:prstGeom prst="rect">
            <a:avLst/>
          </a:prstGeom>
        </p:spPr>
      </p:pic>
      <p:pic>
        <p:nvPicPr>
          <p:cNvPr id="93" name="Image 92">
            <a:extLst>
              <a:ext uri="{FF2B5EF4-FFF2-40B4-BE49-F238E27FC236}">
                <a16:creationId xmlns:a16="http://schemas.microsoft.com/office/drawing/2014/main" id="{DC9D29B9-74BD-88B2-91E0-F9BB5F705DF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756758" y="5472778"/>
            <a:ext cx="433114" cy="177735"/>
          </a:xfrm>
          <a:prstGeom prst="rect">
            <a:avLst/>
          </a:prstGeom>
        </p:spPr>
      </p:pic>
      <p:pic>
        <p:nvPicPr>
          <p:cNvPr id="96" name="Image 95" descr="Une image contenant texte, Police, Graphique, affiche&#10;&#10;Description générée automatiquement">
            <a:extLst>
              <a:ext uri="{FF2B5EF4-FFF2-40B4-BE49-F238E27FC236}">
                <a16:creationId xmlns:a16="http://schemas.microsoft.com/office/drawing/2014/main" id="{E3C165D5-6B02-AC95-DA6A-2F3028D4513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749190" y="5521085"/>
            <a:ext cx="351642" cy="279245"/>
          </a:xfrm>
          <a:prstGeom prst="rect">
            <a:avLst/>
          </a:prstGeom>
        </p:spPr>
      </p:pic>
      <p:pic>
        <p:nvPicPr>
          <p:cNvPr id="97" name="Image 96">
            <a:extLst>
              <a:ext uri="{FF2B5EF4-FFF2-40B4-BE49-F238E27FC236}">
                <a16:creationId xmlns:a16="http://schemas.microsoft.com/office/drawing/2014/main" id="{AE8FDB1B-EC95-9554-78F9-96E666CB9CF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32473" y="4518772"/>
            <a:ext cx="415435" cy="328194"/>
          </a:xfrm>
          <a:prstGeom prst="rect">
            <a:avLst/>
          </a:prstGeom>
        </p:spPr>
      </p:pic>
    </p:spTree>
    <p:extLst>
      <p:ext uri="{BB962C8B-B14F-4D97-AF65-F5344CB8AC3E}">
        <p14:creationId xmlns:p14="http://schemas.microsoft.com/office/powerpoint/2010/main" val="36520136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arme 56">
            <a:extLst>
              <a:ext uri="{FF2B5EF4-FFF2-40B4-BE49-F238E27FC236}">
                <a16:creationId xmlns:a16="http://schemas.microsoft.com/office/drawing/2014/main" id="{1DADF133-A11F-1E34-B63D-651E819E4031}"/>
              </a:ext>
            </a:extLst>
          </p:cNvPr>
          <p:cNvSpPr/>
          <p:nvPr/>
        </p:nvSpPr>
        <p:spPr>
          <a:xfrm rot="10800000">
            <a:off x="-13672" y="960305"/>
            <a:ext cx="3414610" cy="3414610"/>
          </a:xfrm>
          <a:prstGeom prst="teardrop">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texte 20">
            <a:extLst>
              <a:ext uri="{FF2B5EF4-FFF2-40B4-BE49-F238E27FC236}">
                <a16:creationId xmlns:a16="http://schemas.microsoft.com/office/drawing/2014/main" id="{5F243EDB-3336-2BB3-5FBB-8849169266FD}"/>
              </a:ext>
            </a:extLst>
          </p:cNvPr>
          <p:cNvSpPr>
            <a:spLocks noGrp="1"/>
          </p:cNvSpPr>
          <p:nvPr>
            <p:ph type="body" sz="quarter" idx="10"/>
          </p:nvPr>
        </p:nvSpPr>
        <p:spPr/>
        <p:txBody>
          <a:bodyPr/>
          <a:lstStyle/>
          <a:p>
            <a:r>
              <a:rPr lang="fr-FR">
                <a:solidFill>
                  <a:srgbClr val="E5430D"/>
                </a:solidFill>
              </a:rPr>
              <a:t>Présentation </a:t>
            </a:r>
            <a:r>
              <a:rPr lang="fr-FR" err="1">
                <a:solidFill>
                  <a:srgbClr val="E5430D"/>
                </a:solidFill>
              </a:rPr>
              <a:t>Aubay</a:t>
            </a:r>
            <a:endParaRPr lang="fr-FR">
              <a:solidFill>
                <a:srgbClr val="E5430D"/>
              </a:solidFill>
            </a:endParaRPr>
          </a:p>
        </p:txBody>
      </p:sp>
      <p:sp>
        <p:nvSpPr>
          <p:cNvPr id="22" name="Espace réservé du texte 21">
            <a:extLst>
              <a:ext uri="{FF2B5EF4-FFF2-40B4-BE49-F238E27FC236}">
                <a16:creationId xmlns:a16="http://schemas.microsoft.com/office/drawing/2014/main" id="{39586F45-44D1-25D7-6B9F-BEBD22ED187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pic>
        <p:nvPicPr>
          <p:cNvPr id="23" name="Graphique 22">
            <a:extLst>
              <a:ext uri="{FF2B5EF4-FFF2-40B4-BE49-F238E27FC236}">
                <a16:creationId xmlns:a16="http://schemas.microsoft.com/office/drawing/2014/main" id="{F76CA81D-7CDF-FFCD-B3F6-547874F56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4666" y="1592217"/>
            <a:ext cx="723900" cy="495300"/>
          </a:xfrm>
          <a:prstGeom prst="rect">
            <a:avLst/>
          </a:prstGeom>
        </p:spPr>
      </p:pic>
      <p:sp>
        <p:nvSpPr>
          <p:cNvPr id="24" name="object 3">
            <a:extLst>
              <a:ext uri="{FF2B5EF4-FFF2-40B4-BE49-F238E27FC236}">
                <a16:creationId xmlns:a16="http://schemas.microsoft.com/office/drawing/2014/main" id="{7C221760-B9C2-CDE7-07B5-9992A3B9D946}"/>
              </a:ext>
            </a:extLst>
          </p:cNvPr>
          <p:cNvSpPr txBox="1"/>
          <p:nvPr/>
        </p:nvSpPr>
        <p:spPr>
          <a:xfrm>
            <a:off x="774538" y="2146565"/>
            <a:ext cx="1564155"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2934</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28" name="Rectangle: Rounded Corners 38">
            <a:extLst>
              <a:ext uri="{FF2B5EF4-FFF2-40B4-BE49-F238E27FC236}">
                <a16:creationId xmlns:a16="http://schemas.microsoft.com/office/drawing/2014/main" id="{B64A52BF-F639-7E10-D9E8-46AB0F622A01}"/>
              </a:ext>
            </a:extLst>
          </p:cNvPr>
          <p:cNvSpPr/>
          <p:nvPr/>
        </p:nvSpPr>
        <p:spPr>
          <a:xfrm>
            <a:off x="1219429" y="1268994"/>
            <a:ext cx="819566"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France</a:t>
            </a:r>
          </a:p>
        </p:txBody>
      </p:sp>
      <p:sp>
        <p:nvSpPr>
          <p:cNvPr id="34" name="object 27">
            <a:extLst>
              <a:ext uri="{FF2B5EF4-FFF2-40B4-BE49-F238E27FC236}">
                <a16:creationId xmlns:a16="http://schemas.microsoft.com/office/drawing/2014/main" id="{0BC84C3A-812D-6003-E365-7225F878BF18}"/>
              </a:ext>
            </a:extLst>
          </p:cNvPr>
          <p:cNvSpPr txBox="1"/>
          <p:nvPr/>
        </p:nvSpPr>
        <p:spPr>
          <a:xfrm>
            <a:off x="1841984" y="2524605"/>
            <a:ext cx="716915" cy="384810"/>
          </a:xfrm>
          <a:prstGeom prst="rect">
            <a:avLst/>
          </a:prstGeom>
        </p:spPr>
        <p:txBody>
          <a:bodyPr vert="horz" wrap="square" lIns="0" tIns="51435" rIns="0" bIns="0" rtlCol="0">
            <a:spAutoFit/>
          </a:bodyPr>
          <a:lstStyle/>
          <a:p>
            <a:pPr algn="ctr">
              <a:lnSpc>
                <a:spcPct val="100000"/>
              </a:lnSpc>
              <a:spcBef>
                <a:spcPts val="405"/>
              </a:spcBef>
            </a:pPr>
            <a:r>
              <a:rPr lang="fr-FR" sz="700" b="1" spc="-10">
                <a:solidFill>
                  <a:srgbClr val="F5A243"/>
                </a:solidFill>
                <a:cs typeface="Gotham"/>
              </a:rPr>
              <a:t>Bordeaux</a:t>
            </a:r>
            <a:endParaRPr lang="fr-FR" sz="700">
              <a:solidFill>
                <a:srgbClr val="F5A243"/>
              </a:solidFill>
              <a:cs typeface="Gotham"/>
            </a:endParaRPr>
          </a:p>
          <a:p>
            <a:pPr marL="12700" marR="5080" algn="ctr">
              <a:lnSpc>
                <a:spcPts val="700"/>
              </a:lnSpc>
              <a:spcBef>
                <a:spcPts val="300"/>
              </a:spcBef>
            </a:pPr>
            <a:r>
              <a:rPr lang="fr-FR" sz="600">
                <a:solidFill>
                  <a:srgbClr val="6D6E71"/>
                </a:solidFill>
                <a:cs typeface="Gotham Book"/>
              </a:rPr>
              <a:t>71</a:t>
            </a:r>
            <a:r>
              <a:rPr lang="fr-FR" sz="600" spc="-5">
                <a:solidFill>
                  <a:srgbClr val="6D6E71"/>
                </a:solidFill>
                <a:cs typeface="Gotham Book"/>
              </a:rPr>
              <a:t> </a:t>
            </a:r>
            <a:r>
              <a:rPr lang="fr-FR" sz="600">
                <a:solidFill>
                  <a:srgbClr val="6D6E71"/>
                </a:solidFill>
                <a:cs typeface="Gotham Book"/>
              </a:rPr>
              <a:t>rue carle</a:t>
            </a:r>
            <a:r>
              <a:rPr lang="fr-FR" sz="600" spc="-5">
                <a:solidFill>
                  <a:srgbClr val="6D6E71"/>
                </a:solidFill>
                <a:cs typeface="Gotham Book"/>
              </a:rPr>
              <a:t> </a:t>
            </a:r>
            <a:r>
              <a:rPr lang="fr-FR" sz="600" spc="-10" err="1">
                <a:solidFill>
                  <a:srgbClr val="6D6E71"/>
                </a:solidFill>
                <a:cs typeface="Gotham Book"/>
              </a:rPr>
              <a:t>vernet</a:t>
            </a:r>
            <a:r>
              <a:rPr lang="fr-FR" sz="600" spc="500">
                <a:solidFill>
                  <a:srgbClr val="6D6E71"/>
                </a:solidFill>
                <a:cs typeface="Gotham Book"/>
              </a:rPr>
              <a:t> </a:t>
            </a:r>
            <a:r>
              <a:rPr lang="fr-FR" sz="600">
                <a:solidFill>
                  <a:srgbClr val="6D6E71"/>
                </a:solidFill>
                <a:cs typeface="Gotham Book"/>
              </a:rPr>
              <a:t>33800</a:t>
            </a:r>
            <a:r>
              <a:rPr lang="fr-FR" sz="600" spc="15">
                <a:solidFill>
                  <a:srgbClr val="6D6E71"/>
                </a:solidFill>
                <a:cs typeface="Gotham Book"/>
              </a:rPr>
              <a:t> </a:t>
            </a:r>
            <a:r>
              <a:rPr lang="fr-FR" sz="600" spc="-10">
                <a:solidFill>
                  <a:srgbClr val="6D6E71"/>
                </a:solidFill>
                <a:cs typeface="Gotham Book"/>
              </a:rPr>
              <a:t>Bordeaux</a:t>
            </a:r>
            <a:endParaRPr lang="fr-FR" sz="600">
              <a:cs typeface="Gotham Book"/>
            </a:endParaRPr>
          </a:p>
        </p:txBody>
      </p:sp>
      <p:sp>
        <p:nvSpPr>
          <p:cNvPr id="36" name="object 28">
            <a:extLst>
              <a:ext uri="{FF2B5EF4-FFF2-40B4-BE49-F238E27FC236}">
                <a16:creationId xmlns:a16="http://schemas.microsoft.com/office/drawing/2014/main" id="{30864156-0C17-A18D-7D9F-CBD46470F1EA}"/>
              </a:ext>
            </a:extLst>
          </p:cNvPr>
          <p:cNvSpPr txBox="1"/>
          <p:nvPr/>
        </p:nvSpPr>
        <p:spPr>
          <a:xfrm>
            <a:off x="733736" y="3281467"/>
            <a:ext cx="842010" cy="384810"/>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Lyon</a:t>
            </a:r>
            <a:endParaRPr lang="fr-FR" sz="700">
              <a:solidFill>
                <a:srgbClr val="F5A243"/>
              </a:solidFill>
              <a:cs typeface="Gotham"/>
            </a:endParaRPr>
          </a:p>
          <a:p>
            <a:pPr algn="ctr">
              <a:lnSpc>
                <a:spcPts val="710"/>
              </a:lnSpc>
              <a:spcBef>
                <a:spcPts val="260"/>
              </a:spcBef>
            </a:pPr>
            <a:r>
              <a:rPr lang="fr-FR" sz="600">
                <a:solidFill>
                  <a:srgbClr val="6D6E71"/>
                </a:solidFill>
                <a:cs typeface="Gotham Book"/>
              </a:rPr>
              <a:t>3 Cours </a:t>
            </a:r>
            <a:r>
              <a:rPr lang="fr-FR" sz="600" spc="-10">
                <a:solidFill>
                  <a:srgbClr val="6D6E71"/>
                </a:solidFill>
                <a:cs typeface="Gotham Book"/>
              </a:rPr>
              <a:t>Charlemagne</a:t>
            </a:r>
            <a:endParaRPr lang="fr-FR" sz="600">
              <a:cs typeface="Gotham Book"/>
            </a:endParaRPr>
          </a:p>
          <a:p>
            <a:pPr marL="22225" algn="ctr">
              <a:lnSpc>
                <a:spcPts val="710"/>
              </a:lnSpc>
            </a:pPr>
            <a:r>
              <a:rPr lang="fr-FR" sz="600">
                <a:solidFill>
                  <a:srgbClr val="6D6E71"/>
                </a:solidFill>
                <a:cs typeface="Gotham Book"/>
              </a:rPr>
              <a:t>69002 </a:t>
            </a:r>
            <a:r>
              <a:rPr lang="fr-FR" sz="600" spc="-20">
                <a:solidFill>
                  <a:srgbClr val="6D6E71"/>
                </a:solidFill>
                <a:cs typeface="Gotham Book"/>
              </a:rPr>
              <a:t>LYON</a:t>
            </a:r>
            <a:endParaRPr lang="fr-FR" sz="600">
              <a:cs typeface="Gotham Book"/>
            </a:endParaRPr>
          </a:p>
        </p:txBody>
      </p:sp>
      <p:sp>
        <p:nvSpPr>
          <p:cNvPr id="30" name="object 27">
            <a:extLst>
              <a:ext uri="{FF2B5EF4-FFF2-40B4-BE49-F238E27FC236}">
                <a16:creationId xmlns:a16="http://schemas.microsoft.com/office/drawing/2014/main" id="{175CB0A7-6A73-F49E-6334-DD485E010514}"/>
              </a:ext>
            </a:extLst>
          </p:cNvPr>
          <p:cNvSpPr txBox="1"/>
          <p:nvPr/>
        </p:nvSpPr>
        <p:spPr>
          <a:xfrm>
            <a:off x="686733" y="2643906"/>
            <a:ext cx="942479" cy="600805"/>
          </a:xfrm>
          <a:prstGeom prst="rect">
            <a:avLst/>
          </a:prstGeom>
        </p:spPr>
        <p:txBody>
          <a:bodyPr vert="horz" wrap="square" lIns="0" tIns="51435" rIns="0" bIns="0" rtlCol="0">
            <a:spAutoFit/>
          </a:bodyPr>
          <a:lstStyle/>
          <a:p>
            <a:pPr algn="ctr">
              <a:lnSpc>
                <a:spcPct val="100000"/>
              </a:lnSpc>
            </a:pPr>
            <a:r>
              <a:rPr lang="fr-FR" sz="600" spc="-10">
                <a:solidFill>
                  <a:srgbClr val="6D6E71"/>
                </a:solidFill>
                <a:cs typeface="Gotham Book"/>
              </a:rPr>
              <a:t>13, rue Louis Pasteur </a:t>
            </a:r>
          </a:p>
          <a:p>
            <a:pPr algn="ctr">
              <a:lnSpc>
                <a:spcPct val="100000"/>
              </a:lnSpc>
            </a:pPr>
            <a:r>
              <a:rPr lang="fr-FR" sz="600" spc="-10">
                <a:solidFill>
                  <a:srgbClr val="6D6E71"/>
                </a:solidFill>
                <a:cs typeface="Gotham Book"/>
              </a:rPr>
              <a:t>159, rue de Silly</a:t>
            </a:r>
            <a:br>
              <a:rPr lang="fr-FR" sz="600" spc="-10">
                <a:solidFill>
                  <a:srgbClr val="6D6E71"/>
                </a:solidFill>
                <a:cs typeface="Gotham Book"/>
              </a:rPr>
            </a:br>
            <a:r>
              <a:rPr lang="fr-FR" sz="600" spc="-10">
                <a:solidFill>
                  <a:srgbClr val="6D6E71"/>
                </a:solidFill>
                <a:cs typeface="Gotham Book"/>
              </a:rPr>
              <a:t>92100</a:t>
            </a:r>
            <a:r>
              <a:rPr lang="fr-FR" sz="600" spc="-55">
                <a:solidFill>
                  <a:srgbClr val="6D6E71"/>
                </a:solidFill>
                <a:cs typeface="Gotham Book"/>
              </a:rPr>
              <a:t> </a:t>
            </a:r>
            <a:r>
              <a:rPr lang="fr-FR" sz="600" spc="-10">
                <a:solidFill>
                  <a:srgbClr val="6D6E71"/>
                </a:solidFill>
                <a:cs typeface="Gotham Book"/>
              </a:rPr>
              <a:t>Boulogne</a:t>
            </a:r>
            <a:r>
              <a:rPr lang="fr-FR" sz="600" spc="500">
                <a:solidFill>
                  <a:srgbClr val="6D6E71"/>
                </a:solidFill>
                <a:cs typeface="Gotham Book"/>
              </a:rPr>
              <a:t> </a:t>
            </a:r>
            <a:r>
              <a:rPr lang="fr-FR" sz="600" spc="-10">
                <a:solidFill>
                  <a:srgbClr val="6D6E71"/>
                </a:solidFill>
                <a:cs typeface="Gotham Book"/>
              </a:rPr>
              <a:t>Billancourt</a:t>
            </a:r>
            <a:endParaRPr lang="fr-FR" sz="600">
              <a:cs typeface="Gotham Book"/>
            </a:endParaRPr>
          </a:p>
          <a:p>
            <a:pPr algn="ctr">
              <a:lnSpc>
                <a:spcPts val="680"/>
              </a:lnSpc>
            </a:pPr>
            <a:r>
              <a:rPr lang="fr-FR" sz="600">
                <a:solidFill>
                  <a:srgbClr val="6D6E71"/>
                </a:solidFill>
                <a:cs typeface="Gotham Book"/>
              </a:rPr>
              <a:t>+33</a:t>
            </a:r>
            <a:r>
              <a:rPr lang="fr-FR" sz="600" spc="-5">
                <a:solidFill>
                  <a:srgbClr val="6D6E71"/>
                </a:solidFill>
                <a:cs typeface="Gotham Book"/>
              </a:rPr>
              <a:t> </a:t>
            </a:r>
            <a:r>
              <a:rPr lang="fr-FR" sz="600">
                <a:solidFill>
                  <a:srgbClr val="6D6E71"/>
                </a:solidFill>
                <a:cs typeface="Gotham Book"/>
              </a:rPr>
              <a:t>(0)1 46 10</a:t>
            </a:r>
            <a:r>
              <a:rPr lang="fr-FR" sz="600" spc="-5">
                <a:solidFill>
                  <a:srgbClr val="6D6E71"/>
                </a:solidFill>
                <a:cs typeface="Gotham Book"/>
              </a:rPr>
              <a:t> </a:t>
            </a:r>
            <a:r>
              <a:rPr lang="fr-FR" sz="600">
                <a:solidFill>
                  <a:srgbClr val="6D6E71"/>
                </a:solidFill>
                <a:cs typeface="Gotham Book"/>
              </a:rPr>
              <a:t>67 </a:t>
            </a:r>
            <a:r>
              <a:rPr lang="fr-FR" sz="600" spc="-25">
                <a:solidFill>
                  <a:srgbClr val="6D6E71"/>
                </a:solidFill>
                <a:cs typeface="Gotham Book"/>
              </a:rPr>
              <a:t>67 </a:t>
            </a:r>
          </a:p>
          <a:p>
            <a:pPr algn="ctr">
              <a:lnSpc>
                <a:spcPts val="680"/>
              </a:lnSpc>
            </a:pPr>
            <a:r>
              <a:rPr lang="fr-FR" sz="600">
                <a:solidFill>
                  <a:srgbClr val="6D6E71"/>
                </a:solidFill>
                <a:cs typeface="Gotham Book"/>
              </a:rPr>
              <a:t>+33 (0)1 46 09 45 01</a:t>
            </a:r>
            <a:endParaRPr lang="fr-FR" sz="600">
              <a:cs typeface="Gotham Book"/>
            </a:endParaRPr>
          </a:p>
        </p:txBody>
      </p:sp>
      <p:sp>
        <p:nvSpPr>
          <p:cNvPr id="121" name="object 28">
            <a:extLst>
              <a:ext uri="{FF2B5EF4-FFF2-40B4-BE49-F238E27FC236}">
                <a16:creationId xmlns:a16="http://schemas.microsoft.com/office/drawing/2014/main" id="{FF2FE1DE-A179-479E-7836-A62875D87259}"/>
              </a:ext>
            </a:extLst>
          </p:cNvPr>
          <p:cNvSpPr txBox="1"/>
          <p:nvPr/>
        </p:nvSpPr>
        <p:spPr>
          <a:xfrm>
            <a:off x="1634791" y="3244235"/>
            <a:ext cx="1125995" cy="485389"/>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Nantes</a:t>
            </a:r>
            <a:endParaRPr lang="fr-FR" sz="700" b="1">
              <a:solidFill>
                <a:srgbClr val="F5A243"/>
              </a:solidFill>
              <a:cs typeface="Gotham"/>
            </a:endParaRPr>
          </a:p>
          <a:p>
            <a:pPr marL="22225" algn="ctr">
              <a:lnSpc>
                <a:spcPct val="100000"/>
              </a:lnSpc>
              <a:spcBef>
                <a:spcPts val="405"/>
              </a:spcBef>
            </a:pPr>
            <a:r>
              <a:rPr lang="fr-FR" sz="600" spc="-10">
                <a:solidFill>
                  <a:srgbClr val="6D6E71"/>
                </a:solidFill>
                <a:cs typeface="Gotham Book"/>
              </a:rPr>
              <a:t>5, Boulevard Vincent Gâche</a:t>
            </a:r>
            <a:br>
              <a:rPr lang="fr-FR" sz="600" spc="500">
                <a:solidFill>
                  <a:srgbClr val="6D6E71"/>
                </a:solidFill>
                <a:cs typeface="Gotham Book"/>
              </a:rPr>
            </a:br>
            <a:r>
              <a:rPr lang="fr-FR" sz="600">
                <a:solidFill>
                  <a:srgbClr val="6D6E71"/>
                </a:solidFill>
                <a:cs typeface="Gotham Book"/>
              </a:rPr>
              <a:t>44200 </a:t>
            </a:r>
            <a:r>
              <a:rPr lang="fr-FR" sz="600" spc="-10">
                <a:solidFill>
                  <a:srgbClr val="6D6E71"/>
                </a:solidFill>
                <a:cs typeface="Gotham Book"/>
              </a:rPr>
              <a:t>Nantes</a:t>
            </a:r>
            <a:endParaRPr lang="fr-FR" sz="600">
              <a:cs typeface="Gotham Book"/>
            </a:endParaRPr>
          </a:p>
          <a:p>
            <a:pPr marL="12700" algn="ctr">
              <a:lnSpc>
                <a:spcPts val="680"/>
              </a:lnSpc>
            </a:pPr>
            <a:r>
              <a:rPr lang="fr-FR" sz="600">
                <a:solidFill>
                  <a:srgbClr val="6D6E71"/>
                </a:solidFill>
                <a:cs typeface="Gotham Book"/>
              </a:rPr>
              <a:t>+33</a:t>
            </a:r>
            <a:r>
              <a:rPr lang="fr-FR" sz="600" spc="-5">
                <a:solidFill>
                  <a:srgbClr val="6D6E71"/>
                </a:solidFill>
                <a:cs typeface="Gotham Book"/>
              </a:rPr>
              <a:t> </a:t>
            </a:r>
            <a:r>
              <a:rPr lang="fr-FR" sz="600">
                <a:solidFill>
                  <a:srgbClr val="6D6E71"/>
                </a:solidFill>
                <a:cs typeface="Gotham Book"/>
              </a:rPr>
              <a:t>(0)2 40 35 32</a:t>
            </a:r>
            <a:r>
              <a:rPr lang="fr-FR" sz="600" spc="-5">
                <a:solidFill>
                  <a:srgbClr val="6D6E71"/>
                </a:solidFill>
                <a:cs typeface="Gotham Book"/>
              </a:rPr>
              <a:t> </a:t>
            </a:r>
            <a:r>
              <a:rPr lang="fr-FR" sz="600" spc="-35">
                <a:solidFill>
                  <a:srgbClr val="6D6E71"/>
                </a:solidFill>
                <a:cs typeface="Gotham Book"/>
              </a:rPr>
              <a:t>32</a:t>
            </a:r>
            <a:endParaRPr lang="fr-FR" sz="600">
              <a:cs typeface="Gotham Book"/>
            </a:endParaRPr>
          </a:p>
        </p:txBody>
      </p:sp>
      <p:grpSp>
        <p:nvGrpSpPr>
          <p:cNvPr id="138" name="Groupe 137">
            <a:extLst>
              <a:ext uri="{FF2B5EF4-FFF2-40B4-BE49-F238E27FC236}">
                <a16:creationId xmlns:a16="http://schemas.microsoft.com/office/drawing/2014/main" id="{B0314CF6-B2C9-60A7-0D8F-53B51A0141CC}"/>
              </a:ext>
            </a:extLst>
          </p:cNvPr>
          <p:cNvGrpSpPr/>
          <p:nvPr/>
        </p:nvGrpSpPr>
        <p:grpSpPr>
          <a:xfrm>
            <a:off x="2070260" y="4529980"/>
            <a:ext cx="1345234" cy="2044293"/>
            <a:chOff x="4030767" y="1293366"/>
            <a:chExt cx="1345234" cy="2044293"/>
          </a:xfrm>
        </p:grpSpPr>
        <p:sp>
          <p:nvSpPr>
            <p:cNvPr id="44" name="object 3">
              <a:extLst>
                <a:ext uri="{FF2B5EF4-FFF2-40B4-BE49-F238E27FC236}">
                  <a16:creationId xmlns:a16="http://schemas.microsoft.com/office/drawing/2014/main" id="{86209F1F-E6F7-E97B-E715-BA5EBD01A7F0}"/>
                </a:ext>
              </a:extLst>
            </p:cNvPr>
            <p:cNvSpPr txBox="1"/>
            <p:nvPr/>
          </p:nvSpPr>
          <p:spPr>
            <a:xfrm>
              <a:off x="4252764" y="2235271"/>
              <a:ext cx="901240" cy="428322"/>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32</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46" name="Rectangle: Rounded Corners 38">
              <a:extLst>
                <a:ext uri="{FF2B5EF4-FFF2-40B4-BE49-F238E27FC236}">
                  <a16:creationId xmlns:a16="http://schemas.microsoft.com/office/drawing/2014/main" id="{1FD85250-7604-8A38-4B4B-9764E3D8E30B}"/>
                </a:ext>
              </a:extLst>
            </p:cNvPr>
            <p:cNvSpPr/>
            <p:nvPr/>
          </p:nvSpPr>
          <p:spPr>
            <a:xfrm>
              <a:off x="4030767" y="1293366"/>
              <a:ext cx="1345234" cy="179853"/>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err="1">
                  <a:solidFill>
                    <a:schemeClr val="tx1"/>
                  </a:solidFill>
                </a:rPr>
                <a:t>Royaume</a:t>
              </a:r>
              <a:r>
                <a:rPr lang="en-US" sz="1050" b="1">
                  <a:solidFill>
                    <a:schemeClr val="tx1"/>
                  </a:solidFill>
                </a:rPr>
                <a:t>-Uni</a:t>
              </a:r>
            </a:p>
          </p:txBody>
        </p:sp>
        <p:sp>
          <p:nvSpPr>
            <p:cNvPr id="49" name="object 28">
              <a:extLst>
                <a:ext uri="{FF2B5EF4-FFF2-40B4-BE49-F238E27FC236}">
                  <a16:creationId xmlns:a16="http://schemas.microsoft.com/office/drawing/2014/main" id="{2C7A95C5-ABA5-23F0-7B06-9A19991CC65F}"/>
                </a:ext>
              </a:extLst>
            </p:cNvPr>
            <p:cNvSpPr txBox="1"/>
            <p:nvPr/>
          </p:nvSpPr>
          <p:spPr>
            <a:xfrm>
              <a:off x="4140386" y="2757372"/>
              <a:ext cx="1125995" cy="580287"/>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Londres</a:t>
              </a:r>
              <a:endParaRPr lang="fr-FR" sz="700" b="1">
                <a:solidFill>
                  <a:srgbClr val="F5A243"/>
                </a:solidFill>
                <a:cs typeface="Gotham"/>
              </a:endParaRPr>
            </a:p>
            <a:p>
              <a:pPr marL="22225" algn="ctr">
                <a:lnSpc>
                  <a:spcPct val="100000"/>
                </a:lnSpc>
                <a:spcBef>
                  <a:spcPts val="405"/>
                </a:spcBef>
              </a:pPr>
              <a:r>
                <a:rPr lang="fr-FR" sz="600" spc="-10">
                  <a:solidFill>
                    <a:srgbClr val="6D6E71"/>
                  </a:solidFill>
                  <a:cs typeface="Gotham Book"/>
                </a:rPr>
                <a:t>One Canada Square, Level39,</a:t>
              </a:r>
              <a:br>
                <a:rPr lang="fr-FR" sz="600" spc="-10">
                  <a:solidFill>
                    <a:srgbClr val="6D6E71"/>
                  </a:solidFill>
                  <a:cs typeface="Gotham Book"/>
                </a:rPr>
              </a:br>
              <a:r>
                <a:rPr lang="fr-FR" sz="600" spc="-10">
                  <a:solidFill>
                    <a:srgbClr val="6D6E71"/>
                  </a:solidFill>
                  <a:cs typeface="Gotham Book"/>
                </a:rPr>
                <a:t>Canary Wharf,</a:t>
              </a:r>
              <a:br>
                <a:rPr lang="fr-FR" sz="600" spc="-10">
                  <a:solidFill>
                    <a:srgbClr val="6D6E71"/>
                  </a:solidFill>
                  <a:cs typeface="Gotham Book"/>
                </a:rPr>
              </a:br>
              <a:r>
                <a:rPr lang="fr-FR" sz="600" spc="-10">
                  <a:solidFill>
                    <a:srgbClr val="6D6E71"/>
                  </a:solidFill>
                  <a:cs typeface="Gotham Book"/>
                </a:rPr>
                <a:t>London E14 5AB</a:t>
              </a:r>
              <a:br>
                <a:rPr lang="fr-FR" sz="600" spc="-10">
                  <a:solidFill>
                    <a:srgbClr val="6D6E71"/>
                  </a:solidFill>
                  <a:cs typeface="Gotham Book"/>
                </a:rPr>
              </a:br>
              <a:r>
                <a:rPr lang="fr-FR" sz="600">
                  <a:solidFill>
                    <a:srgbClr val="6D6E71"/>
                  </a:solidFill>
                  <a:cs typeface="Gotham Book"/>
                </a:rPr>
                <a:t>+44 </a:t>
              </a:r>
              <a:r>
                <a:rPr lang="fr-FR" sz="600" spc="-10">
                  <a:solidFill>
                    <a:srgbClr val="6D6E71"/>
                  </a:solidFill>
                  <a:cs typeface="Gotham Book"/>
                </a:rPr>
                <a:t>(0)245060180</a:t>
              </a:r>
              <a:endParaRPr lang="fr-FR" sz="600">
                <a:cs typeface="Gotham Book"/>
              </a:endParaRPr>
            </a:p>
          </p:txBody>
        </p:sp>
        <p:pic>
          <p:nvPicPr>
            <p:cNvPr id="52" name="Graphique 51">
              <a:extLst>
                <a:ext uri="{FF2B5EF4-FFF2-40B4-BE49-F238E27FC236}">
                  <a16:creationId xmlns:a16="http://schemas.microsoft.com/office/drawing/2014/main" id="{58040506-AE1B-4D8F-382E-1833EC14EC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9582" y="1684735"/>
              <a:ext cx="952500" cy="457200"/>
            </a:xfrm>
            <a:prstGeom prst="rect">
              <a:avLst/>
            </a:prstGeom>
          </p:spPr>
        </p:pic>
        <p:cxnSp>
          <p:nvCxnSpPr>
            <p:cNvPr id="100" name="Connecteur droit 99">
              <a:extLst>
                <a:ext uri="{FF2B5EF4-FFF2-40B4-BE49-F238E27FC236}">
                  <a16:creationId xmlns:a16="http://schemas.microsoft.com/office/drawing/2014/main" id="{9452DBA8-D3DC-B10A-8DF4-6A48D6C2D767}"/>
                </a:ext>
              </a:extLst>
            </p:cNvPr>
            <p:cNvCxnSpPr/>
            <p:nvPr/>
          </p:nvCxnSpPr>
          <p:spPr>
            <a:xfrm>
              <a:off x="4189582" y="2141935"/>
              <a:ext cx="964422"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cxnSp>
        <p:nvCxnSpPr>
          <p:cNvPr id="103" name="Connecteur droit 102">
            <a:extLst>
              <a:ext uri="{FF2B5EF4-FFF2-40B4-BE49-F238E27FC236}">
                <a16:creationId xmlns:a16="http://schemas.microsoft.com/office/drawing/2014/main" id="{C40DD33B-DEC1-5D8E-4C7A-542604355CB2}"/>
              </a:ext>
            </a:extLst>
          </p:cNvPr>
          <p:cNvCxnSpPr/>
          <p:nvPr/>
        </p:nvCxnSpPr>
        <p:spPr>
          <a:xfrm>
            <a:off x="1087907" y="2069189"/>
            <a:ext cx="964422"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07" name="Rectangle: Rounded Corners 38">
            <a:extLst>
              <a:ext uri="{FF2B5EF4-FFF2-40B4-BE49-F238E27FC236}">
                <a16:creationId xmlns:a16="http://schemas.microsoft.com/office/drawing/2014/main" id="{5B2F53F9-D71F-D286-2FD3-0150DCFA349C}"/>
              </a:ext>
            </a:extLst>
          </p:cNvPr>
          <p:cNvSpPr/>
          <p:nvPr/>
        </p:nvSpPr>
        <p:spPr>
          <a:xfrm>
            <a:off x="9984752" y="1085421"/>
            <a:ext cx="1115188"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Portugal</a:t>
            </a:r>
          </a:p>
        </p:txBody>
      </p:sp>
      <p:grpSp>
        <p:nvGrpSpPr>
          <p:cNvPr id="118" name="Groupe 117">
            <a:extLst>
              <a:ext uri="{FF2B5EF4-FFF2-40B4-BE49-F238E27FC236}">
                <a16:creationId xmlns:a16="http://schemas.microsoft.com/office/drawing/2014/main" id="{DF5C96BA-2750-D709-7F81-CA8979B79D1B}"/>
              </a:ext>
            </a:extLst>
          </p:cNvPr>
          <p:cNvGrpSpPr/>
          <p:nvPr/>
        </p:nvGrpSpPr>
        <p:grpSpPr>
          <a:xfrm>
            <a:off x="9772661" y="1411224"/>
            <a:ext cx="1461973" cy="524763"/>
            <a:chOff x="8781362" y="1612533"/>
            <a:chExt cx="1461973" cy="524763"/>
          </a:xfrm>
        </p:grpSpPr>
        <p:pic>
          <p:nvPicPr>
            <p:cNvPr id="106" name="Graphique 105">
              <a:extLst>
                <a:ext uri="{FF2B5EF4-FFF2-40B4-BE49-F238E27FC236}">
                  <a16:creationId xmlns:a16="http://schemas.microsoft.com/office/drawing/2014/main" id="{30FABFEF-74C9-0FC0-FB48-9A83D6162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71108" y="1612533"/>
              <a:ext cx="1282480" cy="512992"/>
            </a:xfrm>
            <a:prstGeom prst="rect">
              <a:avLst/>
            </a:prstGeom>
          </p:spPr>
        </p:pic>
        <p:cxnSp>
          <p:nvCxnSpPr>
            <p:cNvPr id="116" name="Connecteur droit 115">
              <a:extLst>
                <a:ext uri="{FF2B5EF4-FFF2-40B4-BE49-F238E27FC236}">
                  <a16:creationId xmlns:a16="http://schemas.microsoft.com/office/drawing/2014/main" id="{B9C22825-BB2A-41D9-CBD8-0A4001201607}"/>
                </a:ext>
              </a:extLst>
            </p:cNvPr>
            <p:cNvCxnSpPr>
              <a:cxnSpLocks/>
            </p:cNvCxnSpPr>
            <p:nvPr/>
          </p:nvCxnSpPr>
          <p:spPr>
            <a:xfrm>
              <a:off x="8781362" y="2137296"/>
              <a:ext cx="1461973"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sp>
        <p:nvSpPr>
          <p:cNvPr id="119" name="object 3">
            <a:extLst>
              <a:ext uri="{FF2B5EF4-FFF2-40B4-BE49-F238E27FC236}">
                <a16:creationId xmlns:a16="http://schemas.microsoft.com/office/drawing/2014/main" id="{CBD4C242-B018-AA07-C875-CE777150AA59}"/>
              </a:ext>
            </a:extLst>
          </p:cNvPr>
          <p:cNvSpPr txBox="1"/>
          <p:nvPr/>
        </p:nvSpPr>
        <p:spPr>
          <a:xfrm>
            <a:off x="9787736" y="2040412"/>
            <a:ext cx="1461972"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1518</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129" name="object 40">
            <a:extLst>
              <a:ext uri="{FF2B5EF4-FFF2-40B4-BE49-F238E27FC236}">
                <a16:creationId xmlns:a16="http://schemas.microsoft.com/office/drawing/2014/main" id="{CE7C3EC0-FC58-54C5-EA73-59DF87432AE3}"/>
              </a:ext>
            </a:extLst>
          </p:cNvPr>
          <p:cNvSpPr txBox="1"/>
          <p:nvPr/>
        </p:nvSpPr>
        <p:spPr>
          <a:xfrm>
            <a:off x="9189840" y="2359724"/>
            <a:ext cx="1235710" cy="171201"/>
          </a:xfrm>
          <a:prstGeom prst="rect">
            <a:avLst/>
          </a:prstGeom>
        </p:spPr>
        <p:txBody>
          <a:bodyPr vert="horz" wrap="square" lIns="0" tIns="62865" rIns="0" bIns="0" rtlCol="0">
            <a:spAutoFit/>
          </a:bodyPr>
          <a:lstStyle/>
          <a:p>
            <a:pPr algn="ctr">
              <a:lnSpc>
                <a:spcPct val="100000"/>
              </a:lnSpc>
              <a:spcBef>
                <a:spcPts val="495"/>
              </a:spcBef>
            </a:pPr>
            <a:r>
              <a:rPr lang="fr-FR" sz="700" b="1" spc="-10" err="1">
                <a:solidFill>
                  <a:srgbClr val="F5A243"/>
                </a:solidFill>
                <a:cs typeface="Gotham"/>
              </a:rPr>
              <a:t>Lisbonne</a:t>
            </a:r>
            <a:endParaRPr lang="fr-FR" sz="700">
              <a:solidFill>
                <a:srgbClr val="F5A243"/>
              </a:solidFill>
              <a:cs typeface="Gotham"/>
            </a:endParaRPr>
          </a:p>
        </p:txBody>
      </p:sp>
      <p:sp>
        <p:nvSpPr>
          <p:cNvPr id="130" name="object 44">
            <a:extLst>
              <a:ext uri="{FF2B5EF4-FFF2-40B4-BE49-F238E27FC236}">
                <a16:creationId xmlns:a16="http://schemas.microsoft.com/office/drawing/2014/main" id="{CA34AA45-7C66-C024-F21A-115BA70438E2}"/>
              </a:ext>
            </a:extLst>
          </p:cNvPr>
          <p:cNvSpPr txBox="1"/>
          <p:nvPr/>
        </p:nvSpPr>
        <p:spPr>
          <a:xfrm>
            <a:off x="9337744" y="3180121"/>
            <a:ext cx="1105535" cy="443230"/>
          </a:xfrm>
          <a:prstGeom prst="rect">
            <a:avLst/>
          </a:prstGeom>
        </p:spPr>
        <p:txBody>
          <a:bodyPr vert="horz" wrap="square" lIns="0" tIns="60325" rIns="0" bIns="0" rtlCol="0">
            <a:spAutoFit/>
          </a:bodyPr>
          <a:lstStyle/>
          <a:p>
            <a:pPr algn="ctr">
              <a:lnSpc>
                <a:spcPct val="100000"/>
              </a:lnSpc>
              <a:spcBef>
                <a:spcPts val="475"/>
              </a:spcBef>
            </a:pPr>
            <a:r>
              <a:rPr lang="fr-FR" sz="600" b="1">
                <a:solidFill>
                  <a:srgbClr val="6D6E71"/>
                </a:solidFill>
                <a:cs typeface="Gotham"/>
              </a:rPr>
              <a:t>Lisbonne </a:t>
            </a:r>
            <a:r>
              <a:rPr lang="fr-FR" sz="600" b="1" spc="-25">
                <a:solidFill>
                  <a:srgbClr val="6D6E71"/>
                </a:solidFill>
                <a:cs typeface="Gotham"/>
              </a:rPr>
              <a:t>II</a:t>
            </a:r>
            <a:endParaRPr lang="fr-FR" sz="600">
              <a:cs typeface="Gotham"/>
            </a:endParaRPr>
          </a:p>
          <a:p>
            <a:pPr marL="12700" marR="5080" algn="ctr">
              <a:lnSpc>
                <a:spcPts val="1100"/>
              </a:lnSpc>
              <a:spcBef>
                <a:spcPts val="90"/>
              </a:spcBef>
            </a:pPr>
            <a:r>
              <a:rPr lang="fr-FR" sz="600">
                <a:solidFill>
                  <a:srgbClr val="6D6E71"/>
                </a:solidFill>
                <a:cs typeface="Gotham Book"/>
              </a:rPr>
              <a:t>Rua</a:t>
            </a:r>
            <a:r>
              <a:rPr lang="fr-FR" sz="600" spc="-15">
                <a:solidFill>
                  <a:srgbClr val="6D6E71"/>
                </a:solidFill>
                <a:cs typeface="Gotham Book"/>
              </a:rPr>
              <a:t> </a:t>
            </a:r>
            <a:r>
              <a:rPr lang="fr-FR" sz="600">
                <a:solidFill>
                  <a:srgbClr val="6D6E71"/>
                </a:solidFill>
                <a:cs typeface="Gotham Book"/>
              </a:rPr>
              <a:t>Julieta</a:t>
            </a:r>
            <a:r>
              <a:rPr lang="fr-FR" sz="600" spc="-10">
                <a:solidFill>
                  <a:srgbClr val="6D6E71"/>
                </a:solidFill>
                <a:cs typeface="Gotham Book"/>
              </a:rPr>
              <a:t> </a:t>
            </a:r>
            <a:r>
              <a:rPr lang="fr-FR" sz="600">
                <a:solidFill>
                  <a:srgbClr val="6D6E71"/>
                </a:solidFill>
                <a:cs typeface="Gotham Book"/>
              </a:rPr>
              <a:t>Ferrão,</a:t>
            </a:r>
            <a:r>
              <a:rPr lang="fr-FR" sz="600" spc="-10">
                <a:solidFill>
                  <a:srgbClr val="6D6E71"/>
                </a:solidFill>
                <a:cs typeface="Gotham Book"/>
              </a:rPr>
              <a:t> </a:t>
            </a:r>
            <a:r>
              <a:rPr lang="fr-FR" sz="600">
                <a:solidFill>
                  <a:srgbClr val="6D6E71"/>
                </a:solidFill>
                <a:cs typeface="Gotham Book"/>
              </a:rPr>
              <a:t>nº10</a:t>
            </a:r>
            <a:r>
              <a:rPr lang="fr-FR" sz="600" spc="-10">
                <a:solidFill>
                  <a:srgbClr val="6D6E71"/>
                </a:solidFill>
                <a:cs typeface="Gotham Book"/>
              </a:rPr>
              <a:t> </a:t>
            </a:r>
            <a:r>
              <a:rPr lang="fr-FR" sz="600">
                <a:solidFill>
                  <a:srgbClr val="6D6E71"/>
                </a:solidFill>
                <a:cs typeface="Gotham Book"/>
              </a:rPr>
              <a:t>–</a:t>
            </a:r>
            <a:r>
              <a:rPr lang="fr-FR" sz="600" spc="-10">
                <a:solidFill>
                  <a:srgbClr val="6D6E71"/>
                </a:solidFill>
                <a:cs typeface="Gotham Book"/>
              </a:rPr>
              <a:t> </a:t>
            </a:r>
            <a:r>
              <a:rPr lang="fr-FR" sz="600" spc="-20">
                <a:solidFill>
                  <a:srgbClr val="6D6E71"/>
                </a:solidFill>
                <a:cs typeface="Gotham Book"/>
              </a:rPr>
              <a:t>11º,</a:t>
            </a:r>
            <a:r>
              <a:rPr lang="fr-FR" sz="600" spc="500">
                <a:solidFill>
                  <a:srgbClr val="6D6E71"/>
                </a:solidFill>
                <a:cs typeface="Gotham Book"/>
              </a:rPr>
              <a:t> </a:t>
            </a:r>
            <a:r>
              <a:rPr lang="fr-FR" sz="600">
                <a:solidFill>
                  <a:srgbClr val="6D6E71"/>
                </a:solidFill>
                <a:cs typeface="Gotham Book"/>
              </a:rPr>
              <a:t>1600-316 </a:t>
            </a:r>
            <a:r>
              <a:rPr lang="fr-FR" sz="600" spc="-10">
                <a:solidFill>
                  <a:srgbClr val="6D6E71"/>
                </a:solidFill>
                <a:cs typeface="Gotham Book"/>
              </a:rPr>
              <a:t>Lisboa</a:t>
            </a:r>
            <a:endParaRPr lang="fr-FR" sz="600">
              <a:cs typeface="Gotham Book"/>
            </a:endParaRPr>
          </a:p>
        </p:txBody>
      </p:sp>
      <p:sp>
        <p:nvSpPr>
          <p:cNvPr id="131" name="object 50">
            <a:extLst>
              <a:ext uri="{FF2B5EF4-FFF2-40B4-BE49-F238E27FC236}">
                <a16:creationId xmlns:a16="http://schemas.microsoft.com/office/drawing/2014/main" id="{15FCDDED-B633-A7A9-CFDD-6FD4BCAE09AD}"/>
              </a:ext>
            </a:extLst>
          </p:cNvPr>
          <p:cNvSpPr txBox="1"/>
          <p:nvPr/>
        </p:nvSpPr>
        <p:spPr>
          <a:xfrm>
            <a:off x="10632019" y="2402822"/>
            <a:ext cx="1205230" cy="505908"/>
          </a:xfrm>
          <a:prstGeom prst="rect">
            <a:avLst/>
          </a:prstGeom>
        </p:spPr>
        <p:txBody>
          <a:bodyPr vert="horz" wrap="square" lIns="0" tIns="51435" rIns="0" bIns="0" rtlCol="0">
            <a:spAutoFit/>
          </a:bodyPr>
          <a:lstStyle/>
          <a:p>
            <a:pPr marL="22860" algn="ctr">
              <a:lnSpc>
                <a:spcPct val="100000"/>
              </a:lnSpc>
              <a:spcBef>
                <a:spcPts val="405"/>
              </a:spcBef>
            </a:pPr>
            <a:r>
              <a:rPr lang="fr-FR" sz="700" b="1" spc="-10">
                <a:solidFill>
                  <a:srgbClr val="F5A243"/>
                </a:solidFill>
                <a:cs typeface="Gotham"/>
              </a:rPr>
              <a:t>Porto</a:t>
            </a:r>
            <a:endParaRPr lang="fr-FR" sz="700">
              <a:solidFill>
                <a:srgbClr val="F5A243"/>
              </a:solidFill>
              <a:cs typeface="Gotham"/>
            </a:endParaRPr>
          </a:p>
          <a:p>
            <a:pPr marL="12700" marR="5080" algn="ctr">
              <a:lnSpc>
                <a:spcPts val="700"/>
              </a:lnSpc>
              <a:spcBef>
                <a:spcPts val="300"/>
              </a:spcBef>
            </a:pPr>
            <a:r>
              <a:rPr lang="fr-FR" sz="600">
                <a:solidFill>
                  <a:srgbClr val="6D6E71"/>
                </a:solidFill>
                <a:cs typeface="Gotham Book"/>
              </a:rPr>
              <a:t>Avenida</a:t>
            </a:r>
            <a:r>
              <a:rPr lang="fr-FR" sz="600" spc="-5">
                <a:solidFill>
                  <a:srgbClr val="6D6E71"/>
                </a:solidFill>
                <a:cs typeface="Gotham Book"/>
              </a:rPr>
              <a:t> </a:t>
            </a:r>
            <a:r>
              <a:rPr lang="fr-FR" sz="600">
                <a:solidFill>
                  <a:srgbClr val="6D6E71"/>
                </a:solidFill>
                <a:cs typeface="Gotham Book"/>
              </a:rPr>
              <a:t>da</a:t>
            </a:r>
            <a:r>
              <a:rPr lang="fr-FR" sz="600" spc="-5">
                <a:solidFill>
                  <a:srgbClr val="6D6E71"/>
                </a:solidFill>
                <a:cs typeface="Gotham Book"/>
              </a:rPr>
              <a:t> </a:t>
            </a:r>
            <a:r>
              <a:rPr lang="fr-FR" sz="600">
                <a:solidFill>
                  <a:srgbClr val="6D6E71"/>
                </a:solidFill>
                <a:cs typeface="Gotham Book"/>
              </a:rPr>
              <a:t>Boavista,</a:t>
            </a:r>
            <a:r>
              <a:rPr lang="fr-FR" sz="600" spc="-5">
                <a:solidFill>
                  <a:srgbClr val="6D6E71"/>
                </a:solidFill>
                <a:cs typeface="Gotham Book"/>
              </a:rPr>
              <a:t> </a:t>
            </a:r>
            <a:r>
              <a:rPr lang="fr-FR" sz="600" spc="-10">
                <a:solidFill>
                  <a:srgbClr val="6D6E71"/>
                </a:solidFill>
                <a:cs typeface="Gotham Book"/>
              </a:rPr>
              <a:t>nº1180-</a:t>
            </a:r>
            <a:r>
              <a:rPr lang="fr-FR" sz="600" spc="-25">
                <a:solidFill>
                  <a:srgbClr val="6D6E71"/>
                </a:solidFill>
                <a:cs typeface="Gotham Book"/>
              </a:rPr>
              <a:t>3º,</a:t>
            </a:r>
            <a:r>
              <a:rPr lang="fr-FR" sz="600" spc="500">
                <a:solidFill>
                  <a:srgbClr val="6D6E71"/>
                </a:solidFill>
                <a:cs typeface="Gotham Book"/>
              </a:rPr>
              <a:t> </a:t>
            </a:r>
            <a:r>
              <a:rPr lang="fr-FR" sz="600">
                <a:solidFill>
                  <a:srgbClr val="6D6E71"/>
                </a:solidFill>
                <a:cs typeface="Gotham Book"/>
              </a:rPr>
              <a:t>4100-113 </a:t>
            </a:r>
            <a:r>
              <a:rPr lang="fr-FR" sz="600" spc="-10">
                <a:solidFill>
                  <a:srgbClr val="6D6E71"/>
                </a:solidFill>
                <a:cs typeface="Gotham Book"/>
              </a:rPr>
              <a:t>Porto</a:t>
            </a:r>
          </a:p>
          <a:p>
            <a:pPr marL="12700" marR="5080" algn="ctr">
              <a:lnSpc>
                <a:spcPts val="700"/>
              </a:lnSpc>
              <a:spcBef>
                <a:spcPts val="300"/>
              </a:spcBef>
            </a:pPr>
            <a:r>
              <a:rPr lang="fr-FR" sz="600">
                <a:solidFill>
                  <a:srgbClr val="6D6E71"/>
                </a:solidFill>
                <a:cs typeface="Gotham Book"/>
              </a:rPr>
              <a:t>+351</a:t>
            </a:r>
            <a:r>
              <a:rPr lang="fr-FR" sz="600" spc="-5">
                <a:solidFill>
                  <a:srgbClr val="6D6E71"/>
                </a:solidFill>
                <a:cs typeface="Gotham Book"/>
              </a:rPr>
              <a:t> </a:t>
            </a:r>
            <a:r>
              <a:rPr lang="fr-FR" sz="600">
                <a:solidFill>
                  <a:srgbClr val="6D6E71"/>
                </a:solidFill>
                <a:cs typeface="Gotham Book"/>
              </a:rPr>
              <a:t>220</a:t>
            </a:r>
            <a:r>
              <a:rPr lang="fr-FR" sz="600" spc="-5">
                <a:solidFill>
                  <a:srgbClr val="6D6E71"/>
                </a:solidFill>
                <a:cs typeface="Gotham Book"/>
              </a:rPr>
              <a:t> </a:t>
            </a:r>
            <a:r>
              <a:rPr lang="fr-FR" sz="600">
                <a:solidFill>
                  <a:srgbClr val="6D6E71"/>
                </a:solidFill>
                <a:cs typeface="Gotham Book"/>
              </a:rPr>
              <a:t>999</a:t>
            </a:r>
            <a:r>
              <a:rPr lang="fr-FR" sz="600" spc="-5">
                <a:solidFill>
                  <a:srgbClr val="6D6E71"/>
                </a:solidFill>
                <a:cs typeface="Gotham Book"/>
              </a:rPr>
              <a:t> </a:t>
            </a:r>
            <a:r>
              <a:rPr lang="fr-FR" sz="600" spc="-25">
                <a:solidFill>
                  <a:srgbClr val="6D6E71"/>
                </a:solidFill>
                <a:cs typeface="Gotham Book"/>
              </a:rPr>
              <a:t>158</a:t>
            </a:r>
            <a:endParaRPr lang="fr-FR" sz="600">
              <a:cs typeface="Gotham Book"/>
            </a:endParaRPr>
          </a:p>
        </p:txBody>
      </p:sp>
      <p:grpSp>
        <p:nvGrpSpPr>
          <p:cNvPr id="155" name="Groupe 154">
            <a:extLst>
              <a:ext uri="{FF2B5EF4-FFF2-40B4-BE49-F238E27FC236}">
                <a16:creationId xmlns:a16="http://schemas.microsoft.com/office/drawing/2014/main" id="{9A79A01F-8D00-BD31-5E64-776A4899444F}"/>
              </a:ext>
            </a:extLst>
          </p:cNvPr>
          <p:cNvGrpSpPr/>
          <p:nvPr/>
        </p:nvGrpSpPr>
        <p:grpSpPr>
          <a:xfrm>
            <a:off x="4543397" y="1065245"/>
            <a:ext cx="3095875" cy="2026842"/>
            <a:chOff x="3979563" y="1279921"/>
            <a:chExt cx="3095875" cy="2026842"/>
          </a:xfrm>
        </p:grpSpPr>
        <p:grpSp>
          <p:nvGrpSpPr>
            <p:cNvPr id="151" name="Groupe 150">
              <a:extLst>
                <a:ext uri="{FF2B5EF4-FFF2-40B4-BE49-F238E27FC236}">
                  <a16:creationId xmlns:a16="http://schemas.microsoft.com/office/drawing/2014/main" id="{8D5EA6B0-CED4-F1C5-96CD-6DA757F32F07}"/>
                </a:ext>
              </a:extLst>
            </p:cNvPr>
            <p:cNvGrpSpPr/>
            <p:nvPr/>
          </p:nvGrpSpPr>
          <p:grpSpPr>
            <a:xfrm>
              <a:off x="4884457" y="1279921"/>
              <a:ext cx="1270278" cy="1375045"/>
              <a:chOff x="4935341" y="1269657"/>
              <a:chExt cx="1270278" cy="1375045"/>
            </a:xfrm>
          </p:grpSpPr>
          <p:pic>
            <p:nvPicPr>
              <p:cNvPr id="105" name="Graphique 104">
                <a:extLst>
                  <a:ext uri="{FF2B5EF4-FFF2-40B4-BE49-F238E27FC236}">
                    <a16:creationId xmlns:a16="http://schemas.microsoft.com/office/drawing/2014/main" id="{3D61A0F6-DAEB-8D6B-7688-89346FC59C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2144" y="1559385"/>
                <a:ext cx="1013856" cy="565100"/>
              </a:xfrm>
              <a:prstGeom prst="rect">
                <a:avLst/>
              </a:prstGeom>
            </p:spPr>
          </p:pic>
          <p:sp>
            <p:nvSpPr>
              <p:cNvPr id="108" name="Rectangle: Rounded Corners 38">
                <a:extLst>
                  <a:ext uri="{FF2B5EF4-FFF2-40B4-BE49-F238E27FC236}">
                    <a16:creationId xmlns:a16="http://schemas.microsoft.com/office/drawing/2014/main" id="{2082C99F-0553-D627-68D4-D47D1DAE933D}"/>
                  </a:ext>
                </a:extLst>
              </p:cNvPr>
              <p:cNvSpPr/>
              <p:nvPr/>
            </p:nvSpPr>
            <p:spPr>
              <a:xfrm>
                <a:off x="5063498" y="1269657"/>
                <a:ext cx="1013856"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rPr>
                  <a:t>Espagne</a:t>
                </a:r>
                <a:endParaRPr lang="en-US" sz="1100" b="1">
                  <a:solidFill>
                    <a:schemeClr val="tx1"/>
                  </a:solidFill>
                </a:endParaRPr>
              </a:p>
            </p:txBody>
          </p:sp>
          <p:sp>
            <p:nvSpPr>
              <p:cNvPr id="110" name="object 3">
                <a:extLst>
                  <a:ext uri="{FF2B5EF4-FFF2-40B4-BE49-F238E27FC236}">
                    <a16:creationId xmlns:a16="http://schemas.microsoft.com/office/drawing/2014/main" id="{F2997EB8-86C8-A75A-CE83-0EC1ED1B4E95}"/>
                  </a:ext>
                </a:extLst>
              </p:cNvPr>
              <p:cNvSpPr txBox="1"/>
              <p:nvPr/>
            </p:nvSpPr>
            <p:spPr>
              <a:xfrm>
                <a:off x="5141943" y="2216380"/>
                <a:ext cx="901240" cy="428322"/>
              </a:xfrm>
              <a:prstGeom prst="rect">
                <a:avLst/>
              </a:prstGeom>
            </p:spPr>
            <p:txBody>
              <a:bodyPr vert="horz" wrap="square" lIns="0" tIns="12700" rIns="0" bIns="0" rtlCol="0">
                <a:spAutoFit/>
              </a:bodyPr>
              <a:lstStyle/>
              <a:p>
                <a:pPr algn="ctr">
                  <a:lnSpc>
                    <a:spcPct val="100000"/>
                  </a:lnSpc>
                </a:pPr>
                <a:r>
                  <a:rPr lang="fr-FR" sz="1600" b="1" spc="10">
                    <a:solidFill>
                      <a:srgbClr val="F5A243"/>
                    </a:solidFill>
                    <a:cs typeface="Arial" panose="020B0604020202020204" pitchFamily="34" charset="0"/>
                  </a:rPr>
                  <a:t>1018 </a:t>
                </a:r>
                <a:r>
                  <a:rPr lang="fr-FR" sz="1100" spc="-10">
                    <a:solidFill>
                      <a:srgbClr val="F5A243"/>
                    </a:solidFill>
                    <a:cs typeface="Arial" panose="020B0604020202020204" pitchFamily="34" charset="0"/>
                  </a:rPr>
                  <a:t>collaborateurs</a:t>
                </a:r>
                <a:endParaRPr lang="fr-FR" sz="1600">
                  <a:solidFill>
                    <a:srgbClr val="F5A243"/>
                  </a:solidFill>
                  <a:cs typeface="Arial" panose="020B0604020202020204" pitchFamily="34" charset="0"/>
                </a:endParaRPr>
              </a:p>
            </p:txBody>
          </p:sp>
          <p:cxnSp>
            <p:nvCxnSpPr>
              <p:cNvPr id="122" name="Connecteur droit 121">
                <a:extLst>
                  <a:ext uri="{FF2B5EF4-FFF2-40B4-BE49-F238E27FC236}">
                    <a16:creationId xmlns:a16="http://schemas.microsoft.com/office/drawing/2014/main" id="{723B4A27-F509-D284-48C8-B02B6D29610B}"/>
                  </a:ext>
                </a:extLst>
              </p:cNvPr>
              <p:cNvCxnSpPr>
                <a:cxnSpLocks/>
              </p:cNvCxnSpPr>
              <p:nvPr/>
            </p:nvCxnSpPr>
            <p:spPr>
              <a:xfrm>
                <a:off x="4935341" y="2121840"/>
                <a:ext cx="1270278"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sp>
          <p:nvSpPr>
            <p:cNvPr id="134" name="object 41">
              <a:extLst>
                <a:ext uri="{FF2B5EF4-FFF2-40B4-BE49-F238E27FC236}">
                  <a16:creationId xmlns:a16="http://schemas.microsoft.com/office/drawing/2014/main" id="{EA7E38AE-5B35-80FB-EA81-E3CF157BE8C4}"/>
                </a:ext>
              </a:extLst>
            </p:cNvPr>
            <p:cNvSpPr txBox="1"/>
            <p:nvPr/>
          </p:nvSpPr>
          <p:spPr>
            <a:xfrm>
              <a:off x="3979563" y="2756835"/>
              <a:ext cx="887730" cy="505908"/>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Madrid</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2a</a:t>
              </a:r>
              <a:r>
                <a:rPr sz="600" spc="-10">
                  <a:solidFill>
                    <a:srgbClr val="6D6E71"/>
                  </a:solidFill>
                  <a:cs typeface="Gotham Book"/>
                </a:rPr>
                <a:t> </a:t>
              </a:r>
              <a:r>
                <a:rPr sz="600">
                  <a:solidFill>
                    <a:srgbClr val="6D6E71"/>
                  </a:solidFill>
                  <a:cs typeface="Gotham Book"/>
                </a:rPr>
                <a:t>pl.</a:t>
              </a:r>
              <a:r>
                <a:rPr sz="600" spc="-10">
                  <a:solidFill>
                    <a:srgbClr val="6D6E71"/>
                  </a:solidFill>
                  <a:cs typeface="Gotham Book"/>
                </a:rPr>
                <a:t> </a:t>
              </a:r>
              <a:r>
                <a:rPr sz="600">
                  <a:solidFill>
                    <a:srgbClr val="6D6E71"/>
                  </a:solidFill>
                  <a:cs typeface="Gotham Book"/>
                </a:rPr>
                <a:t>Dr.</a:t>
              </a:r>
              <a:r>
                <a:rPr sz="600" spc="-10">
                  <a:solidFill>
                    <a:srgbClr val="6D6E71"/>
                  </a:solidFill>
                  <a:cs typeface="Gotham Book"/>
                </a:rPr>
                <a:t> Zamenhof,</a:t>
              </a:r>
              <a:r>
                <a:rPr lang="fr-FR" sz="600" spc="-10">
                  <a:solidFill>
                    <a:srgbClr val="6D6E71"/>
                  </a:solidFill>
                  <a:cs typeface="Gotham Book"/>
                </a:rPr>
                <a:t> </a:t>
              </a:r>
            </a:p>
            <a:p>
              <a:pPr marL="12700" marR="5080" algn="ctr">
                <a:lnSpc>
                  <a:spcPts val="700"/>
                </a:lnSpc>
                <a:spcBef>
                  <a:spcPts val="300"/>
                </a:spcBef>
              </a:pPr>
              <a:r>
                <a:rPr sz="600">
                  <a:solidFill>
                    <a:srgbClr val="6D6E71"/>
                  </a:solidFill>
                  <a:cs typeface="Gotham Book"/>
                </a:rPr>
                <a:t>36</a:t>
              </a:r>
              <a:r>
                <a:rPr sz="600" spc="-20">
                  <a:solidFill>
                    <a:srgbClr val="6D6E71"/>
                  </a:solidFill>
                  <a:cs typeface="Gotham Book"/>
                </a:rPr>
                <a:t> </a:t>
              </a:r>
              <a:r>
                <a:rPr sz="600">
                  <a:solidFill>
                    <a:srgbClr val="6D6E71"/>
                  </a:solidFill>
                  <a:cs typeface="Gotham Book"/>
                </a:rPr>
                <a:t>Dupl.</a:t>
              </a:r>
              <a:r>
                <a:rPr sz="600" spc="-15">
                  <a:solidFill>
                    <a:srgbClr val="6D6E71"/>
                  </a:solidFill>
                  <a:cs typeface="Gotham Book"/>
                </a:rPr>
                <a:t> </a:t>
              </a:r>
              <a:r>
                <a:rPr sz="600">
                  <a:solidFill>
                    <a:srgbClr val="6D6E71"/>
                  </a:solidFill>
                  <a:cs typeface="Gotham Book"/>
                </a:rPr>
                <a:t>28027</a:t>
              </a:r>
              <a:r>
                <a:rPr sz="600" spc="-20">
                  <a:solidFill>
                    <a:srgbClr val="6D6E71"/>
                  </a:solidFill>
                  <a:cs typeface="Gotham Book"/>
                </a:rPr>
                <a:t> </a:t>
              </a:r>
              <a:r>
                <a:rPr sz="600" spc="-10">
                  <a:solidFill>
                    <a:srgbClr val="6D6E71"/>
                  </a:solidFill>
                  <a:cs typeface="Gotham Book"/>
                </a:rPr>
                <a:t>Madrid</a:t>
              </a:r>
              <a:endParaRPr sz="600">
                <a:cs typeface="Gotham Book"/>
              </a:endParaRPr>
            </a:p>
            <a:p>
              <a:pPr algn="ctr">
                <a:lnSpc>
                  <a:spcPts val="680"/>
                </a:lnSpc>
              </a:pPr>
              <a:r>
                <a:rPr sz="600">
                  <a:solidFill>
                    <a:srgbClr val="6D6E71"/>
                  </a:solidFill>
                  <a:cs typeface="Gotham Book"/>
                </a:rPr>
                <a:t>+34</a:t>
              </a:r>
              <a:r>
                <a:rPr sz="600" spc="-5">
                  <a:solidFill>
                    <a:srgbClr val="6D6E71"/>
                  </a:solidFill>
                  <a:cs typeface="Gotham Book"/>
                </a:rPr>
                <a:t> </a:t>
              </a:r>
              <a:r>
                <a:rPr sz="600">
                  <a:solidFill>
                    <a:srgbClr val="6D6E71"/>
                  </a:solidFill>
                  <a:cs typeface="Gotham Book"/>
                </a:rPr>
                <a:t>(0)9 13</a:t>
              </a:r>
              <a:r>
                <a:rPr sz="600" spc="-5">
                  <a:solidFill>
                    <a:srgbClr val="6D6E71"/>
                  </a:solidFill>
                  <a:cs typeface="Gotham Book"/>
                </a:rPr>
                <a:t> </a:t>
              </a:r>
              <a:r>
                <a:rPr sz="600">
                  <a:solidFill>
                    <a:srgbClr val="6D6E71"/>
                  </a:solidFill>
                  <a:cs typeface="Gotham Book"/>
                </a:rPr>
                <a:t>27 69 </a:t>
              </a:r>
              <a:r>
                <a:rPr sz="600" spc="-25">
                  <a:solidFill>
                    <a:srgbClr val="6D6E71"/>
                  </a:solidFill>
                  <a:cs typeface="Gotham Book"/>
                </a:rPr>
                <a:t>69</a:t>
              </a:r>
              <a:endParaRPr sz="600">
                <a:cs typeface="Gotham Book"/>
              </a:endParaRPr>
            </a:p>
          </p:txBody>
        </p:sp>
        <p:sp>
          <p:nvSpPr>
            <p:cNvPr id="135" name="object 45">
              <a:extLst>
                <a:ext uri="{FF2B5EF4-FFF2-40B4-BE49-F238E27FC236}">
                  <a16:creationId xmlns:a16="http://schemas.microsoft.com/office/drawing/2014/main" id="{C571CA13-49F3-D240-2B85-DCE9EA892F09}"/>
                </a:ext>
              </a:extLst>
            </p:cNvPr>
            <p:cNvSpPr txBox="1"/>
            <p:nvPr/>
          </p:nvSpPr>
          <p:spPr>
            <a:xfrm>
              <a:off x="5069031" y="2756834"/>
              <a:ext cx="947419" cy="473709"/>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Valladolid</a:t>
              </a:r>
              <a:endParaRPr sz="700">
                <a:solidFill>
                  <a:srgbClr val="F5A243"/>
                </a:solidFill>
                <a:cs typeface="Gotham"/>
              </a:endParaRPr>
            </a:p>
            <a:p>
              <a:pPr marL="12700" marR="5080" algn="ctr">
                <a:lnSpc>
                  <a:spcPts val="700"/>
                </a:lnSpc>
                <a:spcBef>
                  <a:spcPts val="300"/>
                </a:spcBef>
              </a:pPr>
              <a:r>
                <a:rPr sz="600" err="1">
                  <a:solidFill>
                    <a:srgbClr val="6D6E71"/>
                  </a:solidFill>
                  <a:cs typeface="Gotham Book"/>
                </a:rPr>
                <a:t>Ediﬁcio</a:t>
              </a:r>
              <a:r>
                <a:rPr sz="600" spc="-15">
                  <a:solidFill>
                    <a:srgbClr val="6D6E71"/>
                  </a:solidFill>
                  <a:cs typeface="Gotham Book"/>
                </a:rPr>
                <a:t> </a:t>
              </a:r>
              <a:r>
                <a:rPr sz="600">
                  <a:solidFill>
                    <a:srgbClr val="6D6E71"/>
                  </a:solidFill>
                  <a:cs typeface="Gotham Book"/>
                </a:rPr>
                <a:t>Centro</a:t>
              </a:r>
              <a:r>
                <a:rPr sz="600" spc="-10">
                  <a:solidFill>
                    <a:srgbClr val="6D6E71"/>
                  </a:solidFill>
                  <a:cs typeface="Gotham Book"/>
                </a:rPr>
                <a:t> </a:t>
              </a:r>
              <a:r>
                <a:rPr sz="600">
                  <a:solidFill>
                    <a:srgbClr val="6D6E71"/>
                  </a:solidFill>
                  <a:cs typeface="Gotham Book"/>
                </a:rPr>
                <a:t>204-</a:t>
              </a:r>
              <a:r>
                <a:rPr sz="600" spc="-25">
                  <a:solidFill>
                    <a:srgbClr val="6D6E71"/>
                  </a:solidFill>
                  <a:cs typeface="Gotham Book"/>
                </a:rPr>
                <a:t>208</a:t>
              </a:r>
              <a:r>
                <a:rPr sz="600" spc="500">
                  <a:solidFill>
                    <a:srgbClr val="6D6E71"/>
                  </a:solidFill>
                  <a:cs typeface="Gotham Book"/>
                </a:rPr>
                <a:t> </a:t>
              </a:r>
              <a:r>
                <a:rPr sz="600">
                  <a:solidFill>
                    <a:srgbClr val="6D6E71"/>
                  </a:solidFill>
                  <a:cs typeface="Gotham Book"/>
                </a:rPr>
                <a:t>Parque </a:t>
              </a:r>
              <a:r>
                <a:rPr sz="600" spc="-10" err="1">
                  <a:solidFill>
                    <a:srgbClr val="6D6E71"/>
                  </a:solidFill>
                  <a:cs typeface="Gotham Book"/>
                </a:rPr>
                <a:t>Tecnologico</a:t>
              </a:r>
              <a:r>
                <a:rPr sz="600" spc="500">
                  <a:solidFill>
                    <a:srgbClr val="6D6E71"/>
                  </a:solidFill>
                  <a:cs typeface="Gotham Book"/>
                </a:rPr>
                <a:t> </a:t>
              </a:r>
              <a:r>
                <a:rPr sz="600" err="1">
                  <a:solidFill>
                    <a:srgbClr val="6D6E71"/>
                  </a:solidFill>
                  <a:cs typeface="Gotham Book"/>
                </a:rPr>
                <a:t>Boecillo</a:t>
              </a:r>
              <a:r>
                <a:rPr sz="600" spc="-15">
                  <a:solidFill>
                    <a:srgbClr val="6D6E71"/>
                  </a:solidFill>
                  <a:cs typeface="Gotham Book"/>
                </a:rPr>
                <a:t> </a:t>
              </a:r>
              <a:r>
                <a:rPr sz="600">
                  <a:solidFill>
                    <a:srgbClr val="6D6E71"/>
                  </a:solidFill>
                  <a:cs typeface="Gotham Book"/>
                </a:rPr>
                <a:t>47151</a:t>
              </a:r>
              <a:r>
                <a:rPr sz="600" spc="-10">
                  <a:solidFill>
                    <a:srgbClr val="6D6E71"/>
                  </a:solidFill>
                  <a:cs typeface="Gotham Book"/>
                </a:rPr>
                <a:t> Valladolid</a:t>
              </a:r>
              <a:endParaRPr sz="600">
                <a:cs typeface="Gotham Book"/>
              </a:endParaRPr>
            </a:p>
          </p:txBody>
        </p:sp>
        <p:sp>
          <p:nvSpPr>
            <p:cNvPr id="136" name="object 51">
              <a:extLst>
                <a:ext uri="{FF2B5EF4-FFF2-40B4-BE49-F238E27FC236}">
                  <a16:creationId xmlns:a16="http://schemas.microsoft.com/office/drawing/2014/main" id="{DDA5839E-E136-472A-891B-B803C55C6F62}"/>
                </a:ext>
              </a:extLst>
            </p:cNvPr>
            <p:cNvSpPr txBox="1"/>
            <p:nvPr/>
          </p:nvSpPr>
          <p:spPr>
            <a:xfrm>
              <a:off x="6218188" y="2744153"/>
              <a:ext cx="857250" cy="562610"/>
            </a:xfrm>
            <a:prstGeom prst="rect">
              <a:avLst/>
            </a:prstGeom>
          </p:spPr>
          <p:txBody>
            <a:bodyPr vert="horz" wrap="square" lIns="0" tIns="51435" rIns="0" bIns="0" rtlCol="0">
              <a:spAutoFit/>
            </a:bodyPr>
            <a:lstStyle/>
            <a:p>
              <a:pPr algn="ctr">
                <a:lnSpc>
                  <a:spcPct val="100000"/>
                </a:lnSpc>
                <a:spcBef>
                  <a:spcPts val="405"/>
                </a:spcBef>
              </a:pPr>
              <a:r>
                <a:rPr sz="700" b="1" spc="-10" err="1">
                  <a:solidFill>
                    <a:srgbClr val="F5A243"/>
                  </a:solidFill>
                  <a:cs typeface="Gotham"/>
                </a:rPr>
                <a:t>Barcelone</a:t>
              </a:r>
              <a:endParaRPr sz="700">
                <a:solidFill>
                  <a:srgbClr val="F5A243"/>
                </a:solidFill>
                <a:cs typeface="Gotham"/>
              </a:endParaRPr>
            </a:p>
            <a:p>
              <a:pPr marL="101600" marR="93980" algn="ctr">
                <a:lnSpc>
                  <a:spcPts val="700"/>
                </a:lnSpc>
                <a:spcBef>
                  <a:spcPts val="300"/>
                </a:spcBef>
              </a:pPr>
              <a:r>
                <a:rPr sz="600">
                  <a:solidFill>
                    <a:srgbClr val="6D6E71"/>
                  </a:solidFill>
                  <a:cs typeface="Gotham Book"/>
                </a:rPr>
                <a:t>Ronda</a:t>
              </a:r>
              <a:r>
                <a:rPr sz="600" spc="-20">
                  <a:solidFill>
                    <a:srgbClr val="6D6E71"/>
                  </a:solidFill>
                  <a:cs typeface="Gotham Book"/>
                </a:rPr>
                <a:t> </a:t>
              </a:r>
              <a:r>
                <a:rPr sz="600">
                  <a:solidFill>
                    <a:srgbClr val="6D6E71"/>
                  </a:solidFill>
                  <a:cs typeface="Gotham Book"/>
                </a:rPr>
                <a:t>Sant</a:t>
              </a:r>
              <a:r>
                <a:rPr sz="600" spc="-15">
                  <a:solidFill>
                    <a:srgbClr val="6D6E71"/>
                  </a:solidFill>
                  <a:cs typeface="Gotham Book"/>
                </a:rPr>
                <a:t> </a:t>
              </a:r>
              <a:r>
                <a:rPr sz="600" spc="-10" err="1">
                  <a:solidFill>
                    <a:srgbClr val="6D6E71"/>
                  </a:solidFill>
                  <a:cs typeface="Gotham Book"/>
                </a:rPr>
                <a:t>pere</a:t>
              </a:r>
              <a:r>
                <a:rPr sz="600" spc="-10">
                  <a:solidFill>
                    <a:srgbClr val="6D6E71"/>
                  </a:solidFill>
                  <a:cs typeface="Gotham Book"/>
                </a:rPr>
                <a:t>,</a:t>
              </a:r>
              <a:r>
                <a:rPr sz="600" spc="500">
                  <a:solidFill>
                    <a:srgbClr val="6D6E71"/>
                  </a:solidFill>
                  <a:cs typeface="Gotham Book"/>
                </a:rPr>
                <a:t> </a:t>
              </a:r>
              <a:r>
                <a:rPr sz="600">
                  <a:solidFill>
                    <a:srgbClr val="6D6E71"/>
                  </a:solidFill>
                  <a:cs typeface="Gotham Book"/>
                </a:rPr>
                <a:t>52 3a </a:t>
              </a:r>
              <a:r>
                <a:rPr sz="600" spc="-10">
                  <a:solidFill>
                    <a:srgbClr val="6D6E71"/>
                  </a:solidFill>
                  <a:cs typeface="Gotham Book"/>
                </a:rPr>
                <a:t>planta,</a:t>
              </a:r>
              <a:endParaRPr sz="600">
                <a:cs typeface="Gotham Book"/>
              </a:endParaRPr>
            </a:p>
            <a:p>
              <a:pPr algn="ctr">
                <a:lnSpc>
                  <a:spcPts val="670"/>
                </a:lnSpc>
              </a:pPr>
              <a:r>
                <a:rPr sz="600">
                  <a:solidFill>
                    <a:srgbClr val="6D6E71"/>
                  </a:solidFill>
                  <a:cs typeface="Gotham Book"/>
                </a:rPr>
                <a:t>08010 </a:t>
              </a:r>
              <a:r>
                <a:rPr sz="600" spc="-10">
                  <a:solidFill>
                    <a:srgbClr val="6D6E71"/>
                  </a:solidFill>
                  <a:cs typeface="Gotham Book"/>
                </a:rPr>
                <a:t>Barcelona</a:t>
              </a:r>
              <a:endParaRPr sz="600">
                <a:cs typeface="Gotham Book"/>
              </a:endParaRPr>
            </a:p>
            <a:p>
              <a:pPr algn="ctr">
                <a:lnSpc>
                  <a:spcPts val="710"/>
                </a:lnSpc>
              </a:pPr>
              <a:r>
                <a:rPr sz="600">
                  <a:solidFill>
                    <a:srgbClr val="6D6E71"/>
                  </a:solidFill>
                  <a:cs typeface="Gotham Book"/>
                </a:rPr>
                <a:t>+34 (0)9 34 45</a:t>
              </a:r>
              <a:r>
                <a:rPr sz="600" spc="5">
                  <a:solidFill>
                    <a:srgbClr val="6D6E71"/>
                  </a:solidFill>
                  <a:cs typeface="Gotham Book"/>
                </a:rPr>
                <a:t> </a:t>
              </a:r>
              <a:r>
                <a:rPr sz="600">
                  <a:solidFill>
                    <a:srgbClr val="6D6E71"/>
                  </a:solidFill>
                  <a:cs typeface="Gotham Book"/>
                </a:rPr>
                <a:t>68 </a:t>
              </a:r>
              <a:r>
                <a:rPr sz="600" spc="-25">
                  <a:solidFill>
                    <a:srgbClr val="6D6E71"/>
                  </a:solidFill>
                  <a:cs typeface="Gotham Book"/>
                </a:rPr>
                <a:t>00</a:t>
              </a:r>
              <a:endParaRPr sz="600">
                <a:cs typeface="Gotham Book"/>
              </a:endParaRPr>
            </a:p>
          </p:txBody>
        </p:sp>
      </p:grpSp>
      <p:sp>
        <p:nvSpPr>
          <p:cNvPr id="154" name="object 44">
            <a:extLst>
              <a:ext uri="{FF2B5EF4-FFF2-40B4-BE49-F238E27FC236}">
                <a16:creationId xmlns:a16="http://schemas.microsoft.com/office/drawing/2014/main" id="{0CE480A5-EBD4-FFAD-DE89-46A7160E2F33}"/>
              </a:ext>
            </a:extLst>
          </p:cNvPr>
          <p:cNvSpPr txBox="1"/>
          <p:nvPr/>
        </p:nvSpPr>
        <p:spPr>
          <a:xfrm>
            <a:off x="9286004" y="2556563"/>
            <a:ext cx="1105535" cy="563616"/>
          </a:xfrm>
          <a:prstGeom prst="rect">
            <a:avLst/>
          </a:prstGeom>
        </p:spPr>
        <p:txBody>
          <a:bodyPr vert="horz" wrap="square" lIns="0" tIns="60325" rIns="0" bIns="0" rtlCol="0">
            <a:spAutoFit/>
          </a:bodyPr>
          <a:lstStyle/>
          <a:p>
            <a:pPr algn="ctr">
              <a:lnSpc>
                <a:spcPct val="100000"/>
              </a:lnSpc>
              <a:spcBef>
                <a:spcPts val="340"/>
              </a:spcBef>
            </a:pPr>
            <a:r>
              <a:rPr lang="fr-FR" sz="600" b="1" spc="-10" err="1">
                <a:solidFill>
                  <a:srgbClr val="6D6E71"/>
                </a:solidFill>
                <a:cs typeface="Gotham"/>
              </a:rPr>
              <a:t>Headquarters</a:t>
            </a:r>
            <a:endParaRPr lang="fr-FR" sz="600">
              <a:cs typeface="Gotham"/>
            </a:endParaRPr>
          </a:p>
          <a:p>
            <a:pPr marL="12700" marR="5080" algn="ctr">
              <a:lnSpc>
                <a:spcPts val="700"/>
              </a:lnSpc>
              <a:spcBef>
                <a:spcPts val="405"/>
              </a:spcBef>
            </a:pPr>
            <a:r>
              <a:rPr lang="fr-FR" sz="600" err="1">
                <a:solidFill>
                  <a:srgbClr val="6D6E71"/>
                </a:solidFill>
                <a:cs typeface="Gotham Book"/>
              </a:rPr>
              <a:t>Edifício</a:t>
            </a:r>
            <a:r>
              <a:rPr lang="fr-FR" sz="600" spc="-15">
                <a:solidFill>
                  <a:srgbClr val="6D6E71"/>
                </a:solidFill>
                <a:cs typeface="Gotham Book"/>
              </a:rPr>
              <a:t> </a:t>
            </a:r>
            <a:r>
              <a:rPr lang="fr-FR" sz="600">
                <a:solidFill>
                  <a:srgbClr val="6D6E71"/>
                </a:solidFill>
                <a:cs typeface="Gotham Book"/>
              </a:rPr>
              <a:t>Duque</a:t>
            </a:r>
            <a:r>
              <a:rPr lang="fr-FR" sz="600" spc="-15">
                <a:solidFill>
                  <a:srgbClr val="6D6E71"/>
                </a:solidFill>
                <a:cs typeface="Gotham Book"/>
              </a:rPr>
              <a:t> </a:t>
            </a:r>
            <a:r>
              <a:rPr lang="fr-FR" sz="600">
                <a:solidFill>
                  <a:srgbClr val="6D6E71"/>
                </a:solidFill>
                <a:cs typeface="Gotham Book"/>
              </a:rPr>
              <a:t>de</a:t>
            </a:r>
            <a:r>
              <a:rPr lang="fr-FR" sz="600" spc="-15">
                <a:solidFill>
                  <a:srgbClr val="6D6E71"/>
                </a:solidFill>
                <a:cs typeface="Gotham Book"/>
              </a:rPr>
              <a:t> </a:t>
            </a:r>
            <a:r>
              <a:rPr lang="fr-FR" sz="600" spc="-10">
                <a:solidFill>
                  <a:srgbClr val="6D6E71"/>
                </a:solidFill>
                <a:cs typeface="Gotham Book"/>
              </a:rPr>
              <a:t>Ávila,</a:t>
            </a:r>
            <a:r>
              <a:rPr lang="fr-FR" sz="600" spc="500">
                <a:solidFill>
                  <a:srgbClr val="6D6E71"/>
                </a:solidFill>
                <a:cs typeface="Gotham Book"/>
              </a:rPr>
              <a:t> </a:t>
            </a:r>
            <a:r>
              <a:rPr lang="fr-FR" sz="600">
                <a:solidFill>
                  <a:srgbClr val="6D6E71"/>
                </a:solidFill>
                <a:cs typeface="Gotham Book"/>
              </a:rPr>
              <a:t>Avenida</a:t>
            </a:r>
            <a:r>
              <a:rPr lang="fr-FR" sz="600" spc="-15">
                <a:solidFill>
                  <a:srgbClr val="6D6E71"/>
                </a:solidFill>
                <a:cs typeface="Gotham Book"/>
              </a:rPr>
              <a:t> </a:t>
            </a:r>
            <a:r>
              <a:rPr lang="fr-FR" sz="600">
                <a:solidFill>
                  <a:srgbClr val="6D6E71"/>
                </a:solidFill>
                <a:cs typeface="Gotham Book"/>
              </a:rPr>
              <a:t>Duque</a:t>
            </a:r>
            <a:r>
              <a:rPr lang="fr-FR" sz="600" spc="-10">
                <a:solidFill>
                  <a:srgbClr val="6D6E71"/>
                </a:solidFill>
                <a:cs typeface="Gotham Book"/>
              </a:rPr>
              <a:t> </a:t>
            </a:r>
            <a:r>
              <a:rPr lang="fr-FR" sz="600">
                <a:solidFill>
                  <a:srgbClr val="6D6E71"/>
                </a:solidFill>
                <a:cs typeface="Gotham Book"/>
              </a:rPr>
              <a:t>de</a:t>
            </a:r>
            <a:r>
              <a:rPr lang="fr-FR" sz="600" spc="-15">
                <a:solidFill>
                  <a:srgbClr val="6D6E71"/>
                </a:solidFill>
                <a:cs typeface="Gotham Book"/>
              </a:rPr>
              <a:t> </a:t>
            </a:r>
            <a:r>
              <a:rPr lang="fr-FR" sz="600">
                <a:solidFill>
                  <a:srgbClr val="6D6E71"/>
                </a:solidFill>
                <a:cs typeface="Gotham Book"/>
              </a:rPr>
              <a:t>Ávila,</a:t>
            </a:r>
            <a:r>
              <a:rPr lang="fr-FR" sz="600" spc="-10">
                <a:solidFill>
                  <a:srgbClr val="6D6E71"/>
                </a:solidFill>
                <a:cs typeface="Gotham Book"/>
              </a:rPr>
              <a:t> </a:t>
            </a:r>
            <a:r>
              <a:rPr lang="fr-FR" sz="600">
                <a:solidFill>
                  <a:srgbClr val="6D6E71"/>
                </a:solidFill>
                <a:cs typeface="Gotham Book"/>
              </a:rPr>
              <a:t>nº</a:t>
            </a:r>
            <a:r>
              <a:rPr lang="fr-FR" sz="600" spc="-15">
                <a:solidFill>
                  <a:srgbClr val="6D6E71"/>
                </a:solidFill>
                <a:cs typeface="Gotham Book"/>
              </a:rPr>
              <a:t> </a:t>
            </a:r>
            <a:r>
              <a:rPr lang="fr-FR" sz="600">
                <a:solidFill>
                  <a:srgbClr val="6D6E71"/>
                </a:solidFill>
                <a:cs typeface="Gotham Book"/>
              </a:rPr>
              <a:t>46</a:t>
            </a:r>
            <a:r>
              <a:rPr lang="fr-FR" sz="600" spc="-10">
                <a:solidFill>
                  <a:srgbClr val="6D6E71"/>
                </a:solidFill>
                <a:cs typeface="Gotham Book"/>
              </a:rPr>
              <a:t> </a:t>
            </a:r>
            <a:r>
              <a:rPr lang="fr-FR" sz="600" spc="-50">
                <a:solidFill>
                  <a:srgbClr val="6D6E71"/>
                </a:solidFill>
                <a:cs typeface="Gotham Book"/>
              </a:rPr>
              <a:t>-</a:t>
            </a:r>
            <a:r>
              <a:rPr lang="fr-FR" sz="600" spc="500">
                <a:solidFill>
                  <a:srgbClr val="6D6E71"/>
                </a:solidFill>
                <a:cs typeface="Gotham Book"/>
              </a:rPr>
              <a:t> </a:t>
            </a:r>
            <a:r>
              <a:rPr lang="fr-FR" sz="600">
                <a:solidFill>
                  <a:srgbClr val="6D6E71"/>
                </a:solidFill>
                <a:cs typeface="Gotham Book"/>
              </a:rPr>
              <a:t>7ºC,</a:t>
            </a:r>
            <a:r>
              <a:rPr lang="fr-FR" sz="600" spc="-10">
                <a:solidFill>
                  <a:srgbClr val="6D6E71"/>
                </a:solidFill>
                <a:cs typeface="Gotham Book"/>
              </a:rPr>
              <a:t> </a:t>
            </a:r>
            <a:r>
              <a:rPr lang="fr-FR" sz="600">
                <a:solidFill>
                  <a:srgbClr val="6D6E71"/>
                </a:solidFill>
                <a:cs typeface="Gotham Book"/>
              </a:rPr>
              <a:t>1050-083</a:t>
            </a:r>
            <a:r>
              <a:rPr lang="fr-FR" sz="600" spc="-5">
                <a:solidFill>
                  <a:srgbClr val="6D6E71"/>
                </a:solidFill>
                <a:cs typeface="Gotham Book"/>
              </a:rPr>
              <a:t> </a:t>
            </a:r>
            <a:r>
              <a:rPr lang="fr-FR" sz="600" spc="-10">
                <a:solidFill>
                  <a:srgbClr val="6D6E71"/>
                </a:solidFill>
                <a:cs typeface="Gotham Book"/>
              </a:rPr>
              <a:t>Lisboa</a:t>
            </a:r>
            <a:endParaRPr lang="fr-FR" sz="600">
              <a:cs typeface="Gotham Book"/>
            </a:endParaRPr>
          </a:p>
          <a:p>
            <a:pPr marL="22225" algn="ctr">
              <a:lnSpc>
                <a:spcPts val="680"/>
              </a:lnSpc>
            </a:pPr>
            <a:r>
              <a:rPr lang="fr-FR" sz="600">
                <a:solidFill>
                  <a:srgbClr val="6D6E71"/>
                </a:solidFill>
                <a:cs typeface="Gotham Book"/>
              </a:rPr>
              <a:t>+351 211 928 </a:t>
            </a:r>
            <a:r>
              <a:rPr lang="fr-FR" sz="600" spc="-25">
                <a:solidFill>
                  <a:srgbClr val="6D6E71"/>
                </a:solidFill>
                <a:cs typeface="Gotham Book"/>
              </a:rPr>
              <a:t>417</a:t>
            </a:r>
            <a:endParaRPr lang="fr-FR" sz="600">
              <a:cs typeface="Gotham Book"/>
            </a:endParaRPr>
          </a:p>
        </p:txBody>
      </p:sp>
      <p:grpSp>
        <p:nvGrpSpPr>
          <p:cNvPr id="159" name="Groupe 158">
            <a:extLst>
              <a:ext uri="{FF2B5EF4-FFF2-40B4-BE49-F238E27FC236}">
                <a16:creationId xmlns:a16="http://schemas.microsoft.com/office/drawing/2014/main" id="{C026EDBE-1CA0-EEA3-763F-0E421F7796BD}"/>
              </a:ext>
            </a:extLst>
          </p:cNvPr>
          <p:cNvGrpSpPr/>
          <p:nvPr/>
        </p:nvGrpSpPr>
        <p:grpSpPr>
          <a:xfrm>
            <a:off x="9318707" y="4088122"/>
            <a:ext cx="2447277" cy="2377675"/>
            <a:chOff x="9318707" y="4185141"/>
            <a:chExt cx="2447277" cy="2377675"/>
          </a:xfrm>
        </p:grpSpPr>
        <p:grpSp>
          <p:nvGrpSpPr>
            <p:cNvPr id="137" name="Groupe 136">
              <a:extLst>
                <a:ext uri="{FF2B5EF4-FFF2-40B4-BE49-F238E27FC236}">
                  <a16:creationId xmlns:a16="http://schemas.microsoft.com/office/drawing/2014/main" id="{519D5199-5D08-DC6D-4576-0DDE2DE1FF42}"/>
                </a:ext>
              </a:extLst>
            </p:cNvPr>
            <p:cNvGrpSpPr/>
            <p:nvPr/>
          </p:nvGrpSpPr>
          <p:grpSpPr>
            <a:xfrm>
              <a:off x="9318707" y="4185141"/>
              <a:ext cx="2447277" cy="1963019"/>
              <a:chOff x="6015429" y="1277698"/>
              <a:chExt cx="2447277" cy="1963019"/>
            </a:xfrm>
          </p:grpSpPr>
          <p:sp>
            <p:nvSpPr>
              <p:cNvPr id="58" name="object 3">
                <a:extLst>
                  <a:ext uri="{FF2B5EF4-FFF2-40B4-BE49-F238E27FC236}">
                    <a16:creationId xmlns:a16="http://schemas.microsoft.com/office/drawing/2014/main" id="{2FC8E142-040D-6D32-7F2D-247602D59F93}"/>
                  </a:ext>
                </a:extLst>
              </p:cNvPr>
              <p:cNvSpPr txBox="1"/>
              <p:nvPr/>
            </p:nvSpPr>
            <p:spPr>
              <a:xfrm>
                <a:off x="6015430" y="2215480"/>
                <a:ext cx="2447276"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cs typeface="Arial" panose="020B0604020202020204" pitchFamily="34" charset="0"/>
                  </a:rPr>
                  <a:t>216</a:t>
                </a:r>
                <a:r>
                  <a:rPr lang="fr-FR" sz="1100" b="1" spc="10">
                    <a:solidFill>
                      <a:srgbClr val="F5A243"/>
                    </a:solidFill>
                    <a:cs typeface="Arial" panose="020B0604020202020204" pitchFamily="34" charset="0"/>
                  </a:rPr>
                  <a:t> </a:t>
                </a:r>
                <a:r>
                  <a:rPr lang="fr-FR" sz="1100" spc="-10">
                    <a:solidFill>
                      <a:srgbClr val="F5A243"/>
                    </a:solidFill>
                    <a:cs typeface="Arial" panose="020B0604020202020204" pitchFamily="34" charset="0"/>
                  </a:rPr>
                  <a:t>collaborateurs</a:t>
                </a:r>
                <a:endParaRPr lang="fr-FR" sz="1100">
                  <a:solidFill>
                    <a:srgbClr val="F5A243"/>
                  </a:solidFill>
                  <a:cs typeface="Arial" panose="020B0604020202020204" pitchFamily="34" charset="0"/>
                </a:endParaRPr>
              </a:p>
            </p:txBody>
          </p:sp>
          <p:sp>
            <p:nvSpPr>
              <p:cNvPr id="60" name="object 28">
                <a:extLst>
                  <a:ext uri="{FF2B5EF4-FFF2-40B4-BE49-F238E27FC236}">
                    <a16:creationId xmlns:a16="http://schemas.microsoft.com/office/drawing/2014/main" id="{34A207BD-0319-CDA1-EA7F-AB6BA1CE1D1B}"/>
                  </a:ext>
                </a:extLst>
              </p:cNvPr>
              <p:cNvSpPr txBox="1"/>
              <p:nvPr/>
            </p:nvSpPr>
            <p:spPr>
              <a:xfrm>
                <a:off x="6015429" y="2552708"/>
                <a:ext cx="1125995" cy="688009"/>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Bruxelles</a:t>
                </a:r>
                <a:endParaRPr lang="fr-FR" sz="700" b="1">
                  <a:solidFill>
                    <a:srgbClr val="F5A243"/>
                  </a:solidFill>
                  <a:cs typeface="Gotham"/>
                </a:endParaRPr>
              </a:p>
              <a:p>
                <a:pPr marL="54610" marR="5080" indent="-42545" algn="ctr">
                  <a:lnSpc>
                    <a:spcPts val="700"/>
                  </a:lnSpc>
                  <a:spcBef>
                    <a:spcPts val="140"/>
                  </a:spcBef>
                </a:pPr>
                <a:r>
                  <a:rPr lang="fr-FR" sz="600">
                    <a:solidFill>
                      <a:srgbClr val="6D6E71"/>
                    </a:solidFill>
                    <a:cs typeface="Gotham Book"/>
                  </a:rPr>
                  <a:t>Boulevard </a:t>
                </a:r>
                <a:r>
                  <a:rPr lang="fr-FR" sz="600" err="1">
                    <a:solidFill>
                      <a:srgbClr val="6D6E71"/>
                    </a:solidFill>
                    <a:cs typeface="Gotham Book"/>
                  </a:rPr>
                  <a:t>Paepsem</a:t>
                </a:r>
                <a:r>
                  <a:rPr lang="fr-FR" sz="600">
                    <a:solidFill>
                      <a:srgbClr val="6D6E71"/>
                    </a:solidFill>
                    <a:cs typeface="Gotham Book"/>
                  </a:rPr>
                  <a:t> </a:t>
                </a:r>
                <a:r>
                  <a:rPr lang="fr-FR" sz="600" err="1">
                    <a:solidFill>
                      <a:srgbClr val="6D6E71"/>
                    </a:solidFill>
                    <a:cs typeface="Gotham Book"/>
                  </a:rPr>
                  <a:t>Paapsemlaan</a:t>
                </a:r>
                <a:r>
                  <a:rPr lang="fr-FR" sz="600" spc="-40">
                    <a:solidFill>
                      <a:srgbClr val="6D6E71"/>
                    </a:solidFill>
                    <a:cs typeface="Gotham Book"/>
                  </a:rPr>
                  <a:t> </a:t>
                </a:r>
                <a:r>
                  <a:rPr lang="fr-FR" sz="600" spc="-10">
                    <a:solidFill>
                      <a:srgbClr val="6D6E71"/>
                    </a:solidFill>
                    <a:cs typeface="Gotham Book"/>
                  </a:rPr>
                  <a:t>11B/8</a:t>
                </a:r>
                <a:r>
                  <a:rPr lang="fr-FR" sz="600" spc="500">
                    <a:solidFill>
                      <a:srgbClr val="6D6E71"/>
                    </a:solidFill>
                    <a:cs typeface="Gotham Book"/>
                  </a:rPr>
                  <a:t> </a:t>
                </a:r>
              </a:p>
              <a:p>
                <a:pPr marL="54610" marR="5080" indent="-42545" algn="ctr">
                  <a:lnSpc>
                    <a:spcPts val="700"/>
                  </a:lnSpc>
                  <a:spcBef>
                    <a:spcPts val="140"/>
                  </a:spcBef>
                </a:pPr>
                <a:r>
                  <a:rPr lang="fr-FR" sz="600" spc="-10">
                    <a:solidFill>
                      <a:srgbClr val="6D6E71"/>
                    </a:solidFill>
                    <a:cs typeface="Gotham Book"/>
                  </a:rPr>
                  <a:t>B-</a:t>
                </a:r>
                <a:r>
                  <a:rPr lang="fr-FR" sz="600">
                    <a:solidFill>
                      <a:srgbClr val="6D6E71"/>
                    </a:solidFill>
                    <a:cs typeface="Gotham Book"/>
                  </a:rPr>
                  <a:t>1070</a:t>
                </a:r>
                <a:r>
                  <a:rPr lang="fr-FR" sz="600" spc="-5">
                    <a:solidFill>
                      <a:srgbClr val="6D6E71"/>
                    </a:solidFill>
                    <a:cs typeface="Gotham Book"/>
                  </a:rPr>
                  <a:t> </a:t>
                </a:r>
                <a:r>
                  <a:rPr lang="fr-FR" sz="600" spc="-10">
                    <a:solidFill>
                      <a:srgbClr val="6D6E71"/>
                    </a:solidFill>
                    <a:cs typeface="Gotham Book"/>
                  </a:rPr>
                  <a:t>Bruxelles</a:t>
                </a:r>
                <a:endParaRPr lang="fr-FR" sz="600">
                  <a:cs typeface="Gotham Book"/>
                </a:endParaRPr>
              </a:p>
              <a:p>
                <a:pPr marL="42545" algn="ctr">
                  <a:lnSpc>
                    <a:spcPts val="680"/>
                  </a:lnSpc>
                </a:pPr>
                <a:r>
                  <a:rPr lang="fr-FR" sz="600">
                    <a:solidFill>
                      <a:srgbClr val="6D6E71"/>
                    </a:solidFill>
                    <a:cs typeface="Gotham Book"/>
                  </a:rPr>
                  <a:t>+32</a:t>
                </a:r>
                <a:r>
                  <a:rPr lang="fr-FR" sz="600" spc="-5">
                    <a:solidFill>
                      <a:srgbClr val="6D6E71"/>
                    </a:solidFill>
                    <a:cs typeface="Gotham Book"/>
                  </a:rPr>
                  <a:t> </a:t>
                </a:r>
                <a:r>
                  <a:rPr lang="fr-FR" sz="600">
                    <a:solidFill>
                      <a:srgbClr val="6D6E71"/>
                    </a:solidFill>
                    <a:cs typeface="Gotham Book"/>
                  </a:rPr>
                  <a:t>(0)2 609</a:t>
                </a:r>
                <a:r>
                  <a:rPr lang="fr-FR" sz="600" spc="-5">
                    <a:solidFill>
                      <a:srgbClr val="6D6E71"/>
                    </a:solidFill>
                    <a:cs typeface="Gotham Book"/>
                  </a:rPr>
                  <a:t> </a:t>
                </a:r>
                <a:r>
                  <a:rPr lang="fr-FR" sz="600">
                    <a:solidFill>
                      <a:srgbClr val="6D6E71"/>
                    </a:solidFill>
                    <a:cs typeface="Gotham Book"/>
                  </a:rPr>
                  <a:t>11 </a:t>
                </a:r>
                <a:r>
                  <a:rPr lang="fr-FR" sz="600" spc="-25">
                    <a:solidFill>
                      <a:srgbClr val="6D6E71"/>
                    </a:solidFill>
                    <a:cs typeface="Gotham Book"/>
                  </a:rPr>
                  <a:t>11</a:t>
                </a:r>
                <a:endParaRPr lang="fr-FR" sz="600">
                  <a:cs typeface="Gotham Book"/>
                </a:endParaRPr>
              </a:p>
              <a:p>
                <a:pPr marL="22225" algn="ctr">
                  <a:lnSpc>
                    <a:spcPct val="100000"/>
                  </a:lnSpc>
                  <a:spcBef>
                    <a:spcPts val="405"/>
                  </a:spcBef>
                </a:pPr>
                <a:endParaRPr lang="fr-FR" sz="600">
                  <a:cs typeface="Gotham Book"/>
                </a:endParaRPr>
              </a:p>
            </p:txBody>
          </p:sp>
          <p:sp>
            <p:nvSpPr>
              <p:cNvPr id="89" name="Rectangle: Rounded Corners 38">
                <a:extLst>
                  <a:ext uri="{FF2B5EF4-FFF2-40B4-BE49-F238E27FC236}">
                    <a16:creationId xmlns:a16="http://schemas.microsoft.com/office/drawing/2014/main" id="{AFF2615B-24A4-A61E-4885-FBB5297D1E43}"/>
                  </a:ext>
                </a:extLst>
              </p:cNvPr>
              <p:cNvSpPr/>
              <p:nvPr/>
            </p:nvSpPr>
            <p:spPr>
              <a:xfrm>
                <a:off x="6015429" y="1277698"/>
                <a:ext cx="2447277" cy="179852"/>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Belgique et Luxembourg</a:t>
                </a:r>
              </a:p>
            </p:txBody>
          </p:sp>
          <p:pic>
            <p:nvPicPr>
              <p:cNvPr id="96" name="Image 95">
                <a:extLst>
                  <a:ext uri="{FF2B5EF4-FFF2-40B4-BE49-F238E27FC236}">
                    <a16:creationId xmlns:a16="http://schemas.microsoft.com/office/drawing/2014/main" id="{AB2D914A-151B-6A8A-CBE7-CADF91890B6D}"/>
                  </a:ext>
                </a:extLst>
              </p:cNvPr>
              <p:cNvPicPr>
                <a:picLocks noChangeAspect="1"/>
              </p:cNvPicPr>
              <p:nvPr/>
            </p:nvPicPr>
            <p:blipFill>
              <a:blip r:embed="rId11">
                <a:duotone>
                  <a:prstClr val="black"/>
                  <a:schemeClr val="tx2">
                    <a:tint val="45000"/>
                    <a:satMod val="400000"/>
                  </a:schemeClr>
                </a:duotone>
              </a:blip>
              <a:stretch>
                <a:fillRect/>
              </a:stretch>
            </p:blipFill>
            <p:spPr>
              <a:xfrm>
                <a:off x="6277353" y="1571129"/>
                <a:ext cx="791994" cy="554396"/>
              </a:xfrm>
              <a:prstGeom prst="rect">
                <a:avLst/>
              </a:prstGeom>
            </p:spPr>
          </p:pic>
          <p:pic>
            <p:nvPicPr>
              <p:cNvPr id="97" name="Image 96">
                <a:extLst>
                  <a:ext uri="{FF2B5EF4-FFF2-40B4-BE49-F238E27FC236}">
                    <a16:creationId xmlns:a16="http://schemas.microsoft.com/office/drawing/2014/main" id="{12E9C589-3C3D-14B9-312D-31C14A43A04D}"/>
                  </a:ext>
                </a:extLst>
              </p:cNvPr>
              <p:cNvPicPr>
                <a:picLocks noChangeAspect="1"/>
              </p:cNvPicPr>
              <p:nvPr/>
            </p:nvPicPr>
            <p:blipFill>
              <a:blip r:embed="rId12">
                <a:duotone>
                  <a:prstClr val="black"/>
                  <a:schemeClr val="tx2">
                    <a:tint val="45000"/>
                    <a:satMod val="400000"/>
                  </a:schemeClr>
                </a:duotone>
              </a:blip>
              <a:stretch>
                <a:fillRect/>
              </a:stretch>
            </p:blipFill>
            <p:spPr>
              <a:xfrm>
                <a:off x="7305604" y="1677683"/>
                <a:ext cx="806116" cy="447842"/>
              </a:xfrm>
              <a:prstGeom prst="rect">
                <a:avLst/>
              </a:prstGeom>
            </p:spPr>
          </p:pic>
          <p:cxnSp>
            <p:nvCxnSpPr>
              <p:cNvPr id="101" name="Connecteur droit 100">
                <a:extLst>
                  <a:ext uri="{FF2B5EF4-FFF2-40B4-BE49-F238E27FC236}">
                    <a16:creationId xmlns:a16="http://schemas.microsoft.com/office/drawing/2014/main" id="{59832D53-3FAF-7136-2905-DC6E19E2C0E5}"/>
                  </a:ext>
                </a:extLst>
              </p:cNvPr>
              <p:cNvCxnSpPr>
                <a:cxnSpLocks/>
              </p:cNvCxnSpPr>
              <p:nvPr/>
            </p:nvCxnSpPr>
            <p:spPr>
              <a:xfrm>
                <a:off x="6079258" y="2137296"/>
                <a:ext cx="2356710"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20" name="object 28">
                <a:extLst>
                  <a:ext uri="{FF2B5EF4-FFF2-40B4-BE49-F238E27FC236}">
                    <a16:creationId xmlns:a16="http://schemas.microsoft.com/office/drawing/2014/main" id="{011111D7-568E-7681-066C-FDE847DA09CA}"/>
                  </a:ext>
                </a:extLst>
              </p:cNvPr>
              <p:cNvSpPr txBox="1"/>
              <p:nvPr/>
            </p:nvSpPr>
            <p:spPr>
              <a:xfrm>
                <a:off x="7309973" y="2552708"/>
                <a:ext cx="1125995" cy="585417"/>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Luxembourg</a:t>
                </a:r>
                <a:endParaRPr lang="fr-FR" sz="700" b="1">
                  <a:solidFill>
                    <a:srgbClr val="F5A243"/>
                  </a:solidFill>
                  <a:cs typeface="Gotham"/>
                </a:endParaRPr>
              </a:p>
              <a:p>
                <a:pPr marL="57785" algn="ctr">
                  <a:lnSpc>
                    <a:spcPts val="710"/>
                  </a:lnSpc>
                  <a:spcBef>
                    <a:spcPts val="100"/>
                  </a:spcBef>
                </a:pPr>
                <a:r>
                  <a:rPr lang="fr-FR" sz="600">
                    <a:solidFill>
                      <a:srgbClr val="6D6E71"/>
                    </a:solidFill>
                    <a:cs typeface="Gotham Book"/>
                  </a:rPr>
                  <a:t>L-8308 </a:t>
                </a:r>
                <a:r>
                  <a:rPr lang="fr-FR" sz="600" spc="-10">
                    <a:solidFill>
                      <a:srgbClr val="6D6E71"/>
                    </a:solidFill>
                    <a:cs typeface="Gotham Book"/>
                  </a:rPr>
                  <a:t>Capellen</a:t>
                </a:r>
                <a:endParaRPr lang="fr-FR" sz="600">
                  <a:cs typeface="Gotham Book"/>
                </a:endParaRPr>
              </a:p>
              <a:p>
                <a:pPr marL="12700" algn="ctr">
                  <a:lnSpc>
                    <a:spcPts val="710"/>
                  </a:lnSpc>
                </a:pPr>
                <a:r>
                  <a:rPr lang="fr-FR" sz="600">
                    <a:solidFill>
                      <a:srgbClr val="6D6E71"/>
                    </a:solidFill>
                    <a:cs typeface="Gotham Book"/>
                  </a:rPr>
                  <a:t>+35</a:t>
                </a:r>
                <a:r>
                  <a:rPr lang="fr-FR" sz="600" spc="-10">
                    <a:solidFill>
                      <a:srgbClr val="6D6E71"/>
                    </a:solidFill>
                    <a:cs typeface="Gotham Book"/>
                  </a:rPr>
                  <a:t> </a:t>
                </a:r>
                <a:r>
                  <a:rPr lang="fr-FR" sz="600">
                    <a:solidFill>
                      <a:srgbClr val="6D6E71"/>
                    </a:solidFill>
                    <a:cs typeface="Gotham Book"/>
                  </a:rPr>
                  <a:t>(0)2</a:t>
                </a:r>
                <a:r>
                  <a:rPr lang="fr-FR" sz="600" spc="-5">
                    <a:solidFill>
                      <a:srgbClr val="6D6E71"/>
                    </a:solidFill>
                    <a:cs typeface="Gotham Book"/>
                  </a:rPr>
                  <a:t> </a:t>
                </a:r>
              </a:p>
              <a:p>
                <a:pPr marL="12700" algn="ctr">
                  <a:lnSpc>
                    <a:spcPts val="710"/>
                  </a:lnSpc>
                </a:pPr>
                <a:r>
                  <a:rPr lang="fr-FR" sz="600">
                    <a:solidFill>
                      <a:srgbClr val="6D6E71"/>
                    </a:solidFill>
                    <a:cs typeface="Gotham Book"/>
                  </a:rPr>
                  <a:t>2Bruxelles99</a:t>
                </a:r>
                <a:r>
                  <a:rPr lang="fr-FR" sz="600" spc="-5">
                    <a:solidFill>
                      <a:srgbClr val="6D6E71"/>
                    </a:solidFill>
                    <a:cs typeface="Gotham Book"/>
                  </a:rPr>
                  <a:t> </a:t>
                </a:r>
                <a:r>
                  <a:rPr lang="fr-FR" sz="600">
                    <a:solidFill>
                      <a:srgbClr val="6D6E71"/>
                    </a:solidFill>
                    <a:cs typeface="Gotham Book"/>
                  </a:rPr>
                  <a:t>25</a:t>
                </a:r>
                <a:r>
                  <a:rPr lang="fr-FR" sz="600" spc="-5">
                    <a:solidFill>
                      <a:srgbClr val="6D6E71"/>
                    </a:solidFill>
                    <a:cs typeface="Gotham Book"/>
                  </a:rPr>
                  <a:t> </a:t>
                </a:r>
                <a:r>
                  <a:rPr lang="fr-FR" sz="600" spc="-25">
                    <a:solidFill>
                      <a:srgbClr val="6D6E71"/>
                    </a:solidFill>
                    <a:cs typeface="Gotham Book"/>
                  </a:rPr>
                  <a:t>01</a:t>
                </a:r>
                <a:endParaRPr lang="fr-FR" sz="600">
                  <a:cs typeface="Gotham Book"/>
                </a:endParaRPr>
              </a:p>
              <a:p>
                <a:pPr marL="22225" algn="ctr">
                  <a:lnSpc>
                    <a:spcPct val="100000"/>
                  </a:lnSpc>
                  <a:spcBef>
                    <a:spcPts val="405"/>
                  </a:spcBef>
                </a:pPr>
                <a:endParaRPr lang="fr-FR" sz="600">
                  <a:cs typeface="Gotham Book"/>
                </a:endParaRPr>
              </a:p>
            </p:txBody>
          </p:sp>
        </p:grpSp>
        <p:sp>
          <p:nvSpPr>
            <p:cNvPr id="158" name="object 29">
              <a:extLst>
                <a:ext uri="{FF2B5EF4-FFF2-40B4-BE49-F238E27FC236}">
                  <a16:creationId xmlns:a16="http://schemas.microsoft.com/office/drawing/2014/main" id="{07D30862-A40A-F319-DAAF-1551C6D8FE50}"/>
                </a:ext>
              </a:extLst>
            </p:cNvPr>
            <p:cNvSpPr txBox="1"/>
            <p:nvPr/>
          </p:nvSpPr>
          <p:spPr>
            <a:xfrm>
              <a:off x="9328936" y="6095380"/>
              <a:ext cx="1107440" cy="467436"/>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Belgrade</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Route</a:t>
              </a:r>
              <a:r>
                <a:rPr sz="600" spc="30">
                  <a:solidFill>
                    <a:srgbClr val="6D6E71"/>
                  </a:solidFill>
                  <a:cs typeface="Gotham Book"/>
                </a:rPr>
                <a:t> </a:t>
              </a:r>
              <a:r>
                <a:rPr sz="600">
                  <a:solidFill>
                    <a:srgbClr val="6D6E71"/>
                  </a:solidFill>
                  <a:cs typeface="Gotham Book"/>
                </a:rPr>
                <a:t>de</a:t>
              </a:r>
              <a:r>
                <a:rPr sz="600" spc="35">
                  <a:solidFill>
                    <a:srgbClr val="6D6E71"/>
                  </a:solidFill>
                  <a:cs typeface="Gotham Book"/>
                </a:rPr>
                <a:t> </a:t>
              </a:r>
              <a:r>
                <a:rPr sz="600" spc="-10">
                  <a:solidFill>
                    <a:srgbClr val="6D6E71"/>
                  </a:solidFill>
                  <a:cs typeface="Gotham Book"/>
                </a:rPr>
                <a:t>Louvain-La-Neuve,</a:t>
              </a:r>
              <a:r>
                <a:rPr sz="600" spc="500">
                  <a:solidFill>
                    <a:srgbClr val="6D6E71"/>
                  </a:solidFill>
                  <a:cs typeface="Gotham Book"/>
                </a:rPr>
                <a:t> </a:t>
              </a:r>
              <a:r>
                <a:rPr sz="600">
                  <a:solidFill>
                    <a:srgbClr val="6D6E71"/>
                  </a:solidFill>
                  <a:cs typeface="Gotham Book"/>
                </a:rPr>
                <a:t>4 boîte </a:t>
              </a:r>
              <a:r>
                <a:rPr sz="600" spc="-25">
                  <a:solidFill>
                    <a:srgbClr val="6D6E71"/>
                  </a:solidFill>
                  <a:cs typeface="Gotham Book"/>
                </a:rPr>
                <a:t>32</a:t>
              </a:r>
              <a:endParaRPr sz="600">
                <a:cs typeface="Gotham Book"/>
              </a:endParaRPr>
            </a:p>
            <a:p>
              <a:pPr algn="ctr">
                <a:lnSpc>
                  <a:spcPts val="680"/>
                </a:lnSpc>
              </a:pPr>
              <a:r>
                <a:rPr sz="600">
                  <a:solidFill>
                    <a:srgbClr val="6D6E71"/>
                  </a:solidFill>
                  <a:cs typeface="Gotham Book"/>
                </a:rPr>
                <a:t>B-5001 </a:t>
              </a:r>
              <a:r>
                <a:rPr sz="600" spc="-10">
                  <a:solidFill>
                    <a:srgbClr val="6D6E71"/>
                  </a:solidFill>
                  <a:cs typeface="Gotham Book"/>
                </a:rPr>
                <a:t>Belgrade</a:t>
              </a:r>
              <a:endParaRPr sz="600">
                <a:cs typeface="Gotham Book"/>
              </a:endParaRPr>
            </a:p>
          </p:txBody>
        </p:sp>
      </p:grpSp>
      <p:grpSp>
        <p:nvGrpSpPr>
          <p:cNvPr id="3" name="Groupe 2">
            <a:extLst>
              <a:ext uri="{FF2B5EF4-FFF2-40B4-BE49-F238E27FC236}">
                <a16:creationId xmlns:a16="http://schemas.microsoft.com/office/drawing/2014/main" id="{16D4F81A-8508-81B3-3F5A-D7B5BF72A430}"/>
              </a:ext>
            </a:extLst>
          </p:cNvPr>
          <p:cNvGrpSpPr/>
          <p:nvPr/>
        </p:nvGrpSpPr>
        <p:grpSpPr>
          <a:xfrm>
            <a:off x="-11216" y="6115941"/>
            <a:ext cx="455090" cy="455090"/>
            <a:chOff x="-11216" y="6115941"/>
            <a:chExt cx="455090" cy="455090"/>
          </a:xfrm>
        </p:grpSpPr>
        <p:sp>
          <p:nvSpPr>
            <p:cNvPr id="4" name="Larme 3">
              <a:hlinkClick r:id="rId13" action="ppaction://hlinksldjump"/>
              <a:extLst>
                <a:ext uri="{FF2B5EF4-FFF2-40B4-BE49-F238E27FC236}">
                  <a16:creationId xmlns:a16="http://schemas.microsoft.com/office/drawing/2014/main" id="{9025D63F-DBCB-A1E0-BF57-EA6EFE6D536A}"/>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pic>
          <p:nvPicPr>
            <p:cNvPr id="5" name="Graphique 4">
              <a:extLst>
                <a:ext uri="{FF2B5EF4-FFF2-40B4-BE49-F238E27FC236}">
                  <a16:creationId xmlns:a16="http://schemas.microsoft.com/office/drawing/2014/main" id="{EEE97B3E-2F55-DBBB-54C0-D257DE09BE1C}"/>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0800000">
              <a:off x="125583" y="6210535"/>
              <a:ext cx="156092" cy="265901"/>
            </a:xfrm>
            <a:prstGeom prst="rect">
              <a:avLst/>
            </a:prstGeom>
          </p:spPr>
        </p:pic>
      </p:grpSp>
      <p:sp>
        <p:nvSpPr>
          <p:cNvPr id="7" name="ZoneTexte 6">
            <a:extLst>
              <a:ext uri="{FF2B5EF4-FFF2-40B4-BE49-F238E27FC236}">
                <a16:creationId xmlns:a16="http://schemas.microsoft.com/office/drawing/2014/main" id="{3C8045ED-F807-AD8E-BAB0-812CDDA7A0B6}"/>
              </a:ext>
            </a:extLst>
          </p:cNvPr>
          <p:cNvSpPr txBox="1"/>
          <p:nvPr/>
        </p:nvSpPr>
        <p:spPr>
          <a:xfrm>
            <a:off x="437421" y="2516954"/>
            <a:ext cx="1481145" cy="200055"/>
          </a:xfrm>
          <a:prstGeom prst="rect">
            <a:avLst/>
          </a:prstGeom>
          <a:noFill/>
        </p:spPr>
        <p:txBody>
          <a:bodyPr wrap="square">
            <a:spAutoFit/>
          </a:bodyPr>
          <a:lstStyle/>
          <a:p>
            <a:pPr algn="ctr">
              <a:lnSpc>
                <a:spcPct val="100000"/>
              </a:lnSpc>
              <a:spcBef>
                <a:spcPts val="405"/>
              </a:spcBef>
            </a:pPr>
            <a:r>
              <a:rPr lang="fr-FR" sz="700" b="1" spc="-10">
                <a:solidFill>
                  <a:srgbClr val="F5A243"/>
                </a:solidFill>
                <a:cs typeface="Gotham"/>
              </a:rPr>
              <a:t>Paris </a:t>
            </a:r>
          </a:p>
        </p:txBody>
      </p:sp>
      <p:sp>
        <p:nvSpPr>
          <p:cNvPr id="8" name="object 27">
            <a:extLst>
              <a:ext uri="{FF2B5EF4-FFF2-40B4-BE49-F238E27FC236}">
                <a16:creationId xmlns:a16="http://schemas.microsoft.com/office/drawing/2014/main" id="{1C5926D2-3F1F-5245-FCB0-228AD81077D7}"/>
              </a:ext>
            </a:extLst>
          </p:cNvPr>
          <p:cNvSpPr txBox="1"/>
          <p:nvPr/>
        </p:nvSpPr>
        <p:spPr>
          <a:xfrm>
            <a:off x="1164295" y="2633183"/>
            <a:ext cx="942479" cy="326371"/>
          </a:xfrm>
          <a:prstGeom prst="rect">
            <a:avLst/>
          </a:prstGeom>
        </p:spPr>
        <p:txBody>
          <a:bodyPr vert="horz" wrap="square" lIns="0" tIns="51435" rIns="0" bIns="0" rtlCol="0">
            <a:spAutoFit/>
          </a:bodyPr>
          <a:lstStyle/>
          <a:p>
            <a:pPr algn="ctr">
              <a:lnSpc>
                <a:spcPct val="100000"/>
              </a:lnSpc>
              <a:spcBef>
                <a:spcPts val="405"/>
              </a:spcBef>
            </a:pPr>
            <a:br>
              <a:rPr lang="fr-FR" sz="600" spc="-10">
                <a:solidFill>
                  <a:srgbClr val="6D6E71"/>
                </a:solidFill>
                <a:latin typeface="Arial" panose="020B0604020202020204" pitchFamily="34" charset="0"/>
                <a:cs typeface="Arial" panose="020B0604020202020204" pitchFamily="34" charset="0"/>
              </a:rPr>
            </a:br>
            <a:endParaRPr lang="fr-FR" sz="600">
              <a:latin typeface="Arial" panose="020B0604020202020204" pitchFamily="34" charset="0"/>
              <a:cs typeface="Arial" panose="020B0604020202020204" pitchFamily="34" charset="0"/>
            </a:endParaRPr>
          </a:p>
          <a:p>
            <a:pPr algn="ctr">
              <a:lnSpc>
                <a:spcPts val="680"/>
              </a:lnSpc>
            </a:pPr>
            <a:endParaRPr lang="fr-FR" sz="600">
              <a:latin typeface="Arial" panose="020B0604020202020204" pitchFamily="34" charset="0"/>
              <a:cs typeface="Arial" panose="020B0604020202020204" pitchFamily="34" charset="0"/>
            </a:endParaRPr>
          </a:p>
        </p:txBody>
      </p:sp>
      <p:grpSp>
        <p:nvGrpSpPr>
          <p:cNvPr id="10" name="Groupe 9">
            <a:extLst>
              <a:ext uri="{FF2B5EF4-FFF2-40B4-BE49-F238E27FC236}">
                <a16:creationId xmlns:a16="http://schemas.microsoft.com/office/drawing/2014/main" id="{BE225776-27E3-44D1-B1DB-B55C28322E81}"/>
              </a:ext>
            </a:extLst>
          </p:cNvPr>
          <p:cNvGrpSpPr/>
          <p:nvPr/>
        </p:nvGrpSpPr>
        <p:grpSpPr>
          <a:xfrm>
            <a:off x="4745771" y="3714172"/>
            <a:ext cx="3230164" cy="2810068"/>
            <a:chOff x="4745771" y="3714172"/>
            <a:chExt cx="3230164" cy="2810068"/>
          </a:xfrm>
        </p:grpSpPr>
        <p:sp>
          <p:nvSpPr>
            <p:cNvPr id="109" name="Rectangle: Rounded Corners 38">
              <a:extLst>
                <a:ext uri="{FF2B5EF4-FFF2-40B4-BE49-F238E27FC236}">
                  <a16:creationId xmlns:a16="http://schemas.microsoft.com/office/drawing/2014/main" id="{39D18E8D-F09F-C0EA-3E56-BBA1BE8E8792}"/>
                </a:ext>
              </a:extLst>
            </p:cNvPr>
            <p:cNvSpPr/>
            <p:nvPr/>
          </p:nvSpPr>
          <p:spPr>
            <a:xfrm>
              <a:off x="5771020" y="3714172"/>
              <a:ext cx="761445"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Italie</a:t>
              </a:r>
            </a:p>
          </p:txBody>
        </p:sp>
        <p:grpSp>
          <p:nvGrpSpPr>
            <p:cNvPr id="9" name="Groupe 8">
              <a:extLst>
                <a:ext uri="{FF2B5EF4-FFF2-40B4-BE49-F238E27FC236}">
                  <a16:creationId xmlns:a16="http://schemas.microsoft.com/office/drawing/2014/main" id="{FF0DDC9D-D335-D7DF-831B-5A056A988924}"/>
                </a:ext>
              </a:extLst>
            </p:cNvPr>
            <p:cNvGrpSpPr/>
            <p:nvPr/>
          </p:nvGrpSpPr>
          <p:grpSpPr>
            <a:xfrm>
              <a:off x="4745771" y="4081615"/>
              <a:ext cx="3230164" cy="2442625"/>
              <a:chOff x="4745771" y="4081615"/>
              <a:chExt cx="3230164" cy="2442625"/>
            </a:xfrm>
          </p:grpSpPr>
          <p:pic>
            <p:nvPicPr>
              <p:cNvPr id="104" name="Graphique 103">
                <a:extLst>
                  <a:ext uri="{FF2B5EF4-FFF2-40B4-BE49-F238E27FC236}">
                    <a16:creationId xmlns:a16="http://schemas.microsoft.com/office/drawing/2014/main" id="{B048626A-FC83-1516-A217-E70345C5DE4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57044" y="4081615"/>
                <a:ext cx="1125995" cy="465411"/>
              </a:xfrm>
              <a:prstGeom prst="rect">
                <a:avLst/>
              </a:prstGeom>
            </p:spPr>
          </p:pic>
          <p:cxnSp>
            <p:nvCxnSpPr>
              <p:cNvPr id="123" name="Connecteur droit 122">
                <a:extLst>
                  <a:ext uri="{FF2B5EF4-FFF2-40B4-BE49-F238E27FC236}">
                    <a16:creationId xmlns:a16="http://schemas.microsoft.com/office/drawing/2014/main" id="{74CF0E58-EE2C-FF13-4666-0E21E1AC3E47}"/>
                  </a:ext>
                </a:extLst>
              </p:cNvPr>
              <p:cNvCxnSpPr>
                <a:cxnSpLocks/>
              </p:cNvCxnSpPr>
              <p:nvPr/>
            </p:nvCxnSpPr>
            <p:spPr>
              <a:xfrm>
                <a:off x="5611003" y="4558971"/>
                <a:ext cx="1218076"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27" name="object 3">
                <a:extLst>
                  <a:ext uri="{FF2B5EF4-FFF2-40B4-BE49-F238E27FC236}">
                    <a16:creationId xmlns:a16="http://schemas.microsoft.com/office/drawing/2014/main" id="{85AEAE5F-AAA3-29F2-C878-A5D6129E6024}"/>
                  </a:ext>
                </a:extLst>
              </p:cNvPr>
              <p:cNvSpPr txBox="1"/>
              <p:nvPr/>
            </p:nvSpPr>
            <p:spPr>
              <a:xfrm>
                <a:off x="5530676" y="4654150"/>
                <a:ext cx="1454377"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2 061 </a:t>
                </a:r>
                <a:r>
                  <a:rPr lang="fr-FR" sz="1100" spc="-10">
                    <a:solidFill>
                      <a:srgbClr val="F5A243"/>
                    </a:solidFill>
                    <a:latin typeface="Arial" panose="020B0604020202020204" pitchFamily="34" charset="0"/>
                    <a:cs typeface="Arial" panose="020B0604020202020204" pitchFamily="34" charset="0"/>
                  </a:rPr>
                  <a:t>collaborateurs</a:t>
                </a:r>
                <a:endParaRPr lang="fr-FR" sz="1600">
                  <a:solidFill>
                    <a:srgbClr val="F5A243"/>
                  </a:solidFill>
                  <a:latin typeface="Arial" panose="020B0604020202020204" pitchFamily="34" charset="0"/>
                  <a:cs typeface="Arial" panose="020B0604020202020204" pitchFamily="34" charset="0"/>
                </a:endParaRPr>
              </a:p>
            </p:txBody>
          </p:sp>
          <p:sp>
            <p:nvSpPr>
              <p:cNvPr id="140" name="object 37">
                <a:extLst>
                  <a:ext uri="{FF2B5EF4-FFF2-40B4-BE49-F238E27FC236}">
                    <a16:creationId xmlns:a16="http://schemas.microsoft.com/office/drawing/2014/main" id="{88E7F2EE-05DC-E2C2-0A71-EA01184F52C2}"/>
                  </a:ext>
                </a:extLst>
              </p:cNvPr>
              <p:cNvSpPr txBox="1"/>
              <p:nvPr/>
            </p:nvSpPr>
            <p:spPr>
              <a:xfrm>
                <a:off x="4788807" y="5025267"/>
                <a:ext cx="836294" cy="384810"/>
              </a:xfrm>
              <a:prstGeom prst="rect">
                <a:avLst/>
              </a:prstGeom>
            </p:spPr>
            <p:txBody>
              <a:bodyPr vert="horz" wrap="square" lIns="0" tIns="51435" rIns="0" bIns="0" rtlCol="0">
                <a:spAutoFit/>
              </a:bodyPr>
              <a:lstStyle/>
              <a:p>
                <a:pPr algn="ctr">
                  <a:lnSpc>
                    <a:spcPct val="100000"/>
                  </a:lnSpc>
                  <a:spcBef>
                    <a:spcPts val="405"/>
                  </a:spcBef>
                </a:pPr>
                <a:r>
                  <a:rPr sz="700" b="1" spc="-10" err="1">
                    <a:solidFill>
                      <a:srgbClr val="F5A243"/>
                    </a:solidFill>
                    <a:cs typeface="Gotham"/>
                  </a:rPr>
                  <a:t>Bologne</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Via</a:t>
                </a:r>
                <a:r>
                  <a:rPr sz="600" spc="-20">
                    <a:solidFill>
                      <a:srgbClr val="6D6E71"/>
                    </a:solidFill>
                    <a:cs typeface="Gotham Book"/>
                  </a:rPr>
                  <a:t> </a:t>
                </a:r>
                <a:r>
                  <a:rPr sz="600" err="1">
                    <a:solidFill>
                      <a:srgbClr val="6D6E71"/>
                    </a:solidFill>
                    <a:cs typeface="Gotham Book"/>
                  </a:rPr>
                  <a:t>Natalino</a:t>
                </a:r>
                <a:r>
                  <a:rPr sz="600" spc="-15">
                    <a:solidFill>
                      <a:srgbClr val="6D6E71"/>
                    </a:solidFill>
                    <a:cs typeface="Gotham Book"/>
                  </a:rPr>
                  <a:t> </a:t>
                </a:r>
                <a:r>
                  <a:rPr sz="600" spc="-10" err="1">
                    <a:solidFill>
                      <a:srgbClr val="6D6E71"/>
                    </a:solidFill>
                    <a:cs typeface="Gotham Book"/>
                  </a:rPr>
                  <a:t>Corazza</a:t>
                </a:r>
                <a:r>
                  <a:rPr sz="600" spc="-10">
                    <a:solidFill>
                      <a:srgbClr val="6D6E71"/>
                    </a:solidFill>
                    <a:cs typeface="Gotham Book"/>
                  </a:rPr>
                  <a:t>,</a:t>
                </a:r>
                <a:r>
                  <a:rPr sz="600" spc="500">
                    <a:solidFill>
                      <a:srgbClr val="6D6E71"/>
                    </a:solidFill>
                    <a:cs typeface="Gotham Book"/>
                  </a:rPr>
                  <a:t> </a:t>
                </a:r>
                <a:r>
                  <a:rPr sz="600">
                    <a:solidFill>
                      <a:srgbClr val="6D6E71"/>
                    </a:solidFill>
                    <a:cs typeface="Gotham Book"/>
                  </a:rPr>
                  <a:t>7/6,</a:t>
                </a:r>
                <a:r>
                  <a:rPr sz="600" spc="-10">
                    <a:solidFill>
                      <a:srgbClr val="6D6E71"/>
                    </a:solidFill>
                    <a:cs typeface="Gotham Book"/>
                  </a:rPr>
                  <a:t> </a:t>
                </a:r>
                <a:r>
                  <a:rPr sz="600">
                    <a:solidFill>
                      <a:srgbClr val="6D6E71"/>
                    </a:solidFill>
                    <a:cs typeface="Gotham Book"/>
                  </a:rPr>
                  <a:t>40128</a:t>
                </a:r>
                <a:r>
                  <a:rPr sz="600" spc="-5">
                    <a:solidFill>
                      <a:srgbClr val="6D6E71"/>
                    </a:solidFill>
                    <a:cs typeface="Gotham Book"/>
                  </a:rPr>
                  <a:t> </a:t>
                </a:r>
                <a:r>
                  <a:rPr sz="600" spc="-10" err="1">
                    <a:solidFill>
                      <a:srgbClr val="6D6E71"/>
                    </a:solidFill>
                    <a:cs typeface="Gotham Book"/>
                  </a:rPr>
                  <a:t>Bologne</a:t>
                </a:r>
                <a:endParaRPr sz="600">
                  <a:cs typeface="Gotham Book"/>
                </a:endParaRPr>
              </a:p>
            </p:txBody>
          </p:sp>
          <p:sp>
            <p:nvSpPr>
              <p:cNvPr id="141" name="object 38">
                <a:extLst>
                  <a:ext uri="{FF2B5EF4-FFF2-40B4-BE49-F238E27FC236}">
                    <a16:creationId xmlns:a16="http://schemas.microsoft.com/office/drawing/2014/main" id="{28ECE9B4-E48D-FC63-D4E6-8D36FE770999}"/>
                  </a:ext>
                </a:extLst>
              </p:cNvPr>
              <p:cNvSpPr txBox="1"/>
              <p:nvPr/>
            </p:nvSpPr>
            <p:spPr>
              <a:xfrm>
                <a:off x="5898672" y="5013312"/>
                <a:ext cx="709313" cy="382797"/>
              </a:xfrm>
              <a:prstGeom prst="rect">
                <a:avLst/>
              </a:prstGeom>
            </p:spPr>
            <p:txBody>
              <a:bodyPr vert="horz" wrap="square" lIns="0" tIns="51435" rIns="0" bIns="0" rtlCol="0">
                <a:spAutoFit/>
              </a:bodyPr>
              <a:lstStyle/>
              <a:p>
                <a:pPr marL="22860" algn="ctr">
                  <a:lnSpc>
                    <a:spcPct val="100000"/>
                  </a:lnSpc>
                  <a:spcBef>
                    <a:spcPts val="405"/>
                  </a:spcBef>
                </a:pPr>
                <a:r>
                  <a:rPr sz="700" b="1" spc="-10">
                    <a:solidFill>
                      <a:srgbClr val="F5A243"/>
                    </a:solidFill>
                    <a:cs typeface="Gotham"/>
                  </a:rPr>
                  <a:t>Milan</a:t>
                </a:r>
                <a:endParaRPr sz="700">
                  <a:solidFill>
                    <a:srgbClr val="F5A243"/>
                  </a:solidFill>
                  <a:cs typeface="Gotham"/>
                </a:endParaRPr>
              </a:p>
              <a:p>
                <a:pPr algn="ctr">
                  <a:lnSpc>
                    <a:spcPct val="100000"/>
                  </a:lnSpc>
                  <a:spcBef>
                    <a:spcPts val="260"/>
                  </a:spcBef>
                </a:pPr>
                <a:r>
                  <a:rPr sz="600">
                    <a:solidFill>
                      <a:srgbClr val="6D6E71"/>
                    </a:solidFill>
                    <a:cs typeface="Gotham Book"/>
                  </a:rPr>
                  <a:t>Via</a:t>
                </a:r>
                <a:r>
                  <a:rPr sz="600" spc="-5">
                    <a:solidFill>
                      <a:srgbClr val="6D6E71"/>
                    </a:solidFill>
                    <a:cs typeface="Gotham Book"/>
                  </a:rPr>
                  <a:t> </a:t>
                </a:r>
                <a:r>
                  <a:rPr sz="600">
                    <a:solidFill>
                      <a:srgbClr val="6D6E71"/>
                    </a:solidFill>
                    <a:cs typeface="Gotham Book"/>
                  </a:rPr>
                  <a:t>Giotto</a:t>
                </a:r>
                <a:r>
                  <a:rPr sz="600" spc="-5">
                    <a:solidFill>
                      <a:srgbClr val="6D6E71"/>
                    </a:solidFill>
                    <a:cs typeface="Gotham Book"/>
                  </a:rPr>
                  <a:t> </a:t>
                </a:r>
                <a:r>
                  <a:rPr sz="600" spc="-25">
                    <a:solidFill>
                      <a:srgbClr val="6D6E71"/>
                    </a:solidFill>
                    <a:cs typeface="Gotham Book"/>
                  </a:rPr>
                  <a:t>36,</a:t>
                </a:r>
                <a:r>
                  <a:rPr lang="fr-FR" sz="600" spc="-25">
                    <a:cs typeface="Gotham Book"/>
                  </a:rPr>
                  <a:t> </a:t>
                </a:r>
                <a:br>
                  <a:rPr lang="fr-FR" sz="600" spc="-25">
                    <a:cs typeface="Gotham Book"/>
                  </a:rPr>
                </a:br>
                <a:r>
                  <a:rPr sz="600">
                    <a:solidFill>
                      <a:srgbClr val="6D6E71"/>
                    </a:solidFill>
                    <a:cs typeface="Gotham Book"/>
                  </a:rPr>
                  <a:t>Cap </a:t>
                </a:r>
                <a:r>
                  <a:rPr sz="600" spc="-10">
                    <a:solidFill>
                      <a:srgbClr val="6D6E71"/>
                    </a:solidFill>
                    <a:cs typeface="Gotham Book"/>
                  </a:rPr>
                  <a:t>20145</a:t>
                </a:r>
                <a:endParaRPr sz="600">
                  <a:cs typeface="Gotham Book"/>
                </a:endParaRPr>
              </a:p>
            </p:txBody>
          </p:sp>
          <p:sp>
            <p:nvSpPr>
              <p:cNvPr id="142" name="object 39">
                <a:extLst>
                  <a:ext uri="{FF2B5EF4-FFF2-40B4-BE49-F238E27FC236}">
                    <a16:creationId xmlns:a16="http://schemas.microsoft.com/office/drawing/2014/main" id="{A783534C-EE05-E2F4-F736-0F29AA230F72}"/>
                  </a:ext>
                </a:extLst>
              </p:cNvPr>
              <p:cNvSpPr txBox="1"/>
              <p:nvPr/>
            </p:nvSpPr>
            <p:spPr>
              <a:xfrm>
                <a:off x="6706570" y="5025267"/>
                <a:ext cx="1269365" cy="384810"/>
              </a:xfrm>
              <a:prstGeom prst="rect">
                <a:avLst/>
              </a:prstGeom>
            </p:spPr>
            <p:txBody>
              <a:bodyPr vert="horz" wrap="square" lIns="0" tIns="51435" rIns="0" bIns="0" rtlCol="0">
                <a:spAutoFit/>
              </a:bodyPr>
              <a:lstStyle/>
              <a:p>
                <a:pPr marL="22225" algn="ctr">
                  <a:lnSpc>
                    <a:spcPct val="100000"/>
                  </a:lnSpc>
                  <a:spcBef>
                    <a:spcPts val="405"/>
                  </a:spcBef>
                </a:pPr>
                <a:r>
                  <a:rPr sz="700" b="1">
                    <a:solidFill>
                      <a:srgbClr val="F5A243"/>
                    </a:solidFill>
                    <a:cs typeface="Gotham"/>
                  </a:rPr>
                  <a:t>Reggio </a:t>
                </a:r>
                <a:r>
                  <a:rPr sz="700" b="1" spc="-10">
                    <a:solidFill>
                      <a:srgbClr val="F5A243"/>
                    </a:solidFill>
                    <a:cs typeface="Gotham"/>
                  </a:rPr>
                  <a:t>Calabria</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15">
                    <a:solidFill>
                      <a:srgbClr val="6D6E71"/>
                    </a:solidFill>
                    <a:cs typeface="Gotham Book"/>
                  </a:rPr>
                  <a:t> </a:t>
                </a:r>
                <a:r>
                  <a:rPr sz="600" err="1">
                    <a:solidFill>
                      <a:srgbClr val="6D6E71"/>
                    </a:solidFill>
                    <a:cs typeface="Gotham Book"/>
                  </a:rPr>
                  <a:t>Graziella</a:t>
                </a:r>
                <a:r>
                  <a:rPr sz="600">
                    <a:solidFill>
                      <a:srgbClr val="6D6E71"/>
                    </a:solidFill>
                    <a:cs typeface="Gotham Book"/>
                  </a:rPr>
                  <a:t>,</a:t>
                </a:r>
                <a:r>
                  <a:rPr sz="600" spc="-10">
                    <a:solidFill>
                      <a:srgbClr val="6D6E71"/>
                    </a:solidFill>
                    <a:cs typeface="Gotham Book"/>
                  </a:rPr>
                  <a:t> </a:t>
                </a:r>
                <a:r>
                  <a:rPr sz="600" err="1">
                    <a:solidFill>
                      <a:srgbClr val="6D6E71"/>
                    </a:solidFill>
                    <a:cs typeface="Gotham Book"/>
                  </a:rPr>
                  <a:t>località</a:t>
                </a:r>
                <a:r>
                  <a:rPr sz="600" spc="-15">
                    <a:solidFill>
                      <a:srgbClr val="6D6E71"/>
                    </a:solidFill>
                    <a:cs typeface="Gotham Book"/>
                  </a:rPr>
                  <a:t> </a:t>
                </a:r>
                <a:r>
                  <a:rPr sz="600" err="1">
                    <a:solidFill>
                      <a:srgbClr val="6D6E71"/>
                    </a:solidFill>
                    <a:cs typeface="Gotham Book"/>
                  </a:rPr>
                  <a:t>Feo</a:t>
                </a:r>
                <a:r>
                  <a:rPr sz="600" spc="-10">
                    <a:solidFill>
                      <a:srgbClr val="6D6E71"/>
                    </a:solidFill>
                    <a:cs typeface="Gotham Book"/>
                  </a:rPr>
                  <a:t> </a:t>
                </a:r>
                <a:r>
                  <a:rPr sz="600">
                    <a:solidFill>
                      <a:srgbClr val="6D6E71"/>
                    </a:solidFill>
                    <a:cs typeface="Gotham Book"/>
                  </a:rPr>
                  <a:t>di</a:t>
                </a:r>
                <a:r>
                  <a:rPr sz="600" spc="-10">
                    <a:solidFill>
                      <a:srgbClr val="6D6E71"/>
                    </a:solidFill>
                    <a:cs typeface="Gotham Book"/>
                  </a:rPr>
                  <a:t> Vito,</a:t>
                </a:r>
                <a:r>
                  <a:rPr sz="600" spc="500">
                    <a:solidFill>
                      <a:srgbClr val="6D6E71"/>
                    </a:solidFill>
                    <a:cs typeface="Gotham Book"/>
                  </a:rPr>
                  <a:t> </a:t>
                </a:r>
                <a:r>
                  <a:rPr sz="600">
                    <a:solidFill>
                      <a:srgbClr val="6D6E71"/>
                    </a:solidFill>
                    <a:cs typeface="Gotham Book"/>
                  </a:rPr>
                  <a:t>Cap</a:t>
                </a:r>
                <a:r>
                  <a:rPr sz="600" spc="-10">
                    <a:solidFill>
                      <a:srgbClr val="6D6E71"/>
                    </a:solidFill>
                    <a:cs typeface="Gotham Book"/>
                  </a:rPr>
                  <a:t> </a:t>
                </a:r>
                <a:r>
                  <a:rPr sz="600">
                    <a:solidFill>
                      <a:srgbClr val="6D6E71"/>
                    </a:solidFill>
                    <a:cs typeface="Gotham Book"/>
                  </a:rPr>
                  <a:t>89060,</a:t>
                </a:r>
                <a:r>
                  <a:rPr sz="600" spc="-5">
                    <a:solidFill>
                      <a:srgbClr val="6D6E71"/>
                    </a:solidFill>
                    <a:cs typeface="Gotham Book"/>
                  </a:rPr>
                  <a:t> </a:t>
                </a:r>
                <a:r>
                  <a:rPr sz="600">
                    <a:solidFill>
                      <a:srgbClr val="6D6E71"/>
                    </a:solidFill>
                    <a:cs typeface="Gotham Book"/>
                  </a:rPr>
                  <a:t>Reggio</a:t>
                </a:r>
                <a:r>
                  <a:rPr sz="600" spc="-10">
                    <a:solidFill>
                      <a:srgbClr val="6D6E71"/>
                    </a:solidFill>
                    <a:cs typeface="Gotham Book"/>
                  </a:rPr>
                  <a:t> Calabria</a:t>
                </a:r>
                <a:endParaRPr sz="600">
                  <a:cs typeface="Gotham Book"/>
                </a:endParaRPr>
              </a:p>
            </p:txBody>
          </p:sp>
          <p:sp>
            <p:nvSpPr>
              <p:cNvPr id="144" name="object 43">
                <a:extLst>
                  <a:ext uri="{FF2B5EF4-FFF2-40B4-BE49-F238E27FC236}">
                    <a16:creationId xmlns:a16="http://schemas.microsoft.com/office/drawing/2014/main" id="{911C4A1C-3E8E-EF6B-1744-51562E7719F4}"/>
                  </a:ext>
                </a:extLst>
              </p:cNvPr>
              <p:cNvSpPr txBox="1"/>
              <p:nvPr/>
            </p:nvSpPr>
            <p:spPr>
              <a:xfrm>
                <a:off x="6992892" y="5558597"/>
                <a:ext cx="719455" cy="384810"/>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Padova</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10">
                    <a:solidFill>
                      <a:srgbClr val="6D6E71"/>
                    </a:solidFill>
                    <a:cs typeface="Gotham Book"/>
                  </a:rPr>
                  <a:t> </a:t>
                </a:r>
                <a:r>
                  <a:rPr sz="600">
                    <a:solidFill>
                      <a:srgbClr val="6D6E71"/>
                    </a:solidFill>
                    <a:cs typeface="Gotham Book"/>
                  </a:rPr>
                  <a:t>Ugo</a:t>
                </a:r>
                <a:r>
                  <a:rPr sz="600" spc="-10">
                    <a:solidFill>
                      <a:srgbClr val="6D6E71"/>
                    </a:solidFill>
                    <a:cs typeface="Gotham Book"/>
                  </a:rPr>
                  <a:t> </a:t>
                </a:r>
                <a:r>
                  <a:rPr sz="600">
                    <a:solidFill>
                      <a:srgbClr val="6D6E71"/>
                    </a:solidFill>
                    <a:cs typeface="Gotham Book"/>
                  </a:rPr>
                  <a:t>Bassi</a:t>
                </a:r>
                <a:r>
                  <a:rPr sz="600" spc="-10">
                    <a:solidFill>
                      <a:srgbClr val="6D6E71"/>
                    </a:solidFill>
                    <a:cs typeface="Gotham Book"/>
                  </a:rPr>
                  <a:t> </a:t>
                </a:r>
                <a:r>
                  <a:rPr sz="600" spc="-25">
                    <a:solidFill>
                      <a:srgbClr val="6D6E71"/>
                    </a:solidFill>
                    <a:cs typeface="Gotham Book"/>
                  </a:rPr>
                  <a:t>60,</a:t>
                </a:r>
                <a:r>
                  <a:rPr sz="600" spc="500">
                    <a:solidFill>
                      <a:srgbClr val="6D6E71"/>
                    </a:solidFill>
                    <a:cs typeface="Gotham Book"/>
                  </a:rPr>
                  <a:t> </a:t>
                </a:r>
                <a:r>
                  <a:rPr sz="600">
                    <a:solidFill>
                      <a:srgbClr val="6D6E71"/>
                    </a:solidFill>
                    <a:cs typeface="Gotham Book"/>
                  </a:rPr>
                  <a:t>Cap</a:t>
                </a:r>
                <a:r>
                  <a:rPr sz="600" spc="5">
                    <a:solidFill>
                      <a:srgbClr val="6D6E71"/>
                    </a:solidFill>
                    <a:cs typeface="Gotham Book"/>
                  </a:rPr>
                  <a:t> </a:t>
                </a:r>
                <a:r>
                  <a:rPr sz="600">
                    <a:solidFill>
                      <a:srgbClr val="6D6E71"/>
                    </a:solidFill>
                    <a:cs typeface="Gotham Book"/>
                  </a:rPr>
                  <a:t>35131,</a:t>
                </a:r>
                <a:r>
                  <a:rPr sz="600" spc="10">
                    <a:solidFill>
                      <a:srgbClr val="6D6E71"/>
                    </a:solidFill>
                    <a:cs typeface="Gotham Book"/>
                  </a:rPr>
                  <a:t> </a:t>
                </a:r>
                <a:r>
                  <a:rPr sz="600" spc="-10">
                    <a:solidFill>
                      <a:srgbClr val="6D6E71"/>
                    </a:solidFill>
                    <a:cs typeface="Gotham Book"/>
                  </a:rPr>
                  <a:t>Padova</a:t>
                </a:r>
                <a:endParaRPr sz="600">
                  <a:cs typeface="Gotham Book"/>
                </a:endParaRPr>
              </a:p>
            </p:txBody>
          </p:sp>
          <p:sp>
            <p:nvSpPr>
              <p:cNvPr id="146" name="object 47">
                <a:extLst>
                  <a:ext uri="{FF2B5EF4-FFF2-40B4-BE49-F238E27FC236}">
                    <a16:creationId xmlns:a16="http://schemas.microsoft.com/office/drawing/2014/main" id="{37826473-94F4-FE28-FBFF-86A5CF9F0C10}"/>
                  </a:ext>
                </a:extLst>
              </p:cNvPr>
              <p:cNvSpPr txBox="1"/>
              <p:nvPr/>
            </p:nvSpPr>
            <p:spPr>
              <a:xfrm>
                <a:off x="4745771" y="5972231"/>
                <a:ext cx="887094" cy="383540"/>
              </a:xfrm>
              <a:prstGeom prst="rect">
                <a:avLst/>
              </a:prstGeom>
            </p:spPr>
            <p:txBody>
              <a:bodyPr vert="horz" wrap="square" lIns="0" tIns="17780" rIns="0" bIns="0" rtlCol="0">
                <a:spAutoFit/>
              </a:bodyPr>
              <a:lstStyle/>
              <a:p>
                <a:pPr marL="12700" marR="5080" algn="ctr">
                  <a:lnSpc>
                    <a:spcPts val="700"/>
                  </a:lnSpc>
                  <a:spcBef>
                    <a:spcPts val="140"/>
                  </a:spcBef>
                </a:pPr>
                <a:r>
                  <a:rPr sz="600">
                    <a:solidFill>
                      <a:srgbClr val="6D6E71"/>
                    </a:solidFill>
                    <a:cs typeface="Gotham Book"/>
                  </a:rPr>
                  <a:t>Parco</a:t>
                </a:r>
                <a:r>
                  <a:rPr sz="600" spc="-15">
                    <a:solidFill>
                      <a:srgbClr val="6D6E71"/>
                    </a:solidFill>
                    <a:cs typeface="Gotham Book"/>
                  </a:rPr>
                  <a:t> </a:t>
                </a:r>
                <a:r>
                  <a:rPr sz="600">
                    <a:solidFill>
                      <a:srgbClr val="6D6E71"/>
                    </a:solidFill>
                    <a:cs typeface="Gotham Book"/>
                  </a:rPr>
                  <a:t>De’</a:t>
                </a:r>
                <a:r>
                  <a:rPr sz="600" spc="-10">
                    <a:solidFill>
                      <a:srgbClr val="6D6E71"/>
                    </a:solidFill>
                    <a:cs typeface="Gotham Book"/>
                  </a:rPr>
                  <a:t> </a:t>
                </a:r>
                <a:r>
                  <a:rPr sz="600">
                    <a:solidFill>
                      <a:srgbClr val="6D6E71"/>
                    </a:solidFill>
                    <a:cs typeface="Gotham Book"/>
                  </a:rPr>
                  <a:t>Medici,</a:t>
                </a:r>
                <a:r>
                  <a:rPr sz="600" spc="-10">
                    <a:solidFill>
                      <a:srgbClr val="6D6E71"/>
                    </a:solidFill>
                    <a:cs typeface="Gotham Book"/>
                  </a:rPr>
                  <a:t> </a:t>
                </a:r>
                <a:r>
                  <a:rPr sz="600" spc="-10" err="1">
                    <a:solidFill>
                      <a:srgbClr val="6D6E71"/>
                    </a:solidFill>
                    <a:cs typeface="Gotham Book"/>
                  </a:rPr>
                  <a:t>Viale</a:t>
                </a:r>
                <a:r>
                  <a:rPr sz="600" spc="500">
                    <a:solidFill>
                      <a:srgbClr val="6D6E71"/>
                    </a:solidFill>
                    <a:cs typeface="Gotham Book"/>
                  </a:rPr>
                  <a:t> </a:t>
                </a:r>
                <a:r>
                  <a:rPr sz="600">
                    <a:solidFill>
                      <a:srgbClr val="6D6E71"/>
                    </a:solidFill>
                    <a:cs typeface="Gotham Book"/>
                  </a:rPr>
                  <a:t>Cesare</a:t>
                </a:r>
                <a:r>
                  <a:rPr sz="600" spc="-20">
                    <a:solidFill>
                      <a:srgbClr val="6D6E71"/>
                    </a:solidFill>
                    <a:cs typeface="Gotham Book"/>
                  </a:rPr>
                  <a:t> </a:t>
                </a:r>
                <a:r>
                  <a:rPr sz="600">
                    <a:solidFill>
                      <a:srgbClr val="6D6E71"/>
                    </a:solidFill>
                    <a:cs typeface="Gotham Book"/>
                  </a:rPr>
                  <a:t>Giulio</a:t>
                </a:r>
                <a:r>
                  <a:rPr sz="600" spc="-15">
                    <a:solidFill>
                      <a:srgbClr val="6D6E71"/>
                    </a:solidFill>
                    <a:cs typeface="Gotham Book"/>
                  </a:rPr>
                  <a:t> </a:t>
                </a:r>
                <a:r>
                  <a:rPr sz="600">
                    <a:solidFill>
                      <a:srgbClr val="6D6E71"/>
                    </a:solidFill>
                    <a:cs typeface="Gotham Book"/>
                  </a:rPr>
                  <a:t>Viola</a:t>
                </a:r>
                <a:r>
                  <a:rPr sz="600" spc="-15">
                    <a:solidFill>
                      <a:srgbClr val="6D6E71"/>
                    </a:solidFill>
                    <a:cs typeface="Gotham Book"/>
                  </a:rPr>
                  <a:t> </a:t>
                </a:r>
                <a:r>
                  <a:rPr sz="600" spc="-25">
                    <a:solidFill>
                      <a:srgbClr val="6D6E71"/>
                    </a:solidFill>
                    <a:cs typeface="Gotham Book"/>
                  </a:rPr>
                  <a:t>19,</a:t>
                </a:r>
                <a:r>
                  <a:rPr sz="600" spc="500">
                    <a:solidFill>
                      <a:srgbClr val="6D6E71"/>
                    </a:solidFill>
                    <a:cs typeface="Gotham Book"/>
                  </a:rPr>
                  <a:t> </a:t>
                </a:r>
                <a:r>
                  <a:rPr sz="600">
                    <a:solidFill>
                      <a:srgbClr val="6D6E71"/>
                    </a:solidFill>
                    <a:cs typeface="Gotham Book"/>
                  </a:rPr>
                  <a:t>Torre</a:t>
                </a:r>
                <a:r>
                  <a:rPr sz="600" spc="15">
                    <a:solidFill>
                      <a:srgbClr val="6D6E71"/>
                    </a:solidFill>
                    <a:cs typeface="Gotham Book"/>
                  </a:rPr>
                  <a:t> </a:t>
                </a:r>
                <a:r>
                  <a:rPr sz="600" spc="-25">
                    <a:solidFill>
                      <a:srgbClr val="6D6E71"/>
                    </a:solidFill>
                    <a:cs typeface="Gotham Book"/>
                  </a:rPr>
                  <a:t>C,</a:t>
                </a:r>
                <a:endParaRPr sz="600">
                  <a:cs typeface="Gotham Book"/>
                </a:endParaRPr>
              </a:p>
              <a:p>
                <a:pPr marL="22860" algn="ctr">
                  <a:lnSpc>
                    <a:spcPts val="680"/>
                  </a:lnSpc>
                </a:pPr>
                <a:r>
                  <a:rPr sz="600">
                    <a:solidFill>
                      <a:srgbClr val="6D6E71"/>
                    </a:solidFill>
                    <a:cs typeface="Gotham Book"/>
                  </a:rPr>
                  <a:t>Cap 00148, </a:t>
                </a:r>
                <a:r>
                  <a:rPr sz="600" spc="-20">
                    <a:solidFill>
                      <a:srgbClr val="6D6E71"/>
                    </a:solidFill>
                    <a:cs typeface="Gotham Book"/>
                  </a:rPr>
                  <a:t>Roma</a:t>
                </a:r>
                <a:endParaRPr sz="600">
                  <a:cs typeface="Gotham Book"/>
                </a:endParaRPr>
              </a:p>
            </p:txBody>
          </p:sp>
          <p:sp>
            <p:nvSpPr>
              <p:cNvPr id="147" name="object 48">
                <a:extLst>
                  <a:ext uri="{FF2B5EF4-FFF2-40B4-BE49-F238E27FC236}">
                    <a16:creationId xmlns:a16="http://schemas.microsoft.com/office/drawing/2014/main" id="{A1FA73EA-BC73-9D32-0128-2BC10479946C}"/>
                  </a:ext>
                </a:extLst>
              </p:cNvPr>
              <p:cNvSpPr txBox="1"/>
              <p:nvPr/>
            </p:nvSpPr>
            <p:spPr>
              <a:xfrm>
                <a:off x="5937415" y="6025856"/>
                <a:ext cx="631825" cy="382797"/>
              </a:xfrm>
              <a:prstGeom prst="rect">
                <a:avLst/>
              </a:prstGeom>
            </p:spPr>
            <p:txBody>
              <a:bodyPr vert="horz" wrap="square" lIns="0" tIns="51435" rIns="0" bIns="0" rtlCol="0">
                <a:spAutoFit/>
              </a:bodyPr>
              <a:lstStyle/>
              <a:p>
                <a:pPr marL="15875" algn="ctr">
                  <a:lnSpc>
                    <a:spcPct val="100000"/>
                  </a:lnSpc>
                  <a:spcBef>
                    <a:spcPts val="405"/>
                  </a:spcBef>
                </a:pPr>
                <a:r>
                  <a:rPr sz="700" b="1" err="1">
                    <a:solidFill>
                      <a:srgbClr val="F5A243"/>
                    </a:solidFill>
                    <a:cs typeface="Gotham"/>
                  </a:rPr>
                  <a:t>Acireale</a:t>
                </a:r>
                <a:r>
                  <a:rPr sz="700" b="1">
                    <a:solidFill>
                      <a:srgbClr val="F5A243"/>
                    </a:solidFill>
                    <a:cs typeface="Gotham"/>
                  </a:rPr>
                  <a:t> </a:t>
                </a:r>
                <a:r>
                  <a:rPr sz="700" b="1" spc="-20">
                    <a:solidFill>
                      <a:srgbClr val="F5A243"/>
                    </a:solidFill>
                    <a:cs typeface="Gotham"/>
                  </a:rPr>
                  <a:t>(CT)</a:t>
                </a:r>
                <a:endParaRPr sz="700">
                  <a:solidFill>
                    <a:srgbClr val="F5A243"/>
                  </a:solidFill>
                  <a:cs typeface="Gotham"/>
                </a:endParaRPr>
              </a:p>
              <a:p>
                <a:pPr marL="12700" algn="ctr">
                  <a:spcBef>
                    <a:spcPts val="260"/>
                  </a:spcBef>
                </a:pPr>
                <a:r>
                  <a:rPr sz="600">
                    <a:solidFill>
                      <a:srgbClr val="6D6E71"/>
                    </a:solidFill>
                    <a:cs typeface="Gotham Book"/>
                  </a:rPr>
                  <a:t>Via</a:t>
                </a:r>
                <a:r>
                  <a:rPr sz="600" spc="-20">
                    <a:solidFill>
                      <a:srgbClr val="6D6E71"/>
                    </a:solidFill>
                    <a:cs typeface="Gotham Book"/>
                  </a:rPr>
                  <a:t> </a:t>
                </a:r>
                <a:r>
                  <a:rPr sz="600" err="1">
                    <a:solidFill>
                      <a:srgbClr val="6D6E71"/>
                    </a:solidFill>
                    <a:cs typeface="Gotham Book"/>
                  </a:rPr>
                  <a:t>Sclafani</a:t>
                </a:r>
                <a:r>
                  <a:rPr sz="600" spc="-15">
                    <a:solidFill>
                      <a:srgbClr val="6D6E71"/>
                    </a:solidFill>
                    <a:cs typeface="Gotham Book"/>
                  </a:rPr>
                  <a:t> </a:t>
                </a:r>
                <a:r>
                  <a:rPr sz="600" spc="-25">
                    <a:solidFill>
                      <a:srgbClr val="6D6E71"/>
                    </a:solidFill>
                    <a:cs typeface="Gotham Book"/>
                  </a:rPr>
                  <a:t>40,</a:t>
                </a:r>
                <a:r>
                  <a:rPr lang="fr-FR" sz="600" spc="-25">
                    <a:solidFill>
                      <a:srgbClr val="6D6E71"/>
                    </a:solidFill>
                    <a:cs typeface="Gotham Book"/>
                  </a:rPr>
                  <a:t> </a:t>
                </a:r>
                <a:r>
                  <a:rPr lang="fr-FR" sz="600">
                    <a:solidFill>
                      <a:srgbClr val="6D6E71"/>
                    </a:solidFill>
                    <a:cs typeface="Gotham Book"/>
                  </a:rPr>
                  <a:t>Cap </a:t>
                </a:r>
                <a:r>
                  <a:rPr lang="fr-FR" sz="600" spc="-10">
                    <a:solidFill>
                      <a:srgbClr val="6D6E71"/>
                    </a:solidFill>
                    <a:cs typeface="Gotham Book"/>
                  </a:rPr>
                  <a:t>95024</a:t>
                </a:r>
                <a:endParaRPr lang="fr-FR" sz="600">
                  <a:cs typeface="Gotham Book"/>
                </a:endParaRPr>
              </a:p>
            </p:txBody>
          </p:sp>
          <p:sp>
            <p:nvSpPr>
              <p:cNvPr id="148" name="object 49">
                <a:extLst>
                  <a:ext uri="{FF2B5EF4-FFF2-40B4-BE49-F238E27FC236}">
                    <a16:creationId xmlns:a16="http://schemas.microsoft.com/office/drawing/2014/main" id="{CE8C3068-F04E-F923-0BDB-B4C5727CA815}"/>
                  </a:ext>
                </a:extLst>
              </p:cNvPr>
              <p:cNvSpPr txBox="1"/>
              <p:nvPr/>
            </p:nvSpPr>
            <p:spPr>
              <a:xfrm>
                <a:off x="6806697" y="6050531"/>
                <a:ext cx="1091565" cy="473709"/>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Naples</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20">
                    <a:solidFill>
                      <a:srgbClr val="6D6E71"/>
                    </a:solidFill>
                    <a:cs typeface="Gotham Book"/>
                  </a:rPr>
                  <a:t> </a:t>
                </a:r>
                <a:r>
                  <a:rPr sz="600">
                    <a:solidFill>
                      <a:srgbClr val="6D6E71"/>
                    </a:solidFill>
                    <a:cs typeface="Gotham Book"/>
                  </a:rPr>
                  <a:t>Giovanni</a:t>
                </a:r>
                <a:r>
                  <a:rPr sz="600" spc="-20">
                    <a:solidFill>
                      <a:srgbClr val="6D6E71"/>
                    </a:solidFill>
                    <a:cs typeface="Gotham Book"/>
                  </a:rPr>
                  <a:t> </a:t>
                </a:r>
                <a:r>
                  <a:rPr sz="600" err="1">
                    <a:solidFill>
                      <a:srgbClr val="6D6E71"/>
                    </a:solidFill>
                    <a:cs typeface="Gotham Book"/>
                  </a:rPr>
                  <a:t>Porzio</a:t>
                </a:r>
                <a:r>
                  <a:rPr sz="600">
                    <a:solidFill>
                      <a:srgbClr val="6D6E71"/>
                    </a:solidFill>
                    <a:cs typeface="Gotham Book"/>
                  </a:rPr>
                  <a:t>,</a:t>
                </a:r>
                <a:r>
                  <a:rPr sz="600" spc="-20">
                    <a:solidFill>
                      <a:srgbClr val="6D6E71"/>
                    </a:solidFill>
                    <a:cs typeface="Gotham Book"/>
                  </a:rPr>
                  <a:t> </a:t>
                </a:r>
                <a:r>
                  <a:rPr sz="600" spc="-50">
                    <a:solidFill>
                      <a:srgbClr val="6D6E71"/>
                    </a:solidFill>
                    <a:cs typeface="Gotham Book"/>
                  </a:rPr>
                  <a:t>4</a:t>
                </a:r>
                <a:br>
                  <a:rPr lang="fr-FR" sz="600" spc="500">
                    <a:solidFill>
                      <a:srgbClr val="6D6E71"/>
                    </a:solidFill>
                    <a:cs typeface="Gotham Book"/>
                  </a:rPr>
                </a:br>
                <a:r>
                  <a:rPr sz="600">
                    <a:solidFill>
                      <a:srgbClr val="6D6E71"/>
                    </a:solidFill>
                    <a:cs typeface="Gotham Book"/>
                  </a:rPr>
                  <a:t>Centro</a:t>
                </a:r>
                <a:r>
                  <a:rPr sz="600" spc="-15">
                    <a:solidFill>
                      <a:srgbClr val="6D6E71"/>
                    </a:solidFill>
                    <a:cs typeface="Gotham Book"/>
                  </a:rPr>
                  <a:t> </a:t>
                </a:r>
                <a:r>
                  <a:rPr sz="600" err="1">
                    <a:solidFill>
                      <a:srgbClr val="6D6E71"/>
                    </a:solidFill>
                    <a:cs typeface="Gotham Book"/>
                  </a:rPr>
                  <a:t>Direzionale</a:t>
                </a:r>
                <a:r>
                  <a:rPr sz="600" spc="-15">
                    <a:solidFill>
                      <a:srgbClr val="6D6E71"/>
                    </a:solidFill>
                    <a:cs typeface="Gotham Book"/>
                  </a:rPr>
                  <a:t> </a:t>
                </a:r>
                <a:r>
                  <a:rPr sz="600">
                    <a:solidFill>
                      <a:srgbClr val="6D6E71"/>
                    </a:solidFill>
                    <a:cs typeface="Gotham Book"/>
                  </a:rPr>
                  <a:t>di</a:t>
                </a:r>
                <a:r>
                  <a:rPr sz="600" spc="-15">
                    <a:solidFill>
                      <a:srgbClr val="6D6E71"/>
                    </a:solidFill>
                    <a:cs typeface="Gotham Book"/>
                  </a:rPr>
                  <a:t> </a:t>
                </a:r>
                <a:r>
                  <a:rPr sz="600" spc="-10">
                    <a:solidFill>
                      <a:srgbClr val="6D6E71"/>
                    </a:solidFill>
                    <a:cs typeface="Gotham Book"/>
                  </a:rPr>
                  <a:t>Napoli</a:t>
                </a:r>
                <a:r>
                  <a:rPr lang="fr-FR" sz="600" spc="500">
                    <a:solidFill>
                      <a:srgbClr val="6D6E71"/>
                    </a:solidFill>
                    <a:cs typeface="Gotham Book"/>
                  </a:rPr>
                  <a:t> </a:t>
                </a:r>
                <a:r>
                  <a:rPr lang="fr-FR" sz="600">
                    <a:solidFill>
                      <a:srgbClr val="6D6E71"/>
                    </a:solidFill>
                    <a:cs typeface="Gotham Book"/>
                  </a:rPr>
                  <a:t>I</a:t>
                </a:r>
                <a:r>
                  <a:rPr sz="600">
                    <a:solidFill>
                      <a:srgbClr val="6D6E71"/>
                    </a:solidFill>
                    <a:cs typeface="Gotham Book"/>
                  </a:rPr>
                  <a:t>sola</a:t>
                </a:r>
                <a:r>
                  <a:rPr sz="600" spc="-10">
                    <a:solidFill>
                      <a:srgbClr val="6D6E71"/>
                    </a:solidFill>
                    <a:cs typeface="Gotham Book"/>
                  </a:rPr>
                  <a:t> </a:t>
                </a:r>
                <a:r>
                  <a:rPr sz="600">
                    <a:solidFill>
                      <a:srgbClr val="6D6E71"/>
                    </a:solidFill>
                    <a:cs typeface="Gotham Book"/>
                  </a:rPr>
                  <a:t>G/1,</a:t>
                </a:r>
                <a:r>
                  <a:rPr sz="600" spc="-10">
                    <a:solidFill>
                      <a:srgbClr val="6D6E71"/>
                    </a:solidFill>
                    <a:cs typeface="Gotham Book"/>
                  </a:rPr>
                  <a:t> </a:t>
                </a:r>
                <a:r>
                  <a:rPr sz="600">
                    <a:solidFill>
                      <a:srgbClr val="6D6E71"/>
                    </a:solidFill>
                    <a:cs typeface="Gotham Book"/>
                  </a:rPr>
                  <a:t>Cap,</a:t>
                </a:r>
                <a:r>
                  <a:rPr sz="600" spc="-10">
                    <a:solidFill>
                      <a:srgbClr val="6D6E71"/>
                    </a:solidFill>
                    <a:cs typeface="Gotham Book"/>
                  </a:rPr>
                  <a:t> </a:t>
                </a:r>
                <a:r>
                  <a:rPr sz="600">
                    <a:solidFill>
                      <a:srgbClr val="6D6E71"/>
                    </a:solidFill>
                    <a:cs typeface="Gotham Book"/>
                  </a:rPr>
                  <a:t>80143</a:t>
                </a:r>
                <a:r>
                  <a:rPr sz="600" spc="-10">
                    <a:solidFill>
                      <a:srgbClr val="6D6E71"/>
                    </a:solidFill>
                    <a:cs typeface="Gotham Book"/>
                  </a:rPr>
                  <a:t> Naples</a:t>
                </a:r>
                <a:endParaRPr sz="600">
                  <a:cs typeface="Gotham Book"/>
                </a:endParaRPr>
              </a:p>
            </p:txBody>
          </p:sp>
          <p:sp>
            <p:nvSpPr>
              <p:cNvPr id="2" name="object 37">
                <a:extLst>
                  <a:ext uri="{FF2B5EF4-FFF2-40B4-BE49-F238E27FC236}">
                    <a16:creationId xmlns:a16="http://schemas.microsoft.com/office/drawing/2014/main" id="{1D1F60E6-B485-7BF6-C92A-7A8057593F9A}"/>
                  </a:ext>
                </a:extLst>
              </p:cNvPr>
              <p:cNvSpPr txBox="1"/>
              <p:nvPr/>
            </p:nvSpPr>
            <p:spPr>
              <a:xfrm>
                <a:off x="4767163" y="5524437"/>
                <a:ext cx="887730" cy="377667"/>
              </a:xfrm>
              <a:prstGeom prst="rect">
                <a:avLst/>
              </a:prstGeom>
            </p:spPr>
            <p:txBody>
              <a:bodyPr vert="horz" wrap="square" lIns="0" tIns="51435" rIns="0" bIns="0" rtlCol="0">
                <a:spAutoFit/>
              </a:bodyPr>
              <a:lstStyle/>
              <a:p>
                <a:pPr algn="ctr">
                  <a:lnSpc>
                    <a:spcPct val="100000"/>
                  </a:lnSpc>
                  <a:spcBef>
                    <a:spcPts val="405"/>
                  </a:spcBef>
                </a:pPr>
                <a:r>
                  <a:rPr lang="fr-FR" sz="700" b="1" spc="-20">
                    <a:solidFill>
                      <a:srgbClr val="F5A243"/>
                    </a:solidFill>
                    <a:cs typeface="Gotham"/>
                  </a:rPr>
                  <a:t>Rome</a:t>
                </a:r>
                <a:endParaRPr sz="700">
                  <a:solidFill>
                    <a:srgbClr val="F5A243"/>
                  </a:solidFill>
                  <a:cs typeface="Gotham"/>
                </a:endParaRPr>
              </a:p>
              <a:p>
                <a:pPr marL="12700" marR="5080" algn="ctr">
                  <a:lnSpc>
                    <a:spcPts val="700"/>
                  </a:lnSpc>
                  <a:spcBef>
                    <a:spcPts val="300"/>
                  </a:spcBef>
                </a:pPr>
                <a:r>
                  <a:rPr lang="fr-FR" sz="600" spc="-10">
                    <a:solidFill>
                      <a:srgbClr val="6D6E71"/>
                    </a:solidFill>
                    <a:cs typeface="Gotham Book"/>
                  </a:rPr>
                  <a:t>Via</a:t>
                </a:r>
                <a:r>
                  <a:rPr lang="fr-FR" sz="600" spc="-50">
                    <a:solidFill>
                      <a:srgbClr val="6D6E71"/>
                    </a:solidFill>
                    <a:cs typeface="Gotham Book"/>
                  </a:rPr>
                  <a:t> </a:t>
                </a:r>
                <a:r>
                  <a:rPr lang="fr-FR" sz="600" spc="-10">
                    <a:solidFill>
                      <a:srgbClr val="6D6E71"/>
                    </a:solidFill>
                    <a:cs typeface="Gotham Book"/>
                  </a:rPr>
                  <a:t>Giovanni</a:t>
                </a:r>
                <a:r>
                  <a:rPr lang="fr-FR" sz="600" spc="-50">
                    <a:solidFill>
                      <a:srgbClr val="6D6E71"/>
                    </a:solidFill>
                    <a:cs typeface="Gotham Book"/>
                  </a:rPr>
                  <a:t> </a:t>
                </a:r>
                <a:r>
                  <a:rPr lang="fr-FR" sz="600" spc="-10">
                    <a:solidFill>
                      <a:srgbClr val="6D6E71"/>
                    </a:solidFill>
                    <a:cs typeface="Gotham Book"/>
                  </a:rPr>
                  <a:t>Paisiello,</a:t>
                </a:r>
                <a:r>
                  <a:rPr lang="fr-FR" sz="600" spc="-50">
                    <a:solidFill>
                      <a:srgbClr val="6D6E71"/>
                    </a:solidFill>
                    <a:cs typeface="Gotham Book"/>
                  </a:rPr>
                  <a:t> </a:t>
                </a:r>
                <a:r>
                  <a:rPr lang="fr-FR" sz="600">
                    <a:solidFill>
                      <a:srgbClr val="6D6E71"/>
                    </a:solidFill>
                    <a:cs typeface="Gotham Book"/>
                  </a:rPr>
                  <a:t>39, </a:t>
                </a:r>
                <a:br>
                  <a:rPr lang="fr-FR" sz="600">
                    <a:solidFill>
                      <a:srgbClr val="6D6E71"/>
                    </a:solidFill>
                    <a:cs typeface="Gotham Book"/>
                  </a:rPr>
                </a:br>
                <a:r>
                  <a:rPr lang="fr-FR" sz="600">
                    <a:solidFill>
                      <a:srgbClr val="6D6E71"/>
                    </a:solidFill>
                    <a:cs typeface="Gotham Book"/>
                  </a:rPr>
                  <a:t>Cap</a:t>
                </a:r>
                <a:r>
                  <a:rPr lang="fr-FR" sz="600" spc="-5">
                    <a:solidFill>
                      <a:srgbClr val="6D6E71"/>
                    </a:solidFill>
                    <a:cs typeface="Gotham Book"/>
                  </a:rPr>
                  <a:t> </a:t>
                </a:r>
                <a:r>
                  <a:rPr lang="fr-FR" sz="600">
                    <a:solidFill>
                      <a:srgbClr val="6D6E71"/>
                    </a:solidFill>
                    <a:cs typeface="Gotham Book"/>
                  </a:rPr>
                  <a:t>00198, </a:t>
                </a:r>
                <a:r>
                  <a:rPr lang="fr-FR" sz="600" spc="-20">
                    <a:solidFill>
                      <a:srgbClr val="6D6E71"/>
                    </a:solidFill>
                    <a:cs typeface="Gotham Book"/>
                  </a:rPr>
                  <a:t>Roma</a:t>
                </a:r>
                <a:endParaRPr sz="600">
                  <a:cs typeface="Gotham Book"/>
                </a:endParaRPr>
              </a:p>
            </p:txBody>
          </p:sp>
          <p:sp>
            <p:nvSpPr>
              <p:cNvPr id="6" name="object 37">
                <a:extLst>
                  <a:ext uri="{FF2B5EF4-FFF2-40B4-BE49-F238E27FC236}">
                    <a16:creationId xmlns:a16="http://schemas.microsoft.com/office/drawing/2014/main" id="{38EFCF95-5B81-465C-CB58-7C1AB23CFA02}"/>
                  </a:ext>
                </a:extLst>
              </p:cNvPr>
              <p:cNvSpPr txBox="1"/>
              <p:nvPr/>
            </p:nvSpPr>
            <p:spPr>
              <a:xfrm>
                <a:off x="5762985" y="5522149"/>
                <a:ext cx="1010518" cy="377667"/>
              </a:xfrm>
              <a:prstGeom prst="rect">
                <a:avLst/>
              </a:prstGeom>
            </p:spPr>
            <p:txBody>
              <a:bodyPr vert="horz" wrap="square" lIns="0" tIns="51435" rIns="0" bIns="0" rtlCol="0">
                <a:spAutoFit/>
              </a:bodyPr>
              <a:lstStyle/>
              <a:p>
                <a:pPr algn="ctr">
                  <a:lnSpc>
                    <a:spcPct val="100000"/>
                  </a:lnSpc>
                  <a:spcBef>
                    <a:spcPts val="405"/>
                  </a:spcBef>
                </a:pPr>
                <a:r>
                  <a:rPr lang="fr-FR" sz="700" b="1" spc="-20">
                    <a:solidFill>
                      <a:srgbClr val="F5A243"/>
                    </a:solidFill>
                    <a:cs typeface="Gotham"/>
                  </a:rPr>
                  <a:t>Turin</a:t>
                </a:r>
                <a:endParaRPr sz="700">
                  <a:solidFill>
                    <a:srgbClr val="F5A243"/>
                  </a:solidFill>
                  <a:cs typeface="Gotham"/>
                </a:endParaRPr>
              </a:p>
              <a:p>
                <a:pPr marL="12700" marR="5080" algn="ctr">
                  <a:lnSpc>
                    <a:spcPts val="700"/>
                  </a:lnSpc>
                  <a:spcBef>
                    <a:spcPts val="300"/>
                  </a:spcBef>
                </a:pPr>
                <a:r>
                  <a:rPr lang="fr-FR" sz="600" err="1">
                    <a:solidFill>
                      <a:srgbClr val="6D6E71"/>
                    </a:solidFill>
                    <a:cs typeface="Gotham Book"/>
                  </a:rPr>
                  <a:t>Galleria</a:t>
                </a:r>
                <a:r>
                  <a:rPr lang="fr-FR" sz="600" spc="15">
                    <a:solidFill>
                      <a:srgbClr val="6D6E71"/>
                    </a:solidFill>
                    <a:cs typeface="Gotham Book"/>
                  </a:rPr>
                  <a:t> </a:t>
                </a:r>
                <a:r>
                  <a:rPr lang="fr-FR" sz="600">
                    <a:solidFill>
                      <a:srgbClr val="6D6E71"/>
                    </a:solidFill>
                    <a:cs typeface="Gotham Book"/>
                  </a:rPr>
                  <a:t>San</a:t>
                </a:r>
                <a:r>
                  <a:rPr lang="fr-FR" sz="600" spc="10">
                    <a:solidFill>
                      <a:srgbClr val="6D6E71"/>
                    </a:solidFill>
                    <a:cs typeface="Gotham Book"/>
                  </a:rPr>
                  <a:t> </a:t>
                </a:r>
                <a:r>
                  <a:rPr lang="fr-FR" sz="600">
                    <a:solidFill>
                      <a:srgbClr val="6D6E71"/>
                    </a:solidFill>
                    <a:cs typeface="Gotham Book"/>
                  </a:rPr>
                  <a:t>Federico</a:t>
                </a:r>
                <a:r>
                  <a:rPr lang="fr-FR" sz="600" spc="15">
                    <a:solidFill>
                      <a:srgbClr val="6D6E71"/>
                    </a:solidFill>
                    <a:cs typeface="Gotham Book"/>
                  </a:rPr>
                  <a:t> </a:t>
                </a:r>
                <a:r>
                  <a:rPr lang="fr-FR" sz="600" spc="-25">
                    <a:solidFill>
                      <a:srgbClr val="6D6E71"/>
                    </a:solidFill>
                    <a:cs typeface="Gotham Book"/>
                  </a:rPr>
                  <a:t>16</a:t>
                </a:r>
                <a:r>
                  <a:rPr lang="fr-FR" sz="600" spc="500">
                    <a:solidFill>
                      <a:srgbClr val="6D6E71"/>
                    </a:solidFill>
                    <a:cs typeface="Gotham Book"/>
                  </a:rPr>
                  <a:t> </a:t>
                </a:r>
                <a:r>
                  <a:rPr lang="fr-FR" sz="600">
                    <a:solidFill>
                      <a:srgbClr val="6D6E71"/>
                    </a:solidFill>
                    <a:cs typeface="Gotham Book"/>
                  </a:rPr>
                  <a:t>Scala</a:t>
                </a:r>
                <a:r>
                  <a:rPr lang="fr-FR" sz="600" spc="-5">
                    <a:solidFill>
                      <a:srgbClr val="6D6E71"/>
                    </a:solidFill>
                    <a:cs typeface="Gotham Book"/>
                  </a:rPr>
                  <a:t> </a:t>
                </a:r>
                <a:r>
                  <a:rPr lang="fr-FR" sz="600">
                    <a:solidFill>
                      <a:srgbClr val="6D6E71"/>
                    </a:solidFill>
                    <a:cs typeface="Gotham Book"/>
                  </a:rPr>
                  <a:t>C,</a:t>
                </a:r>
                <a:r>
                  <a:rPr lang="fr-FR" sz="600" spc="-5">
                    <a:solidFill>
                      <a:srgbClr val="6D6E71"/>
                    </a:solidFill>
                    <a:cs typeface="Gotham Book"/>
                  </a:rPr>
                  <a:t> </a:t>
                </a:r>
                <a:r>
                  <a:rPr lang="fr-FR" sz="600">
                    <a:solidFill>
                      <a:srgbClr val="6D6E71"/>
                    </a:solidFill>
                    <a:cs typeface="Gotham Book"/>
                  </a:rPr>
                  <a:t>Cap</a:t>
                </a:r>
                <a:r>
                  <a:rPr lang="fr-FR" sz="600" spc="-5">
                    <a:solidFill>
                      <a:srgbClr val="6D6E71"/>
                    </a:solidFill>
                    <a:cs typeface="Gotham Book"/>
                  </a:rPr>
                  <a:t> </a:t>
                </a:r>
                <a:r>
                  <a:rPr lang="fr-FR" sz="600">
                    <a:solidFill>
                      <a:srgbClr val="6D6E71"/>
                    </a:solidFill>
                    <a:cs typeface="Gotham Book"/>
                  </a:rPr>
                  <a:t>10121,</a:t>
                </a:r>
                <a:r>
                  <a:rPr lang="fr-FR" sz="600" spc="-5">
                    <a:solidFill>
                      <a:srgbClr val="6D6E71"/>
                    </a:solidFill>
                    <a:cs typeface="Gotham Book"/>
                  </a:rPr>
                  <a:t> </a:t>
                </a:r>
                <a:r>
                  <a:rPr lang="fr-FR" sz="600" spc="-10">
                    <a:solidFill>
                      <a:srgbClr val="6D6E71"/>
                    </a:solidFill>
                    <a:cs typeface="Gotham Book"/>
                  </a:rPr>
                  <a:t>Torino</a:t>
                </a:r>
                <a:endParaRPr sz="600">
                  <a:cs typeface="Gotham Book"/>
                </a:endParaRPr>
              </a:p>
            </p:txBody>
          </p:sp>
        </p:grpSp>
      </p:grpSp>
    </p:spTree>
    <p:extLst>
      <p:ext uri="{BB962C8B-B14F-4D97-AF65-F5344CB8AC3E}">
        <p14:creationId xmlns:p14="http://schemas.microsoft.com/office/powerpoint/2010/main" val="2858028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19ACA3BE-E537-54ED-3EE7-FE89BFDC4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690" y="3844115"/>
            <a:ext cx="1036001" cy="290764"/>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CE384775-4251-551D-2E32-B82A01A928E1}"/>
              </a:ext>
            </a:extLst>
          </p:cNvPr>
          <p:cNvSpPr txBox="1"/>
          <p:nvPr/>
        </p:nvSpPr>
        <p:spPr>
          <a:xfrm>
            <a:off x="450315" y="1105187"/>
            <a:ext cx="2811726"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L’OFFRE </a:t>
            </a:r>
            <a:r>
              <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rPr>
              <a:t>MODERNISATION DU SI</a:t>
            </a:r>
          </a:p>
        </p:txBody>
      </p:sp>
      <p:sp>
        <p:nvSpPr>
          <p:cNvPr id="87" name="ZoneTexte 86">
            <a:extLst>
              <a:ext uri="{FF2B5EF4-FFF2-40B4-BE49-F238E27FC236}">
                <a16:creationId xmlns:a16="http://schemas.microsoft.com/office/drawing/2014/main" id="{A18E00BF-D0BD-75B5-A110-0A4274BD4587}"/>
              </a:ext>
            </a:extLst>
          </p:cNvPr>
          <p:cNvSpPr txBox="1"/>
          <p:nvPr/>
        </p:nvSpPr>
        <p:spPr>
          <a:xfrm>
            <a:off x="4735526" y="4262612"/>
            <a:ext cx="3374345" cy="2169825"/>
          </a:xfrm>
          <a:prstGeom prst="rect">
            <a:avLst/>
          </a:prstGeom>
          <a:noFill/>
        </p:spPr>
        <p:txBody>
          <a:bodyPr wrap="square">
            <a:spAutoFit/>
          </a:bodyPr>
          <a:lstStyle/>
          <a:p>
            <a:pPr marL="635" algn="just">
              <a:buClr>
                <a:srgbClr val="000000"/>
              </a:buClr>
              <a:defRPr/>
            </a:pPr>
            <a:r>
              <a:rPr lang="fr-FR" sz="900">
                <a:solidFill>
                  <a:srgbClr val="7F7F7F"/>
                </a:solidFill>
                <a:ea typeface="Roboto"/>
                <a:cs typeface="Roboto"/>
              </a:rPr>
              <a:t>Allianz Technology a confié à </a:t>
            </a:r>
            <a:r>
              <a:rPr lang="fr-FR" sz="900" err="1">
                <a:solidFill>
                  <a:srgbClr val="7F7F7F"/>
                </a:solidFill>
                <a:ea typeface="Roboto"/>
                <a:cs typeface="Roboto"/>
              </a:rPr>
              <a:t>Aubay</a:t>
            </a:r>
            <a:r>
              <a:rPr lang="fr-FR" sz="900">
                <a:solidFill>
                  <a:srgbClr val="7F7F7F"/>
                </a:solidFill>
                <a:ea typeface="Roboto"/>
                <a:cs typeface="Roboto"/>
              </a:rPr>
              <a:t> la refonte technique de son portail « Agents », application cœur de métier. Cette application est déployée dans plus de 30  pays. Elle a été la 1</a:t>
            </a:r>
            <a:r>
              <a:rPr lang="fr-FR" sz="900" baseline="30000">
                <a:solidFill>
                  <a:srgbClr val="7F7F7F"/>
                </a:solidFill>
                <a:ea typeface="Roboto"/>
                <a:cs typeface="Roboto"/>
              </a:rPr>
              <a:t>ère</a:t>
            </a:r>
            <a:r>
              <a:rPr lang="fr-FR" sz="900">
                <a:solidFill>
                  <a:srgbClr val="7F7F7F"/>
                </a:solidFill>
                <a:ea typeface="Roboto"/>
                <a:cs typeface="Roboto"/>
              </a:rPr>
              <a:t> application Allianz </a:t>
            </a:r>
            <a:r>
              <a:rPr lang="fr-FR" sz="900" err="1">
                <a:solidFill>
                  <a:srgbClr val="7F7F7F"/>
                </a:solidFill>
                <a:ea typeface="Roboto"/>
                <a:cs typeface="Roboto"/>
              </a:rPr>
              <a:t>Technology</a:t>
            </a:r>
            <a:r>
              <a:rPr lang="fr-FR" sz="900">
                <a:solidFill>
                  <a:srgbClr val="7F7F7F"/>
                </a:solidFill>
                <a:ea typeface="Roboto"/>
                <a:cs typeface="Roboto"/>
              </a:rPr>
              <a:t> à être déployée dans le cloud AWS.</a:t>
            </a:r>
          </a:p>
          <a:p>
            <a:pPr marL="635" algn="just">
              <a:buClr>
                <a:srgbClr val="000000"/>
              </a:buClr>
              <a:defRPr/>
            </a:pPr>
            <a:endParaRPr lang="fr-FR" sz="900" b="1">
              <a:solidFill>
                <a:srgbClr val="7F7F7F"/>
              </a:solidFill>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de l’architecture et de l’infrastructure d’hébergement AWS</a:t>
            </a:r>
          </a:p>
          <a:p>
            <a:pPr marL="179705" indent="-179070" algn="just">
              <a:buClr>
                <a:srgbClr val="000000"/>
              </a:buClr>
              <a:buFont typeface="Arial" panose="020B0604020202020204" pitchFamily="34" charset="0"/>
              <a:buChar char="•"/>
              <a:defRPr/>
            </a:pPr>
            <a:r>
              <a:rPr lang="fr-FR" sz="900">
                <a:solidFill>
                  <a:srgbClr val="7F7F7F"/>
                </a:solidFill>
                <a:ea typeface="Roboto"/>
                <a:cs typeface="Roboto"/>
              </a:rPr>
              <a:t>Mise en place d’une chaîne CI/CD (</a:t>
            </a:r>
            <a:r>
              <a:rPr lang="fr-FR" sz="900" err="1">
                <a:solidFill>
                  <a:srgbClr val="7F7F7F"/>
                </a:solidFill>
                <a:ea typeface="Roboto"/>
                <a:cs typeface="Roboto"/>
              </a:rPr>
              <a:t>GitLab</a:t>
            </a:r>
            <a:r>
              <a:rPr lang="fr-FR" sz="900">
                <a:solidFill>
                  <a:srgbClr val="7F7F7F"/>
                </a:solidFill>
                <a:ea typeface="Roboto"/>
                <a:cs typeface="Roboto"/>
              </a:rPr>
              <a:t>-CI) avec automatisation des déploiements infra et applicatif</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et développement de la solution logicielle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Automatisation des tests unitaires (Karma et </a:t>
            </a:r>
            <a:r>
              <a:rPr lang="fr-FR" sz="900" err="1">
                <a:solidFill>
                  <a:srgbClr val="7F7F7F"/>
                </a:solidFill>
                <a:ea typeface="Roboto"/>
                <a:cs typeface="Roboto"/>
              </a:rPr>
              <a:t>Junit</a:t>
            </a:r>
            <a:r>
              <a:rPr lang="fr-FR" sz="900">
                <a:solidFill>
                  <a:srgbClr val="7F7F7F"/>
                </a:solidFill>
                <a:ea typeface="Roboto"/>
                <a:cs typeface="Roboto"/>
              </a:rPr>
              <a:t>) et d’intégration (Java / Python)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applicatifs (tests fonctionnels, tests d’intégration)</a:t>
            </a:r>
          </a:p>
        </p:txBody>
      </p:sp>
      <p:sp>
        <p:nvSpPr>
          <p:cNvPr id="88" name="ZoneTexte 87">
            <a:extLst>
              <a:ext uri="{FF2B5EF4-FFF2-40B4-BE49-F238E27FC236}">
                <a16:creationId xmlns:a16="http://schemas.microsoft.com/office/drawing/2014/main" id="{295741A9-B6AE-43B0-F404-11E6CF6E6D8C}"/>
              </a:ext>
            </a:extLst>
          </p:cNvPr>
          <p:cNvSpPr txBox="1"/>
          <p:nvPr/>
        </p:nvSpPr>
        <p:spPr>
          <a:xfrm>
            <a:off x="4735527" y="3863402"/>
            <a:ext cx="201620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REFONTE DU PORTAIL AGENT</a:t>
            </a:r>
          </a:p>
        </p:txBody>
      </p:sp>
      <p:sp>
        <p:nvSpPr>
          <p:cNvPr id="71" name="ZoneTexte 70">
            <a:extLst>
              <a:ext uri="{FF2B5EF4-FFF2-40B4-BE49-F238E27FC236}">
                <a16:creationId xmlns:a16="http://schemas.microsoft.com/office/drawing/2014/main" id="{FF2AA26E-3B51-9F5F-C368-412C35601990}"/>
              </a:ext>
            </a:extLst>
          </p:cNvPr>
          <p:cNvSpPr txBox="1"/>
          <p:nvPr/>
        </p:nvSpPr>
        <p:spPr>
          <a:xfrm>
            <a:off x="8440597" y="1260107"/>
            <a:ext cx="212040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MODERNISATION DU SI</a:t>
            </a:r>
          </a:p>
        </p:txBody>
      </p:sp>
      <p:cxnSp>
        <p:nvCxnSpPr>
          <p:cNvPr id="13" name="Connecteur droit 12">
            <a:extLst>
              <a:ext uri="{FF2B5EF4-FFF2-40B4-BE49-F238E27FC236}">
                <a16:creationId xmlns:a16="http://schemas.microsoft.com/office/drawing/2014/main" id="{635A8230-5DE3-FBBA-801C-B2D3B1D11300}"/>
              </a:ext>
            </a:extLst>
          </p:cNvPr>
          <p:cNvCxnSpPr/>
          <p:nvPr/>
        </p:nvCxnSpPr>
        <p:spPr>
          <a:xfrm>
            <a:off x="8390196"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0239985-A091-3C62-DB4B-2DBFC68420EB}"/>
              </a:ext>
            </a:extLst>
          </p:cNvPr>
          <p:cNvCxnSpPr>
            <a:cxnSpLocks/>
          </p:cNvCxnSpPr>
          <p:nvPr/>
        </p:nvCxnSpPr>
        <p:spPr>
          <a:xfrm>
            <a:off x="4719148" y="37941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21" name="ZoneTexte 20">
            <a:extLst>
              <a:ext uri="{FF2B5EF4-FFF2-40B4-BE49-F238E27FC236}">
                <a16:creationId xmlns:a16="http://schemas.microsoft.com/office/drawing/2014/main" id="{AF75AD5A-38D8-F8E6-737D-339210EF6F11}"/>
              </a:ext>
            </a:extLst>
          </p:cNvPr>
          <p:cNvSpPr txBox="1"/>
          <p:nvPr/>
        </p:nvSpPr>
        <p:spPr>
          <a:xfrm>
            <a:off x="8460355" y="4299288"/>
            <a:ext cx="3606063" cy="2100575"/>
          </a:xfrm>
          <a:prstGeom prst="rect">
            <a:avLst/>
          </a:prstGeom>
          <a:noFill/>
        </p:spPr>
        <p:txBody>
          <a:bodyPr wrap="square">
            <a:spAutoFit/>
          </a:bodyPr>
          <a:lstStyle/>
          <a:p>
            <a:pPr marL="635" algn="just">
              <a:buClr>
                <a:srgbClr val="000000"/>
              </a:buClr>
              <a:defRPr/>
            </a:pPr>
            <a:r>
              <a:rPr lang="fr-FR" altLang="fr-FR" sz="900">
                <a:solidFill>
                  <a:srgbClr val="7F7F7F"/>
                </a:solidFill>
                <a:ea typeface="Roboto"/>
                <a:cs typeface="Roboto"/>
              </a:rPr>
              <a:t>BNP Paribas a confié à </a:t>
            </a:r>
            <a:r>
              <a:rPr lang="fr-FR" altLang="fr-FR" sz="900" err="1">
                <a:solidFill>
                  <a:srgbClr val="7F7F7F"/>
                </a:solidFill>
                <a:ea typeface="Roboto"/>
                <a:cs typeface="Roboto"/>
              </a:rPr>
              <a:t>Aubay</a:t>
            </a:r>
            <a:r>
              <a:rPr lang="fr-FR" altLang="fr-FR" sz="900">
                <a:solidFill>
                  <a:srgbClr val="7F7F7F"/>
                </a:solidFill>
                <a:ea typeface="Roboto"/>
                <a:cs typeface="Roboto"/>
              </a:rPr>
              <a:t> la refonte technique et fonctionnelle de l’application Dexter de gestion des risques de défaut de crédit, et qui intègre notamment les informations des principales agences de notation (Moody’s, S&amp;P, Fitch, Reuter). Cette refonte était dictée par une forte dette technique, ainsi que par la nécessité pour le métier d’optimiser le Time-to-</a:t>
            </a:r>
            <a:r>
              <a:rPr lang="fr-FR" altLang="fr-FR" sz="900" err="1">
                <a:solidFill>
                  <a:srgbClr val="7F7F7F"/>
                </a:solidFill>
                <a:ea typeface="Roboto"/>
                <a:cs typeface="Roboto"/>
              </a:rPr>
              <a:t>Market</a:t>
            </a:r>
            <a:r>
              <a:rPr lang="fr-FR" altLang="fr-FR" sz="900">
                <a:solidFill>
                  <a:srgbClr val="7F7F7F"/>
                </a:solidFill>
                <a:ea typeface="Roboto"/>
                <a:cs typeface="Roboto"/>
              </a:rPr>
              <a:t>.</a:t>
            </a:r>
          </a:p>
          <a:p>
            <a:pPr marL="635" algn="just">
              <a:buClr>
                <a:srgbClr val="000000"/>
              </a:buClr>
              <a:defRPr/>
            </a:pPr>
            <a:endParaRPr lang="fr-FR" altLang="fr-FR" sz="900">
              <a:solidFill>
                <a:srgbClr val="7F7F7F"/>
              </a:solidFill>
              <a:ea typeface="Roboto"/>
              <a:cs typeface="Roboto"/>
            </a:endParaRPr>
          </a:p>
          <a:p>
            <a:pPr marR="0" lvl="0" indent="0" algn="just" fontAlgn="auto">
              <a:lnSpc>
                <a:spcPct val="150000"/>
              </a:lnSpc>
              <a:spcBef>
                <a:spcPts val="0"/>
              </a:spcBef>
              <a:spcAft>
                <a:spcPts val="0"/>
              </a:spcAft>
              <a:buClrTx/>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Mise en place de l’architecture orientée micro-services (services </a:t>
            </a:r>
            <a:r>
              <a:rPr lang="fr-FR" sz="900" err="1">
                <a:solidFill>
                  <a:srgbClr val="7F7F7F"/>
                </a:solidFill>
                <a:ea typeface="Roboto"/>
                <a:cs typeface="Roboto"/>
              </a:rPr>
              <a:t>Rest</a:t>
            </a:r>
            <a:r>
              <a:rPr lang="fr-FR" sz="900">
                <a:solidFill>
                  <a:srgbClr val="7F7F7F"/>
                </a:solidFill>
                <a:ea typeface="Roboto"/>
                <a:cs typeface="Roboto"/>
              </a:rPr>
              <a:t>) déployée sur le Cloud hybride BNPP PAAS V3et basée sur les principes d’architecture Event </a:t>
            </a:r>
            <a:r>
              <a:rPr lang="fr-FR" sz="900" err="1">
                <a:solidFill>
                  <a:srgbClr val="7F7F7F"/>
                </a:solidFill>
                <a:ea typeface="Roboto"/>
                <a:cs typeface="Roboto"/>
              </a:rPr>
              <a:t>sourcing</a:t>
            </a:r>
            <a:r>
              <a:rPr lang="fr-FR" sz="900">
                <a:solidFill>
                  <a:srgbClr val="7F7F7F"/>
                </a:solidFill>
                <a:ea typeface="Roboto"/>
                <a:cs typeface="Roboto"/>
              </a:rPr>
              <a:t> (</a:t>
            </a:r>
            <a:r>
              <a:rPr lang="fr-FR" sz="900" err="1">
                <a:solidFill>
                  <a:srgbClr val="7F7F7F"/>
                </a:solidFill>
                <a:ea typeface="Roboto"/>
                <a:cs typeface="Roboto"/>
              </a:rPr>
              <a:t>framework</a:t>
            </a:r>
            <a:r>
              <a:rPr lang="fr-FR" sz="900">
                <a:solidFill>
                  <a:srgbClr val="7F7F7F"/>
                </a:solidFill>
                <a:ea typeface="Roboto"/>
                <a:cs typeface="Roboto"/>
              </a:rPr>
              <a:t> JAVERS)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Conception fonctionnelle et technique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Développements front (</a:t>
            </a:r>
            <a:r>
              <a:rPr lang="fr-FR" sz="900" err="1">
                <a:solidFill>
                  <a:srgbClr val="7F7F7F"/>
                </a:solidFill>
                <a:ea typeface="Roboto"/>
                <a:cs typeface="Roboto"/>
              </a:rPr>
              <a:t>Angular</a:t>
            </a:r>
            <a:r>
              <a:rPr lang="fr-FR" sz="900">
                <a:solidFill>
                  <a:srgbClr val="7F7F7F"/>
                </a:solidFill>
                <a:ea typeface="Roboto"/>
                <a:cs typeface="Roboto"/>
              </a:rPr>
              <a:t>) et back (Java/JEE)</a:t>
            </a:r>
          </a:p>
        </p:txBody>
      </p:sp>
      <p:sp>
        <p:nvSpPr>
          <p:cNvPr id="22" name="ZoneTexte 21">
            <a:extLst>
              <a:ext uri="{FF2B5EF4-FFF2-40B4-BE49-F238E27FC236}">
                <a16:creationId xmlns:a16="http://schemas.microsoft.com/office/drawing/2014/main" id="{3653EB36-BBDD-06DE-F55D-BDDD6F8BB2CD}"/>
              </a:ext>
            </a:extLst>
          </p:cNvPr>
          <p:cNvSpPr txBox="1"/>
          <p:nvPr/>
        </p:nvSpPr>
        <p:spPr>
          <a:xfrm>
            <a:off x="8460355" y="3810855"/>
            <a:ext cx="2566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REFONTE DE L’APPLICATION DE GESTION DES RISQUES DE DEFAUT DE CREDIT</a:t>
            </a:r>
          </a:p>
        </p:txBody>
      </p:sp>
      <p:sp>
        <p:nvSpPr>
          <p:cNvPr id="24" name="ZoneTexte 23">
            <a:extLst>
              <a:ext uri="{FF2B5EF4-FFF2-40B4-BE49-F238E27FC236}">
                <a16:creationId xmlns:a16="http://schemas.microsoft.com/office/drawing/2014/main" id="{CBB81943-7DDB-8F79-68B5-73A639019656}"/>
              </a:ext>
            </a:extLst>
          </p:cNvPr>
          <p:cNvSpPr txBox="1"/>
          <p:nvPr/>
        </p:nvSpPr>
        <p:spPr>
          <a:xfrm>
            <a:off x="4693104" y="1607715"/>
            <a:ext cx="3372039" cy="20313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Allianz France a confié à </a:t>
            </a:r>
            <a:r>
              <a:rPr lang="fr-FR" sz="900" err="1">
                <a:solidFill>
                  <a:srgbClr val="7F7F7F"/>
                </a:solidFill>
                <a:ea typeface="Roboto"/>
                <a:cs typeface="Roboto"/>
              </a:rPr>
              <a:t>Aubay</a:t>
            </a:r>
            <a:r>
              <a:rPr lang="fr-FR" sz="900">
                <a:solidFill>
                  <a:srgbClr val="7F7F7F"/>
                </a:solidFill>
                <a:ea typeface="Roboto"/>
                <a:cs typeface="Roboto"/>
              </a:rPr>
              <a:t> le projet « Access </a:t>
            </a:r>
            <a:r>
              <a:rPr lang="fr-FR" sz="900" err="1">
                <a:solidFill>
                  <a:srgbClr val="7F7F7F"/>
                </a:solidFill>
                <a:ea typeface="Roboto"/>
                <a:cs typeface="Roboto"/>
              </a:rPr>
              <a:t>MidCorp</a:t>
            </a:r>
            <a:r>
              <a:rPr lang="fr-FR" sz="900">
                <a:solidFill>
                  <a:srgbClr val="7F7F7F"/>
                </a:solidFill>
                <a:ea typeface="Roboto"/>
                <a:cs typeface="Roboto"/>
              </a:rPr>
              <a:t> » qui a pour objectif de digitaliser la souscription IARD en s’appuyant sur un </a:t>
            </a:r>
            <a:r>
              <a:rPr lang="fr-FR" sz="900" err="1">
                <a:solidFill>
                  <a:srgbClr val="7F7F7F"/>
                </a:solidFill>
                <a:ea typeface="Roboto"/>
                <a:cs typeface="Roboto"/>
              </a:rPr>
              <a:t>legacy</a:t>
            </a:r>
            <a:r>
              <a:rPr lang="fr-FR" sz="900">
                <a:solidFill>
                  <a:srgbClr val="7F7F7F"/>
                </a:solidFill>
                <a:ea typeface="Roboto"/>
                <a:cs typeface="Roboto"/>
              </a:rPr>
              <a:t> mainframe.</a:t>
            </a: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sym typeface="Wingdings" panose="05000000000000000000" pitchFamily="2" charset="2"/>
              </a:rPr>
              <a:t> </a:t>
            </a:r>
            <a:r>
              <a:rPr lang="fr-FR" sz="900">
                <a:solidFill>
                  <a:srgbClr val="7F7F7F"/>
                </a:solidFill>
                <a:ea typeface="Roboto"/>
                <a:cs typeface="Roboto"/>
              </a:rPr>
              <a:t>Projet stratégique figurant dans le « Top 3 » Allianz IT.</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Cadrage du besoin &amp; mise en place d’une approche de type MVP​</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Définition et mise en place de la nouvelle architecture  basée sur une solution Cloud AWS</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fonctionnelle et technique basée sur une solution API pour accéder au Mainframe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Stratégie, Conception, exécution et automatisation des tests (JUnit, </a:t>
            </a:r>
            <a:r>
              <a:rPr lang="fr-FR" sz="900" err="1">
                <a:solidFill>
                  <a:srgbClr val="7F7F7F"/>
                </a:solidFill>
                <a:ea typeface="Roboto"/>
                <a:cs typeface="Roboto"/>
              </a:rPr>
              <a:t>Xray</a:t>
            </a:r>
            <a:r>
              <a:rPr lang="fr-FR" sz="900">
                <a:solidFill>
                  <a:srgbClr val="7F7F7F"/>
                </a:solidFill>
                <a:ea typeface="Roboto"/>
                <a:cs typeface="Roboto"/>
              </a:rPr>
              <a:t>, </a:t>
            </a:r>
            <a:r>
              <a:rPr lang="fr-FR" sz="900" err="1">
                <a:solidFill>
                  <a:srgbClr val="7F7F7F"/>
                </a:solidFill>
                <a:ea typeface="Roboto"/>
                <a:cs typeface="Roboto"/>
              </a:rPr>
              <a:t>Selenium</a:t>
            </a:r>
            <a:r>
              <a:rPr lang="fr-FR" sz="900">
                <a:solidFill>
                  <a:srgbClr val="7F7F7F"/>
                </a:solidFill>
                <a:ea typeface="Roboto"/>
                <a:cs typeface="Roboto"/>
              </a:rPr>
              <a:t>, </a:t>
            </a:r>
            <a:r>
              <a:rPr lang="fr-FR" sz="900" err="1">
                <a:solidFill>
                  <a:srgbClr val="7F7F7F"/>
                </a:solidFill>
                <a:ea typeface="Roboto"/>
                <a:cs typeface="Roboto"/>
              </a:rPr>
              <a:t>SoapUI</a:t>
            </a:r>
            <a:r>
              <a:rPr lang="fr-FR" sz="900">
                <a:solidFill>
                  <a:srgbClr val="7F7F7F"/>
                </a:solidFill>
                <a:ea typeface="Roboto"/>
                <a:cs typeface="Roboto"/>
              </a:rPr>
              <a:t>)​</a:t>
            </a:r>
          </a:p>
        </p:txBody>
      </p:sp>
      <p:sp>
        <p:nvSpPr>
          <p:cNvPr id="25" name="ZoneTexte 24">
            <a:extLst>
              <a:ext uri="{FF2B5EF4-FFF2-40B4-BE49-F238E27FC236}">
                <a16:creationId xmlns:a16="http://schemas.microsoft.com/office/drawing/2014/main" id="{0AA7AFF7-B91B-A188-A478-27ADF8CDD455}"/>
              </a:ext>
            </a:extLst>
          </p:cNvPr>
          <p:cNvSpPr txBox="1"/>
          <p:nvPr/>
        </p:nvSpPr>
        <p:spPr>
          <a:xfrm>
            <a:off x="4707585" y="1260107"/>
            <a:ext cx="23761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DIGITALISATION DU PARCOURS IARD</a:t>
            </a:r>
          </a:p>
        </p:txBody>
      </p:sp>
      <p:cxnSp>
        <p:nvCxnSpPr>
          <p:cNvPr id="27" name="Connecteur droit 26">
            <a:extLst>
              <a:ext uri="{FF2B5EF4-FFF2-40B4-BE49-F238E27FC236}">
                <a16:creationId xmlns:a16="http://schemas.microsoft.com/office/drawing/2014/main" id="{E18BDD9E-13B1-9A2C-754C-D575A4D5CF6E}"/>
              </a:ext>
            </a:extLst>
          </p:cNvPr>
          <p:cNvCxnSpPr/>
          <p:nvPr/>
        </p:nvCxnSpPr>
        <p:spPr>
          <a:xfrm>
            <a:off x="4693104"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D66C3F9-D553-6B9D-1D7C-1FF441E01E09}"/>
              </a:ext>
            </a:extLst>
          </p:cNvPr>
          <p:cNvCxnSpPr/>
          <p:nvPr/>
        </p:nvCxnSpPr>
        <p:spPr>
          <a:xfrm>
            <a:off x="8460356" y="3813573"/>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26" name="Espace réservé du texte 1">
            <a:extLst>
              <a:ext uri="{FF2B5EF4-FFF2-40B4-BE49-F238E27FC236}">
                <a16:creationId xmlns:a16="http://schemas.microsoft.com/office/drawing/2014/main" id="{F700B9CA-A61C-1696-5685-E6A01A5A2ECA}"/>
              </a:ext>
            </a:extLst>
          </p:cNvPr>
          <p:cNvSpPr>
            <a:spLocks noGrp="1"/>
          </p:cNvSpPr>
          <p:nvPr>
            <p:ph type="body" sz="quarter" idx="10"/>
          </p:nvPr>
        </p:nvSpPr>
        <p:spPr>
          <a:xfrm>
            <a:off x="376774" y="444843"/>
            <a:ext cx="10104377" cy="179853"/>
          </a:xfrm>
        </p:spPr>
        <p:txBody>
          <a:bodyPr/>
          <a:lstStyle/>
          <a:p>
            <a:r>
              <a:rPr lang="fr-FR"/>
              <a:t>Notre expertise</a:t>
            </a:r>
          </a:p>
        </p:txBody>
      </p:sp>
      <p:sp>
        <p:nvSpPr>
          <p:cNvPr id="32" name="Espace réservé du texte 2">
            <a:extLst>
              <a:ext uri="{FF2B5EF4-FFF2-40B4-BE49-F238E27FC236}">
                <a16:creationId xmlns:a16="http://schemas.microsoft.com/office/drawing/2014/main" id="{7800D4F5-7AC6-D620-5D81-B1308315E363}"/>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Notre offre</a:t>
            </a:r>
          </a:p>
        </p:txBody>
      </p:sp>
      <p:pic>
        <p:nvPicPr>
          <p:cNvPr id="1026" name="Picture 2">
            <a:extLst>
              <a:ext uri="{FF2B5EF4-FFF2-40B4-BE49-F238E27FC236}">
                <a16:creationId xmlns:a16="http://schemas.microsoft.com/office/drawing/2014/main" id="{149C2256-070F-56EF-9510-236600FEA3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2540" y="1285596"/>
            <a:ext cx="697329" cy="17985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427DCDE-FD03-2F80-258A-60DBB1A12A45}"/>
              </a:ext>
            </a:extLst>
          </p:cNvPr>
          <p:cNvPicPr>
            <a:picLocks noChangeAspect="1"/>
          </p:cNvPicPr>
          <p:nvPr/>
        </p:nvPicPr>
        <p:blipFill rotWithShape="1">
          <a:blip r:embed="rId7"/>
          <a:srcRect t="20976" b="20976"/>
          <a:stretch/>
        </p:blipFill>
        <p:spPr>
          <a:xfrm>
            <a:off x="10879440" y="1173804"/>
            <a:ext cx="1159274" cy="336469"/>
          </a:xfrm>
          <a:prstGeom prst="rect">
            <a:avLst/>
          </a:prstGeom>
        </p:spPr>
      </p:pic>
      <p:sp>
        <p:nvSpPr>
          <p:cNvPr id="6" name="ZoneTexte 5">
            <a:extLst>
              <a:ext uri="{FF2B5EF4-FFF2-40B4-BE49-F238E27FC236}">
                <a16:creationId xmlns:a16="http://schemas.microsoft.com/office/drawing/2014/main" id="{251E634F-13CD-0C81-FAEF-2F0E377350A7}"/>
              </a:ext>
            </a:extLst>
          </p:cNvPr>
          <p:cNvSpPr txBox="1"/>
          <p:nvPr/>
        </p:nvSpPr>
        <p:spPr>
          <a:xfrm>
            <a:off x="356603" y="1476047"/>
            <a:ext cx="3462367" cy="1323439"/>
          </a:xfrm>
          <a:prstGeom prst="rect">
            <a:avLst/>
          </a:prstGeom>
          <a:noFill/>
        </p:spPr>
        <p:txBody>
          <a:bodyPr wrap="square">
            <a:spAutoFit/>
          </a:bodyPr>
          <a:lstStyle/>
          <a:p>
            <a:pPr algn="just">
              <a:defRPr/>
            </a:pPr>
            <a:r>
              <a:rPr lang="fr-FR" sz="1000">
                <a:solidFill>
                  <a:srgbClr val="404040"/>
                </a:solidFill>
                <a:latin typeface="Arial" panose="020B0604020202020204"/>
              </a:rPr>
              <a:t>Dans le contexte actuel de transformation digitale, la modernisation des systèmes d'information est essentielle pour optimiser le Time-to-</a:t>
            </a:r>
            <a:r>
              <a:rPr lang="fr-FR" sz="1000" err="1">
                <a:solidFill>
                  <a:srgbClr val="404040"/>
                </a:solidFill>
                <a:latin typeface="Arial" panose="020B0604020202020204"/>
              </a:rPr>
              <a:t>Market</a:t>
            </a:r>
            <a:r>
              <a:rPr lang="fr-FR" sz="1000">
                <a:solidFill>
                  <a:srgbClr val="404040"/>
                </a:solidFill>
                <a:latin typeface="Arial" panose="020B0604020202020204"/>
              </a:rPr>
              <a:t> et répondre aux nouvelles exigences du marché. Notre offre de modernisation des applications vise à accompagner les entreprises dans cette transition, en optimisant leurs systèmes existants et en intégrant des technologies de pointe.</a:t>
            </a:r>
          </a:p>
        </p:txBody>
      </p:sp>
      <p:sp>
        <p:nvSpPr>
          <p:cNvPr id="15" name="ZoneTexte 14">
            <a:extLst>
              <a:ext uri="{FF2B5EF4-FFF2-40B4-BE49-F238E27FC236}">
                <a16:creationId xmlns:a16="http://schemas.microsoft.com/office/drawing/2014/main" id="{096C0CC0-2DFC-58C4-7D10-949CD3EAF382}"/>
              </a:ext>
            </a:extLst>
          </p:cNvPr>
          <p:cNvSpPr txBox="1"/>
          <p:nvPr/>
        </p:nvSpPr>
        <p:spPr>
          <a:xfrm>
            <a:off x="376774" y="2782984"/>
            <a:ext cx="3462369" cy="3477875"/>
          </a:xfrm>
          <a:prstGeom prst="rect">
            <a:avLst/>
          </a:prstGeom>
          <a:noFill/>
        </p:spPr>
        <p:txBody>
          <a:bodyPr wrap="square" rtlCol="0">
            <a:spAutoFit/>
          </a:bodyPr>
          <a:lstStyle/>
          <a:p>
            <a:pPr algn="ctr">
              <a:spcAft>
                <a:spcPts val="1200"/>
              </a:spcAft>
            </a:pPr>
            <a:r>
              <a:rPr lang="fr-FR" sz="1000" b="1">
                <a:solidFill>
                  <a:srgbClr val="404040"/>
                </a:solidFill>
                <a:latin typeface="Arial" panose="020B0604020202020204"/>
              </a:rPr>
              <a:t>Nos savoir-faire</a:t>
            </a:r>
          </a:p>
          <a:p>
            <a:pPr marL="171450" indent="-171450" algn="just">
              <a:buFont typeface="Arial" panose="020B0604020202020204" pitchFamily="34" charset="0"/>
              <a:buChar char="•"/>
            </a:pPr>
            <a:r>
              <a:rPr lang="fr-FR" sz="1000" b="1">
                <a:solidFill>
                  <a:srgbClr val="404040"/>
                </a:solidFill>
                <a:latin typeface="Arial" panose="020B0604020202020204"/>
              </a:rPr>
              <a:t>Move-to-Cloud : </a:t>
            </a:r>
            <a:r>
              <a:rPr lang="fr-FR" sz="1000">
                <a:solidFill>
                  <a:srgbClr val="404040"/>
                </a:solidFill>
                <a:latin typeface="Arial" panose="020B0604020202020204"/>
              </a:rPr>
              <a:t>portage sécurisé des applications et des données vers des environnements Cloud, offrant une scalabilité et une flexibilité accrues, ainsi qu'une réduction des coûts d'infrastructure.</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Développement et Intégration d'APIs :</a:t>
            </a:r>
            <a:r>
              <a:rPr lang="fr-FR" sz="1000">
                <a:solidFill>
                  <a:srgbClr val="404040"/>
                </a:solidFill>
                <a:latin typeface="Arial" panose="020B0604020202020204"/>
              </a:rPr>
              <a:t> création et mise en place d'interfaces de programmation (API) pour assurer une communication fluide entre les différentes applications et systèmes, favorisant l'interopérabilité et l'automatisation des processus.</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Modernisation des Architectures Applicatives :</a:t>
            </a:r>
            <a:r>
              <a:rPr lang="fr-FR" sz="1000">
                <a:solidFill>
                  <a:srgbClr val="404040"/>
                </a:solidFill>
                <a:latin typeface="Arial" panose="020B0604020202020204"/>
              </a:rPr>
              <a:t> refactorisation des applications existantes pour les adapter aux architectures modernes type </a:t>
            </a:r>
            <a:r>
              <a:rPr lang="fr-FR" sz="1000" err="1">
                <a:solidFill>
                  <a:srgbClr val="404040"/>
                </a:solidFill>
                <a:latin typeface="Arial" panose="020B0604020202020204"/>
              </a:rPr>
              <a:t>microservices</a:t>
            </a:r>
            <a:r>
              <a:rPr lang="fr-FR" sz="1000">
                <a:solidFill>
                  <a:srgbClr val="404040"/>
                </a:solidFill>
                <a:latin typeface="Arial" panose="020B0604020202020204"/>
              </a:rPr>
              <a:t>, améliorant ainsi leur performance, leur résilience et leur facilité de maintenance.</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Sécurité Renforcée : </a:t>
            </a:r>
            <a:r>
              <a:rPr lang="fr-FR" sz="1000">
                <a:solidFill>
                  <a:srgbClr val="404040"/>
                </a:solidFill>
                <a:latin typeface="Arial" panose="020B0604020202020204"/>
              </a:rPr>
              <a:t>Implémentation de solutions de cybersécurité avancées pour protéger les données et les applications contre les menaces émergentes.</a:t>
            </a:r>
          </a:p>
        </p:txBody>
      </p:sp>
      <p:pic>
        <p:nvPicPr>
          <p:cNvPr id="41" name="Image 40">
            <a:extLst>
              <a:ext uri="{FF2B5EF4-FFF2-40B4-BE49-F238E27FC236}">
                <a16:creationId xmlns:a16="http://schemas.microsoft.com/office/drawing/2014/main" id="{BFE15520-E21A-D2B2-403D-BB9A9B99CBBB}"/>
              </a:ext>
            </a:extLst>
          </p:cNvPr>
          <p:cNvPicPr>
            <a:picLocks noChangeAspect="1"/>
          </p:cNvPicPr>
          <p:nvPr/>
        </p:nvPicPr>
        <p:blipFill>
          <a:blip r:embed="rId8"/>
          <a:stretch>
            <a:fillRect/>
          </a:stretch>
        </p:blipFill>
        <p:spPr>
          <a:xfrm>
            <a:off x="7262540" y="3767315"/>
            <a:ext cx="745894" cy="423007"/>
          </a:xfrm>
          <a:prstGeom prst="rect">
            <a:avLst/>
          </a:prstGeom>
        </p:spPr>
      </p:pic>
      <p:sp>
        <p:nvSpPr>
          <p:cNvPr id="42" name="ZoneTexte 41">
            <a:extLst>
              <a:ext uri="{FF2B5EF4-FFF2-40B4-BE49-F238E27FC236}">
                <a16:creationId xmlns:a16="http://schemas.microsoft.com/office/drawing/2014/main" id="{E94C584A-6477-F195-95A3-3BE769B920F9}"/>
              </a:ext>
            </a:extLst>
          </p:cNvPr>
          <p:cNvSpPr txBox="1"/>
          <p:nvPr/>
        </p:nvSpPr>
        <p:spPr>
          <a:xfrm>
            <a:off x="8390196" y="1543533"/>
            <a:ext cx="3490410" cy="1892826"/>
          </a:xfrm>
          <a:prstGeom prst="rect">
            <a:avLst/>
          </a:prstGeom>
          <a:noFill/>
        </p:spPr>
        <p:txBody>
          <a:bodyPr wrap="square">
            <a:spAutoFit/>
          </a:bodyPr>
          <a:lstStyle/>
          <a:p>
            <a:r>
              <a:rPr lang="fr-FR" sz="900">
                <a:solidFill>
                  <a:srgbClr val="7F7F7F"/>
                </a:solidFill>
                <a:ea typeface="Roboto"/>
                <a:cs typeface="Roboto"/>
              </a:rPr>
              <a:t>Dans le cadre de la modernisation de son SI, la Bred a souhaité décommissionner </a:t>
            </a:r>
            <a:r>
              <a:rPr lang="fr-FR" sz="900" err="1">
                <a:solidFill>
                  <a:srgbClr val="7F7F7F"/>
                </a:solidFill>
                <a:ea typeface="Roboto"/>
                <a:cs typeface="Roboto"/>
              </a:rPr>
              <a:t>Jboss</a:t>
            </a:r>
            <a:r>
              <a:rPr lang="fr-FR" sz="900">
                <a:solidFill>
                  <a:srgbClr val="7F7F7F"/>
                </a:solidFill>
                <a:ea typeface="Roboto"/>
                <a:cs typeface="Roboto"/>
              </a:rPr>
              <a:t> Fuse au profit de </a:t>
            </a:r>
            <a:r>
              <a:rPr lang="fr-FR" sz="900" err="1">
                <a:solidFill>
                  <a:srgbClr val="7F7F7F"/>
                </a:solidFill>
                <a:ea typeface="Roboto"/>
                <a:cs typeface="Roboto"/>
              </a:rPr>
              <a:t>Openshift</a:t>
            </a:r>
            <a:r>
              <a:rPr lang="fr-FR" sz="900">
                <a:solidFill>
                  <a:srgbClr val="7F7F7F"/>
                </a:solidFill>
                <a:ea typeface="Roboto"/>
                <a:cs typeface="Roboto"/>
              </a:rPr>
              <a:t>. Le projet devait assurer la migration des applications JBOSS sur une nouvelle plateforme </a:t>
            </a:r>
            <a:r>
              <a:rPr lang="fr-FR" sz="900" err="1">
                <a:solidFill>
                  <a:srgbClr val="7F7F7F"/>
                </a:solidFill>
                <a:ea typeface="Roboto"/>
                <a:cs typeface="Roboto"/>
              </a:rPr>
              <a:t>OpenShift</a:t>
            </a:r>
            <a:r>
              <a:rPr lang="fr-FR" sz="900">
                <a:solidFill>
                  <a:srgbClr val="7F7F7F"/>
                </a:solidFill>
                <a:ea typeface="Roboto"/>
                <a:cs typeface="Roboto"/>
              </a:rPr>
              <a:t> et remplacer les appels vers les Business Service </a:t>
            </a:r>
            <a:r>
              <a:rPr lang="fr-FR" sz="900" err="1">
                <a:solidFill>
                  <a:srgbClr val="7F7F7F"/>
                </a:solidFill>
                <a:ea typeface="Roboto"/>
                <a:cs typeface="Roboto"/>
              </a:rPr>
              <a:t>Rest</a:t>
            </a:r>
            <a:r>
              <a:rPr lang="fr-FR" sz="900">
                <a:solidFill>
                  <a:srgbClr val="7F7F7F"/>
                </a:solidFill>
                <a:ea typeface="Roboto"/>
                <a:cs typeface="Roboto"/>
              </a:rPr>
              <a:t>/</a:t>
            </a:r>
            <a:r>
              <a:rPr lang="fr-FR" sz="900" err="1">
                <a:solidFill>
                  <a:srgbClr val="7F7F7F"/>
                </a:solidFill>
                <a:ea typeface="Roboto"/>
                <a:cs typeface="Roboto"/>
              </a:rPr>
              <a:t>Json</a:t>
            </a:r>
            <a:r>
              <a:rPr lang="fr-FR" sz="900">
                <a:solidFill>
                  <a:srgbClr val="7F7F7F"/>
                </a:solidFill>
                <a:ea typeface="Roboto"/>
                <a:cs typeface="Roboto"/>
              </a:rPr>
              <a:t> par des appels </a:t>
            </a:r>
            <a:r>
              <a:rPr lang="fr-FR" sz="900" err="1">
                <a:solidFill>
                  <a:srgbClr val="7F7F7F"/>
                </a:solidFill>
                <a:ea typeface="Roboto"/>
                <a:cs typeface="Roboto"/>
              </a:rPr>
              <a:t>OpenShift</a:t>
            </a:r>
            <a:r>
              <a:rPr lang="fr-FR" sz="900">
                <a:solidFill>
                  <a:srgbClr val="7F7F7F"/>
                </a:solidFill>
                <a:ea typeface="Roboto"/>
                <a:cs typeface="Roboto"/>
              </a:rPr>
              <a:t>.</a:t>
            </a:r>
          </a:p>
          <a:p>
            <a:endParaRPr kumimoji="0" lang="fr-FR" sz="900" b="1" i="0" u="none" strike="noStrike" kern="1200" cap="none" spc="0" normalizeH="0" baseline="0" noProof="0">
              <a:ln>
                <a:noFill/>
              </a:ln>
              <a:solidFill>
                <a:srgbClr val="7F7F7F"/>
              </a:solidFill>
              <a:effectLs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Migration de 207 Business Services par vagues successives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Définition de la stratégie de tests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Déploiement et tests dans les environnements de développement et recette </a:t>
            </a:r>
            <a:r>
              <a:rPr lang="fr-FR" sz="900" err="1">
                <a:solidFill>
                  <a:srgbClr val="7F7F7F"/>
                </a:solidFill>
                <a:ea typeface="Roboto"/>
                <a:cs typeface="Roboto"/>
              </a:rPr>
              <a:t>Openshift</a:t>
            </a:r>
            <a:endParaRPr lang="fr-FR" sz="900">
              <a:solidFill>
                <a:srgbClr val="7F7F7F"/>
              </a:solidFill>
              <a:ea typeface="Roboto"/>
              <a:cs typeface="Roboto"/>
            </a:endParaRPr>
          </a:p>
          <a:p>
            <a:pPr marL="179705" indent="-179070" algn="just">
              <a:buClr>
                <a:srgbClr val="000000"/>
              </a:buClr>
              <a:buFont typeface="Arial" panose="020B0604020202020204" pitchFamily="34" charset="0"/>
              <a:buChar char="•"/>
              <a:defRPr/>
            </a:pPr>
            <a:r>
              <a:rPr lang="fr-FR" sz="900">
                <a:solidFill>
                  <a:srgbClr val="7F7F7F"/>
                </a:solidFill>
                <a:ea typeface="Roboto"/>
                <a:cs typeface="Roboto"/>
              </a:rPr>
              <a:t>Mise en production  </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endParaRPr lang="fr-FR" sz="900">
              <a:solidFill>
                <a:srgbClr val="7F7F7F"/>
              </a:solidFill>
              <a:ea typeface="Roboto"/>
              <a:cs typeface="Roboto"/>
            </a:endParaRPr>
          </a:p>
        </p:txBody>
      </p:sp>
    </p:spTree>
    <p:extLst>
      <p:ext uri="{BB962C8B-B14F-4D97-AF65-F5344CB8AC3E}">
        <p14:creationId xmlns:p14="http://schemas.microsoft.com/office/powerpoint/2010/main" val="15707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2D1DF76-10C2-9EC4-2084-AC1B3EE08A60}"/>
              </a:ext>
            </a:extLst>
          </p:cNvPr>
          <p:cNvSpPr>
            <a:spLocks noGrp="1"/>
          </p:cNvSpPr>
          <p:nvPr>
            <p:ph type="body" sz="quarter" idx="10"/>
          </p:nvPr>
        </p:nvSpPr>
        <p:spPr/>
        <p:txBody>
          <a:bodyPr/>
          <a:lstStyle/>
          <a:p>
            <a:r>
              <a:rPr lang="fr-FR"/>
              <a:t>Notre expertise</a:t>
            </a:r>
          </a:p>
        </p:txBody>
      </p:sp>
      <p:sp>
        <p:nvSpPr>
          <p:cNvPr id="3" name="Espace réservé du texte 2">
            <a:extLst>
              <a:ext uri="{FF2B5EF4-FFF2-40B4-BE49-F238E27FC236}">
                <a16:creationId xmlns:a16="http://schemas.microsoft.com/office/drawing/2014/main" id="{D8313C33-0C36-F8EE-9E5D-0E4F4F7F5D2A}"/>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sp>
        <p:nvSpPr>
          <p:cNvPr id="66" name="ZoneTexte 65">
            <a:extLst>
              <a:ext uri="{FF2B5EF4-FFF2-40B4-BE49-F238E27FC236}">
                <a16:creationId xmlns:a16="http://schemas.microsoft.com/office/drawing/2014/main" id="{CE384775-4251-551D-2E32-B82A01A928E1}"/>
              </a:ext>
            </a:extLst>
          </p:cNvPr>
          <p:cNvSpPr txBox="1"/>
          <p:nvPr/>
        </p:nvSpPr>
        <p:spPr>
          <a:xfrm>
            <a:off x="455849" y="1101582"/>
            <a:ext cx="3085106"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lang="fr-FR" sz="1100" b="1">
                <a:solidFill>
                  <a:srgbClr val="404040"/>
                </a:solidFill>
                <a:latin typeface="Arial" panose="020B0604020202020204" pitchFamily="34" charset="0"/>
                <a:ea typeface="Calibri" charset="0"/>
                <a:cs typeface="Arial" panose="020B0604020202020204" pitchFamily="34" charset="0"/>
                <a:sym typeface="Lato Light"/>
              </a:rPr>
              <a:t>L’OFFRE</a:t>
            </a:r>
            <a:r>
              <a:rPr kumimoji="0" lang="fr-FR" sz="1100" b="1" i="0" u="none" strike="noStrike" kern="1200" cap="none" spc="0" normalizeH="0" baseline="0" noProof="0">
                <a:ln>
                  <a:noFill/>
                </a:ln>
                <a:solidFill>
                  <a:schemeClr val="accent5"/>
                </a:solidFill>
                <a:effectLst/>
                <a:uLnTx/>
                <a:uFillTx/>
                <a:latin typeface="Arial" panose="020B0604020202020204" pitchFamily="34" charset="0"/>
                <a:ea typeface="Calibri" charset="0"/>
                <a:cs typeface="Arial" panose="020B0604020202020204" pitchFamily="34" charset="0"/>
                <a:sym typeface="Lato Light"/>
              </a:rPr>
              <a:t> </a:t>
            </a:r>
            <a:r>
              <a:rPr kumimoji="0" lang="fr-FR" sz="1100" b="1" i="0" u="none" strike="noStrike" kern="1200" cap="none" spc="0" normalizeH="0" baseline="0" noProof="0">
                <a:ln>
                  <a:noFill/>
                </a:ln>
                <a:solidFill>
                  <a:srgbClr val="E5430D"/>
                </a:solidFill>
                <a:effectLst/>
                <a:uLnTx/>
                <a:uFillTx/>
                <a:latin typeface="Arial" panose="020B0604020202020204" pitchFamily="34" charset="0"/>
                <a:ea typeface="Calibri" charset="0"/>
                <a:cs typeface="Arial" panose="020B0604020202020204" pitchFamily="34" charset="0"/>
                <a:sym typeface="Lato Light"/>
              </a:rPr>
              <a:t>PROJET</a:t>
            </a:r>
          </a:p>
        </p:txBody>
      </p:sp>
      <p:grpSp>
        <p:nvGrpSpPr>
          <p:cNvPr id="5" name="Groupe 4">
            <a:extLst>
              <a:ext uri="{FF2B5EF4-FFF2-40B4-BE49-F238E27FC236}">
                <a16:creationId xmlns:a16="http://schemas.microsoft.com/office/drawing/2014/main" id="{35470CF1-BE55-9694-D66F-D61075A608A8}"/>
              </a:ext>
            </a:extLst>
          </p:cNvPr>
          <p:cNvGrpSpPr/>
          <p:nvPr/>
        </p:nvGrpSpPr>
        <p:grpSpPr>
          <a:xfrm>
            <a:off x="-11216" y="6115941"/>
            <a:ext cx="455090" cy="455090"/>
            <a:chOff x="-11216" y="6115941"/>
            <a:chExt cx="455090" cy="455090"/>
          </a:xfrm>
        </p:grpSpPr>
        <p:sp>
          <p:nvSpPr>
            <p:cNvPr id="6" name="Larme 5">
              <a:hlinkClick r:id="" action="ppaction://noaction"/>
              <a:extLst>
                <a:ext uri="{FF2B5EF4-FFF2-40B4-BE49-F238E27FC236}">
                  <a16:creationId xmlns:a16="http://schemas.microsoft.com/office/drawing/2014/main" id="{FD6AC15A-319E-2B89-1253-A2D7F7AE70B4}"/>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AC551E4D-284F-B28D-AD5D-13B7CEF37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5583" y="6210535"/>
              <a:ext cx="156092" cy="265901"/>
            </a:xfrm>
            <a:prstGeom prst="rect">
              <a:avLst/>
            </a:prstGeom>
          </p:spPr>
        </p:pic>
      </p:grpSp>
      <p:sp>
        <p:nvSpPr>
          <p:cNvPr id="4" name="ZoneTexte 3">
            <a:extLst>
              <a:ext uri="{FF2B5EF4-FFF2-40B4-BE49-F238E27FC236}">
                <a16:creationId xmlns:a16="http://schemas.microsoft.com/office/drawing/2014/main" id="{69AA899E-FE91-CEEC-4097-03353EF8A7E1}"/>
              </a:ext>
            </a:extLst>
          </p:cNvPr>
          <p:cNvSpPr txBox="1"/>
          <p:nvPr/>
        </p:nvSpPr>
        <p:spPr>
          <a:xfrm>
            <a:off x="366862" y="1404528"/>
            <a:ext cx="3520129" cy="5170646"/>
          </a:xfrm>
          <a:prstGeom prst="rect">
            <a:avLst/>
          </a:prstGeom>
          <a:noFill/>
        </p:spPr>
        <p:txBody>
          <a:bodyPr wrap="square">
            <a:spAutoFit/>
          </a:bodyPr>
          <a:lstStyle/>
          <a:p>
            <a:pPr algn="just">
              <a:defRPr/>
            </a:pPr>
            <a:r>
              <a:rPr lang="fr-FR" sz="1000">
                <a:solidFill>
                  <a:srgbClr val="404040"/>
                </a:solidFill>
                <a:latin typeface="Arial" panose="020B0604020202020204"/>
              </a:rPr>
              <a:t>Notre offre projet vise à accompagner nos clients dans la réalisation d’applications front-end / back-end. Elle s’appuie sur une approche centrée sur l'utilisateur et le produit. Elle crée des interfaces utilisateur performantes et intuitives.</a:t>
            </a:r>
          </a:p>
          <a:p>
            <a:pPr algn="just">
              <a:defRPr/>
            </a:pPr>
            <a:r>
              <a:rPr lang="fr-FR" sz="1000">
                <a:solidFill>
                  <a:srgbClr val="404040"/>
                </a:solidFill>
                <a:latin typeface="Arial" panose="020B0604020202020204"/>
              </a:rPr>
              <a:t>Nous créons des solutions robustes et sécurisées assurant une gestion efficace des données.</a:t>
            </a:r>
          </a:p>
          <a:p>
            <a:pPr algn="just">
              <a:defRPr/>
            </a:pPr>
            <a:r>
              <a:rPr lang="fr-FR" sz="1000">
                <a:solidFill>
                  <a:srgbClr val="404040"/>
                </a:solidFill>
                <a:latin typeface="Arial" panose="020B0604020202020204"/>
              </a:rPr>
              <a:t>Nous intégrons dès la conception des principes de sécurité avancés pour des applications conformes aux normes. Avec des pratiques DevOps et une approche API-first, nous facilitons l’intégration continue, le déploiement rapide, et favorisons la flexibilité et scalabilité par l’usage des micro-services et architectures hexagonales.</a:t>
            </a:r>
          </a:p>
          <a:p>
            <a:pPr algn="ctr">
              <a:spcBef>
                <a:spcPts val="600"/>
              </a:spcBef>
              <a:spcAft>
                <a:spcPts val="600"/>
              </a:spcAft>
            </a:pPr>
            <a:r>
              <a:rPr lang="fr-FR" sz="1000" b="1">
                <a:solidFill>
                  <a:srgbClr val="404040"/>
                </a:solidFill>
                <a:latin typeface="Arial" panose="020B0604020202020204"/>
              </a:rPr>
              <a:t>Nos savoir-faire</a:t>
            </a:r>
          </a:p>
          <a:p>
            <a:pPr marL="171450" indent="-171450" algn="just">
              <a:buFont typeface="Arial" panose="020B0604020202020204" pitchFamily="34" charset="0"/>
              <a:buChar char="•"/>
            </a:pPr>
            <a:r>
              <a:rPr lang="fr-FR" sz="1000" b="1">
                <a:solidFill>
                  <a:srgbClr val="404040"/>
                </a:solidFill>
                <a:latin typeface="Arial" panose="020B0604020202020204"/>
              </a:rPr>
              <a:t>Expérience Utilisateur (UX) </a:t>
            </a:r>
            <a:r>
              <a:rPr lang="fr-FR" sz="1000">
                <a:solidFill>
                  <a:srgbClr val="404040"/>
                </a:solidFill>
                <a:latin typeface="Arial" panose="020B0604020202020204"/>
              </a:rPr>
              <a:t>: Les clients s'attendent à des interfaces intuitives, faciles à naviguer et visuellement attrayantes.</a:t>
            </a:r>
          </a:p>
          <a:p>
            <a:pPr marL="171450" indent="-171450" algn="just">
              <a:buFont typeface="Arial" panose="020B0604020202020204" pitchFamily="34" charset="0"/>
              <a:buChar char="•"/>
            </a:pPr>
            <a:r>
              <a:rPr lang="fr-FR" sz="1000" b="1">
                <a:solidFill>
                  <a:srgbClr val="404040"/>
                </a:solidFill>
                <a:latin typeface="Arial" panose="020B0604020202020204"/>
              </a:rPr>
              <a:t>Responsive Design </a:t>
            </a:r>
            <a:r>
              <a:rPr lang="fr-FR" sz="1000">
                <a:solidFill>
                  <a:srgbClr val="404040"/>
                </a:solidFill>
                <a:latin typeface="Arial" panose="020B0604020202020204"/>
              </a:rPr>
              <a:t>: Les interfaces doivent être parfaitement fonctionnelles et esthétiques sur tous les types d'appareils, y compris les ordinateurs de bureau, les tablettes et les smartphones.</a:t>
            </a:r>
          </a:p>
          <a:p>
            <a:pPr marL="171450" indent="-171450" algn="just">
              <a:buFont typeface="Arial" panose="020B0604020202020204" pitchFamily="34" charset="0"/>
              <a:buChar char="•"/>
            </a:pPr>
            <a:r>
              <a:rPr lang="fr-FR" sz="1000" b="1">
                <a:solidFill>
                  <a:srgbClr val="404040"/>
                </a:solidFill>
                <a:latin typeface="Arial" panose="020B0604020202020204"/>
              </a:rPr>
              <a:t>Accessibilité </a:t>
            </a:r>
            <a:r>
              <a:rPr lang="fr-FR" sz="1000">
                <a:solidFill>
                  <a:srgbClr val="404040"/>
                </a:solidFill>
                <a:latin typeface="Arial" panose="020B0604020202020204"/>
              </a:rPr>
              <a:t>: Les applications doivent être accessibles à tous les utilisateurs, y compris ceux ayant des handicaps. </a:t>
            </a:r>
          </a:p>
          <a:p>
            <a:pPr marL="171450" indent="-171450" algn="just">
              <a:buFont typeface="Arial" panose="020B0604020202020204" pitchFamily="34" charset="0"/>
              <a:buChar char="•"/>
            </a:pPr>
            <a:r>
              <a:rPr lang="fr-FR" sz="1000" b="1">
                <a:solidFill>
                  <a:srgbClr val="404040"/>
                </a:solidFill>
                <a:latin typeface="Arial" panose="020B0604020202020204"/>
              </a:rPr>
              <a:t>Sécurité</a:t>
            </a:r>
            <a:r>
              <a:rPr lang="fr-FR" sz="1000">
                <a:solidFill>
                  <a:srgbClr val="404040"/>
                </a:solidFill>
                <a:latin typeface="Arial" panose="020B0604020202020204"/>
              </a:rPr>
              <a:t> : Les clients attendent des pratiques de sécurité rigoureuses, telles que la validation des entrées, la protection contre les attaques XSS et CSRF, et une gestion sécurisée des sessions.</a:t>
            </a:r>
          </a:p>
          <a:p>
            <a:pPr marL="171450" indent="-171450" algn="just">
              <a:buFont typeface="Arial" panose="020B0604020202020204" pitchFamily="34" charset="0"/>
              <a:buChar char="•"/>
            </a:pPr>
            <a:r>
              <a:rPr lang="fr-FR" sz="1000" b="1">
                <a:solidFill>
                  <a:srgbClr val="404040"/>
                </a:solidFill>
                <a:latin typeface="Arial" panose="020B0604020202020204"/>
              </a:rPr>
              <a:t>Intégration Fluide </a:t>
            </a:r>
            <a:r>
              <a:rPr lang="fr-FR" sz="1000">
                <a:solidFill>
                  <a:srgbClr val="404040"/>
                </a:solidFill>
                <a:latin typeface="Arial" panose="020B0604020202020204"/>
              </a:rPr>
              <a:t>: Les applications front-end doivent s'intégrer parfaitement avec les services back-end et les API. Une communication efficace entre le front-end et le back-end est cruciale pour le bon fonctionnement de l'application.</a:t>
            </a:r>
          </a:p>
        </p:txBody>
      </p:sp>
      <p:sp>
        <p:nvSpPr>
          <p:cNvPr id="23" name="ZoneTexte 22">
            <a:extLst>
              <a:ext uri="{FF2B5EF4-FFF2-40B4-BE49-F238E27FC236}">
                <a16:creationId xmlns:a16="http://schemas.microsoft.com/office/drawing/2014/main" id="{1E71A186-0697-8A43-7B6D-8D9A5025907D}"/>
              </a:ext>
            </a:extLst>
          </p:cNvPr>
          <p:cNvSpPr txBox="1"/>
          <p:nvPr/>
        </p:nvSpPr>
        <p:spPr>
          <a:xfrm>
            <a:off x="4735526" y="4211140"/>
            <a:ext cx="3374345" cy="1892826"/>
          </a:xfrm>
          <a:prstGeom prst="rect">
            <a:avLst/>
          </a:prstGeom>
          <a:noFill/>
        </p:spPr>
        <p:txBody>
          <a:bodyPr wrap="square">
            <a:spAutoFit/>
          </a:bodyPr>
          <a:lstStyle/>
          <a:p>
            <a:pPr marL="635" algn="just">
              <a:buClr>
                <a:srgbClr val="000000"/>
              </a:buClr>
              <a:defRPr/>
            </a:pPr>
            <a:r>
              <a:rPr lang="fr-FR" sz="900">
                <a:solidFill>
                  <a:srgbClr val="7F7F7F"/>
                </a:solidFill>
                <a:ea typeface="Roboto"/>
                <a:cs typeface="Roboto"/>
              </a:rPr>
              <a:t>LCL a lancé un programme de souscription de crédit immobilier. L’objectif est de proposer un parcours client / conseiller disruptif permettant à LCL de se positionner en référent sur le crédit immobilier.</a:t>
            </a:r>
          </a:p>
          <a:p>
            <a:pPr marL="635" algn="just">
              <a:buClr>
                <a:srgbClr val="000000"/>
              </a:buClr>
              <a:defRPr/>
            </a:pPr>
            <a:endParaRPr lang="fr-FR" sz="900" b="1">
              <a:solidFill>
                <a:srgbClr val="7F7F7F"/>
              </a:solidFill>
              <a:highlight>
                <a:srgbClr val="FFFF00"/>
              </a:highlight>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Rédaction des spécifications fonctionnelles</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technique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Développements front et back end </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 d’API et </a:t>
            </a:r>
            <a:r>
              <a:rPr lang="fr-FR" sz="900" err="1">
                <a:solidFill>
                  <a:srgbClr val="7F7F7F"/>
                </a:solidFill>
                <a:ea typeface="Roboto"/>
                <a:cs typeface="Roboto"/>
              </a:rPr>
              <a:t>microservices</a:t>
            </a:r>
            <a:endParaRPr lang="fr-FR" sz="900">
              <a:solidFill>
                <a:srgbClr val="7F7F7F"/>
              </a:solidFill>
              <a:ea typeface="Roboto"/>
              <a:cs typeface="Roboto"/>
            </a:endParaRP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unitaires et d’intégration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Assistance à la recette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Support à la mise en production</a:t>
            </a:r>
          </a:p>
        </p:txBody>
      </p:sp>
      <p:sp>
        <p:nvSpPr>
          <p:cNvPr id="24" name="ZoneTexte 23">
            <a:extLst>
              <a:ext uri="{FF2B5EF4-FFF2-40B4-BE49-F238E27FC236}">
                <a16:creationId xmlns:a16="http://schemas.microsoft.com/office/drawing/2014/main" id="{CEEE1FD7-5BF7-8B34-E81A-B73F86EAD1E4}"/>
              </a:ext>
            </a:extLst>
          </p:cNvPr>
          <p:cNvSpPr txBox="1"/>
          <p:nvPr/>
        </p:nvSpPr>
        <p:spPr>
          <a:xfrm>
            <a:off x="4735526" y="3916430"/>
            <a:ext cx="2822435"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NOUVELLE EXPERIENCE CREDIT IMMOBILIER</a:t>
            </a:r>
          </a:p>
        </p:txBody>
      </p:sp>
      <p:sp>
        <p:nvSpPr>
          <p:cNvPr id="26" name="ZoneTexte 25">
            <a:extLst>
              <a:ext uri="{FF2B5EF4-FFF2-40B4-BE49-F238E27FC236}">
                <a16:creationId xmlns:a16="http://schemas.microsoft.com/office/drawing/2014/main" id="{DD4E1080-3E5F-D426-E1BA-B21271C68239}"/>
              </a:ext>
            </a:extLst>
          </p:cNvPr>
          <p:cNvSpPr txBox="1"/>
          <p:nvPr/>
        </p:nvSpPr>
        <p:spPr>
          <a:xfrm>
            <a:off x="8440597" y="1305502"/>
            <a:ext cx="2731178"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a:solidFill>
                  <a:srgbClr val="E8470D"/>
                </a:solidFill>
                <a:latin typeface="Arial" panose="020B0604020202020204" pitchFamily="34" charset="0"/>
                <a:ea typeface="+mn-lt"/>
                <a:cs typeface="Arial" panose="020B0604020202020204" pitchFamily="34" charset="0"/>
              </a:rPr>
              <a:t>CRYPTO-MONNAIE ET ACTIFS NUMERIQUES</a:t>
            </a:r>
            <a:endPar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endParaRPr>
          </a:p>
        </p:txBody>
      </p:sp>
      <p:cxnSp>
        <p:nvCxnSpPr>
          <p:cNvPr id="46" name="Connecteur droit 45">
            <a:extLst>
              <a:ext uri="{FF2B5EF4-FFF2-40B4-BE49-F238E27FC236}">
                <a16:creationId xmlns:a16="http://schemas.microsoft.com/office/drawing/2014/main" id="{97AF677F-BF5A-47BF-42A4-EAACC65499BF}"/>
              </a:ext>
            </a:extLst>
          </p:cNvPr>
          <p:cNvCxnSpPr>
            <a:cxnSpLocks/>
          </p:cNvCxnSpPr>
          <p:nvPr/>
        </p:nvCxnSpPr>
        <p:spPr>
          <a:xfrm>
            <a:off x="8390196" y="12362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A0ADFBA3-57AB-2CBA-652C-E6B0ADEBEE64}"/>
              </a:ext>
            </a:extLst>
          </p:cNvPr>
          <p:cNvCxnSpPr>
            <a:cxnSpLocks/>
          </p:cNvCxnSpPr>
          <p:nvPr/>
        </p:nvCxnSpPr>
        <p:spPr>
          <a:xfrm>
            <a:off x="4719148" y="3847180"/>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21D592E9-D886-FF82-3312-31E0AED543EB}"/>
              </a:ext>
            </a:extLst>
          </p:cNvPr>
          <p:cNvSpPr txBox="1"/>
          <p:nvPr/>
        </p:nvSpPr>
        <p:spPr>
          <a:xfrm>
            <a:off x="8460355" y="4344683"/>
            <a:ext cx="3606063" cy="1962076"/>
          </a:xfrm>
          <a:prstGeom prst="rect">
            <a:avLst/>
          </a:prstGeom>
          <a:noFill/>
        </p:spPr>
        <p:txBody>
          <a:bodyPr wrap="square">
            <a:spAutoFit/>
          </a:bodyPr>
          <a:lstStyle/>
          <a:p>
            <a:pPr marL="635" algn="just">
              <a:buClr>
                <a:srgbClr val="000000"/>
              </a:buClr>
              <a:defRPr/>
            </a:pPr>
            <a:r>
              <a:rPr lang="fr-FR" altLang="fr-FR" sz="900">
                <a:solidFill>
                  <a:srgbClr val="7F7F7F"/>
                </a:solidFill>
                <a:ea typeface="Roboto"/>
                <a:cs typeface="Roboto"/>
              </a:rPr>
              <a:t>Programme stratégique porté par BNPP CARDIF et BCEF, il a l’ambition de faire de la prévoyance individuelle un relais de croissance majeur des activités assurancielles. Ce parcours client est omnicanal et intègre une vision métier de bout en bout (diagnostic, souscription, signature et contrat).</a:t>
            </a:r>
          </a:p>
          <a:p>
            <a:pPr marL="635" algn="just">
              <a:buClr>
                <a:srgbClr val="000000"/>
              </a:buClr>
              <a:defRPr/>
            </a:pPr>
            <a:endParaRPr lang="fr-FR" altLang="fr-FR" sz="900">
              <a:solidFill>
                <a:srgbClr val="7F7F7F"/>
              </a:solidFill>
              <a:ea typeface="Roboto"/>
              <a:cs typeface="Roboto"/>
            </a:endParaRPr>
          </a:p>
          <a:p>
            <a:pPr marR="0" lvl="0" indent="0" algn="just" fontAlgn="auto">
              <a:lnSpc>
                <a:spcPct val="150000"/>
              </a:lnSpc>
              <a:spcBef>
                <a:spcPts val="0"/>
              </a:spcBef>
              <a:spcAft>
                <a:spcPts val="0"/>
              </a:spcAft>
              <a:buClrTx/>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Validation de l’architecture par des POC</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Mise en place du dispositif et accompagnement Agile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Conception front et back end</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Développement et tests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Accompagnement de la recette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Support à la mise en production dans le cloud DMZR</a:t>
            </a:r>
          </a:p>
        </p:txBody>
      </p:sp>
      <p:sp>
        <p:nvSpPr>
          <p:cNvPr id="49" name="ZoneTexte 48">
            <a:extLst>
              <a:ext uri="{FF2B5EF4-FFF2-40B4-BE49-F238E27FC236}">
                <a16:creationId xmlns:a16="http://schemas.microsoft.com/office/drawing/2014/main" id="{1A31DD9D-11DE-74FB-B4FE-FDE5B73FDD6B}"/>
              </a:ext>
            </a:extLst>
          </p:cNvPr>
          <p:cNvSpPr txBox="1"/>
          <p:nvPr/>
        </p:nvSpPr>
        <p:spPr>
          <a:xfrm>
            <a:off x="8460355" y="3847180"/>
            <a:ext cx="2639445"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PARCOURS CLIENT SELF-CARE PREVOYANCE</a:t>
            </a:r>
          </a:p>
        </p:txBody>
      </p:sp>
      <p:sp>
        <p:nvSpPr>
          <p:cNvPr id="50" name="ZoneTexte 49">
            <a:extLst>
              <a:ext uri="{FF2B5EF4-FFF2-40B4-BE49-F238E27FC236}">
                <a16:creationId xmlns:a16="http://schemas.microsoft.com/office/drawing/2014/main" id="{5A755661-2A9B-CD02-3C52-2CFE19AF48F4}"/>
              </a:ext>
            </a:extLst>
          </p:cNvPr>
          <p:cNvSpPr txBox="1"/>
          <p:nvPr/>
        </p:nvSpPr>
        <p:spPr>
          <a:xfrm>
            <a:off x="4707585" y="1600993"/>
            <a:ext cx="3372039" cy="20313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BPLG a lancé un programme de Titrisation concernant toutes ses Business </a:t>
            </a:r>
            <a:r>
              <a:rPr lang="fr-FR" sz="900" err="1">
                <a:solidFill>
                  <a:srgbClr val="7F7F7F"/>
                </a:solidFill>
                <a:ea typeface="Roboto"/>
                <a:cs typeface="Roboto"/>
              </a:rPr>
              <a:t>Units</a:t>
            </a:r>
            <a:r>
              <a:rPr lang="fr-FR" sz="900">
                <a:solidFill>
                  <a:srgbClr val="7F7F7F"/>
                </a:solidFill>
                <a:ea typeface="Roboto"/>
                <a:cs typeface="Roboto"/>
              </a:rPr>
              <a:t> et ses filiales. Elle a confié à Aubay la réalisation des modules « Sécurisation » &amp; « </a:t>
            </a:r>
            <a:r>
              <a:rPr lang="fr-FR" sz="900" err="1">
                <a:solidFill>
                  <a:srgbClr val="7F7F7F"/>
                </a:solidFill>
                <a:ea typeface="Roboto"/>
                <a:cs typeface="Roboto"/>
              </a:rPr>
              <a:t>Reconciliation</a:t>
            </a:r>
            <a:r>
              <a:rPr lang="fr-FR" sz="900">
                <a:solidFill>
                  <a:srgbClr val="7F7F7F"/>
                </a:solidFill>
                <a:ea typeface="Roboto"/>
                <a:cs typeface="Roboto"/>
              </a:rPr>
              <a:t> » intégrés dans le Cloud DMZR.</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highlight>
                  <a:srgbClr val="FFFF00"/>
                </a:highlight>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de la CI/CD</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Maintien de la </a:t>
            </a:r>
            <a:r>
              <a:rPr lang="fr-FR" sz="900" err="1">
                <a:solidFill>
                  <a:srgbClr val="7F7F7F"/>
                </a:solidFill>
                <a:ea typeface="Roboto"/>
                <a:cs typeface="Roboto"/>
              </a:rPr>
              <a:t>Backlog</a:t>
            </a:r>
            <a:r>
              <a:rPr lang="fr-FR" sz="900">
                <a:solidFill>
                  <a:srgbClr val="7F7F7F"/>
                </a:solidFill>
                <a:ea typeface="Roboto"/>
                <a:cs typeface="Roboto"/>
              </a:rPr>
              <a:t> produit</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Animation des cérémonies Agile et calcul de la vélocité</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technique​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 tests unitaires &amp; documentation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Containérisation Docker</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d’intégration, de performances et assistante UAT</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production &amp; assistance poste GO live</a:t>
            </a:r>
          </a:p>
        </p:txBody>
      </p:sp>
      <p:sp>
        <p:nvSpPr>
          <p:cNvPr id="51" name="ZoneTexte 50">
            <a:extLst>
              <a:ext uri="{FF2B5EF4-FFF2-40B4-BE49-F238E27FC236}">
                <a16:creationId xmlns:a16="http://schemas.microsoft.com/office/drawing/2014/main" id="{F3368D48-1959-8352-5AD5-C4640BD1E3CF}"/>
              </a:ext>
            </a:extLst>
          </p:cNvPr>
          <p:cNvSpPr txBox="1"/>
          <p:nvPr/>
        </p:nvSpPr>
        <p:spPr>
          <a:xfrm>
            <a:off x="4707585" y="1305502"/>
            <a:ext cx="2376149"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PROGRAMME DE TITRISATION</a:t>
            </a:r>
          </a:p>
        </p:txBody>
      </p:sp>
      <p:cxnSp>
        <p:nvCxnSpPr>
          <p:cNvPr id="52" name="Connecteur droit 51">
            <a:extLst>
              <a:ext uri="{FF2B5EF4-FFF2-40B4-BE49-F238E27FC236}">
                <a16:creationId xmlns:a16="http://schemas.microsoft.com/office/drawing/2014/main" id="{FB01982C-36F0-C9F3-FACA-118CE13858BE}"/>
              </a:ext>
            </a:extLst>
          </p:cNvPr>
          <p:cNvCxnSpPr>
            <a:cxnSpLocks/>
          </p:cNvCxnSpPr>
          <p:nvPr/>
        </p:nvCxnSpPr>
        <p:spPr>
          <a:xfrm>
            <a:off x="4693104" y="12362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07120921-AB02-D702-10AA-8940B3A4A41E}"/>
              </a:ext>
            </a:extLst>
          </p:cNvPr>
          <p:cNvCxnSpPr>
            <a:cxnSpLocks/>
          </p:cNvCxnSpPr>
          <p:nvPr/>
        </p:nvCxnSpPr>
        <p:spPr>
          <a:xfrm>
            <a:off x="8460356" y="3847180"/>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627C501A-8D00-78CA-A854-C4888482CD5B}"/>
              </a:ext>
            </a:extLst>
          </p:cNvPr>
          <p:cNvSpPr txBox="1"/>
          <p:nvPr/>
        </p:nvSpPr>
        <p:spPr>
          <a:xfrm>
            <a:off x="8390196" y="1588928"/>
            <a:ext cx="3606062" cy="2031325"/>
          </a:xfrm>
          <a:prstGeom prst="rect">
            <a:avLst/>
          </a:prstGeom>
          <a:noFill/>
        </p:spPr>
        <p:txBody>
          <a:bodyPr wrap="square" rIns="36000">
            <a:spAutoFit/>
          </a:bodyPr>
          <a:lstStyle/>
          <a:p>
            <a:r>
              <a:rPr lang="fr-FR" sz="900">
                <a:solidFill>
                  <a:srgbClr val="7F7F7F"/>
                </a:solidFill>
                <a:ea typeface="Roboto"/>
                <a:cs typeface="Roboto"/>
              </a:rPr>
              <a:t>Sc Venture, fer de lance de l’innovation de la banque britannique Standard </a:t>
            </a:r>
            <a:r>
              <a:rPr lang="fr-FR" sz="900" err="1">
                <a:solidFill>
                  <a:srgbClr val="7F7F7F"/>
                </a:solidFill>
                <a:ea typeface="Roboto"/>
                <a:cs typeface="Roboto"/>
              </a:rPr>
              <a:t>Chartered</a:t>
            </a:r>
            <a:r>
              <a:rPr lang="fr-FR" sz="900">
                <a:solidFill>
                  <a:srgbClr val="7F7F7F"/>
                </a:solidFill>
                <a:ea typeface="Roboto"/>
                <a:cs typeface="Roboto"/>
              </a:rPr>
              <a:t> a pour mandat d’investir dans les FinTech afin de promouvoir rapidement de nouveaux modèles commerciaux. A ce titre, elle a lancé sa nouvelle solution de conservation et de négociation de crypto-monnaies et d’actifs numériques.</a:t>
            </a:r>
          </a:p>
          <a:p>
            <a:endParaRPr kumimoji="0" lang="fr-FR" sz="900" b="1" i="0" u="none" strike="noStrike" kern="1200" cap="none" spc="0" normalizeH="0" baseline="0" noProof="0">
              <a:ln>
                <a:noFill/>
              </a:ln>
              <a:solidFill>
                <a:srgbClr val="7F7F7F"/>
              </a:solidFill>
              <a:effectLst/>
              <a:highlight>
                <a:srgbClr val="FFFF00"/>
              </a:highligh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construction des environnements cloud AWS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Construction et maintenance de la chaîne CI/CD</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développement du système back-end</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développement de </a:t>
            </a:r>
            <a:r>
              <a:rPr lang="fr-FR" sz="900" err="1">
                <a:solidFill>
                  <a:srgbClr val="7F7F7F"/>
                </a:solidFill>
                <a:ea typeface="Roboto"/>
                <a:cs typeface="Roboto"/>
              </a:rPr>
              <a:t>microservices</a:t>
            </a:r>
            <a:r>
              <a:rPr lang="fr-FR" sz="900">
                <a:solidFill>
                  <a:srgbClr val="7F7F7F"/>
                </a:solidFill>
                <a:ea typeface="Roboto"/>
                <a:cs typeface="Roboto"/>
              </a:rPr>
              <a:t> et API pour intégrer des applications métiers mobiles et Web</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d’indexeurs de données pour le </a:t>
            </a:r>
            <a:r>
              <a:rPr lang="fr-FR" sz="900" err="1">
                <a:solidFill>
                  <a:srgbClr val="7F7F7F"/>
                </a:solidFill>
                <a:ea typeface="Roboto"/>
                <a:cs typeface="Roboto"/>
              </a:rPr>
              <a:t>Datalake</a:t>
            </a:r>
            <a:endParaRPr lang="fr-FR" sz="900">
              <a:solidFill>
                <a:srgbClr val="7F7F7F"/>
              </a:solidFill>
              <a:ea typeface="Roboto"/>
              <a:cs typeface="Roboto"/>
            </a:endParaRP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Supervision des infrastructures et des applications en production</a:t>
            </a:r>
            <a:endParaRPr lang="fr-FR" sz="900">
              <a:solidFill>
                <a:srgbClr val="7F7F7F"/>
              </a:solidFill>
              <a:highlight>
                <a:srgbClr val="FFFF00"/>
              </a:highlight>
              <a:ea typeface="Roboto"/>
              <a:cs typeface="Roboto"/>
            </a:endParaRPr>
          </a:p>
        </p:txBody>
      </p:sp>
      <p:pic>
        <p:nvPicPr>
          <p:cNvPr id="63" name="Image 62">
            <a:extLst>
              <a:ext uri="{FF2B5EF4-FFF2-40B4-BE49-F238E27FC236}">
                <a16:creationId xmlns:a16="http://schemas.microsoft.com/office/drawing/2014/main" id="{7B2A9B03-C116-522D-4C8F-FC379E4CA948}"/>
              </a:ext>
            </a:extLst>
          </p:cNvPr>
          <p:cNvPicPr>
            <a:picLocks noChangeAspect="1"/>
          </p:cNvPicPr>
          <p:nvPr/>
        </p:nvPicPr>
        <p:blipFill rotWithShape="1">
          <a:blip r:embed="rId5"/>
          <a:srcRect t="27443" b="29466"/>
          <a:stretch/>
        </p:blipFill>
        <p:spPr>
          <a:xfrm>
            <a:off x="11171777" y="1221592"/>
            <a:ext cx="894641" cy="385862"/>
          </a:xfrm>
          <a:prstGeom prst="rect">
            <a:avLst/>
          </a:prstGeom>
        </p:spPr>
      </p:pic>
      <p:pic>
        <p:nvPicPr>
          <p:cNvPr id="64" name="Image 63">
            <a:extLst>
              <a:ext uri="{FF2B5EF4-FFF2-40B4-BE49-F238E27FC236}">
                <a16:creationId xmlns:a16="http://schemas.microsoft.com/office/drawing/2014/main" id="{BDC29529-EEF6-D504-A1F5-33247B24846F}"/>
              </a:ext>
            </a:extLst>
          </p:cNvPr>
          <p:cNvPicPr>
            <a:picLocks noChangeAspect="1"/>
          </p:cNvPicPr>
          <p:nvPr/>
        </p:nvPicPr>
        <p:blipFill>
          <a:blip r:embed="rId6"/>
          <a:stretch>
            <a:fillRect/>
          </a:stretch>
        </p:blipFill>
        <p:spPr>
          <a:xfrm>
            <a:off x="7574338" y="3769496"/>
            <a:ext cx="459368" cy="369332"/>
          </a:xfrm>
          <a:prstGeom prst="rect">
            <a:avLst/>
          </a:prstGeom>
        </p:spPr>
      </p:pic>
      <p:pic>
        <p:nvPicPr>
          <p:cNvPr id="1026" name="Picture 2" descr="Financement">
            <a:extLst>
              <a:ext uri="{FF2B5EF4-FFF2-40B4-BE49-F238E27FC236}">
                <a16:creationId xmlns:a16="http://schemas.microsoft.com/office/drawing/2014/main" id="{736A97B0-FABA-EAF9-48A4-11B30C5EC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9958" y="1173749"/>
            <a:ext cx="876005" cy="362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F4F6E3-00D7-C9E5-358A-2D7B3ACED4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7133"/>
          <a:stretch/>
        </p:blipFill>
        <p:spPr bwMode="auto">
          <a:xfrm>
            <a:off x="10818290" y="3877642"/>
            <a:ext cx="1092035" cy="30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7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19ACA3BE-E537-54ED-3EE7-FE89BFDC4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711" y="1210427"/>
            <a:ext cx="1033895" cy="290173"/>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CE384775-4251-551D-2E32-B82A01A928E1}"/>
              </a:ext>
            </a:extLst>
          </p:cNvPr>
          <p:cNvSpPr txBox="1"/>
          <p:nvPr/>
        </p:nvSpPr>
        <p:spPr>
          <a:xfrm>
            <a:off x="455849" y="1108467"/>
            <a:ext cx="3210715"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lang="fr-FR" sz="1100" b="1">
                <a:solidFill>
                  <a:srgbClr val="404040"/>
                </a:solidFill>
                <a:latin typeface="Arial" panose="020B0604020202020204" pitchFamily="34" charset="0"/>
                <a:ea typeface="Calibri" charset="0"/>
                <a:cs typeface="Arial" panose="020B0604020202020204" pitchFamily="34" charset="0"/>
                <a:sym typeface="Lato Light"/>
              </a:rPr>
              <a:t>L’OFFRE</a:t>
            </a: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 </a:t>
            </a:r>
            <a:r>
              <a:rPr lang="fr-FR" sz="1100" b="1">
                <a:solidFill>
                  <a:srgbClr val="E8470D"/>
                </a:solidFill>
                <a:latin typeface="Arial" panose="020B0604020202020204" pitchFamily="34" charset="0"/>
                <a:ea typeface="Calibri" charset="0"/>
                <a:cs typeface="Arial" panose="020B0604020202020204" pitchFamily="34" charset="0"/>
                <a:sym typeface="Lato Light"/>
              </a:rPr>
              <a:t>MAINTENANCE DU SI</a:t>
            </a:r>
            <a:endPar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endParaRPr>
          </a:p>
        </p:txBody>
      </p:sp>
      <p:sp>
        <p:nvSpPr>
          <p:cNvPr id="87" name="ZoneTexte 86">
            <a:extLst>
              <a:ext uri="{FF2B5EF4-FFF2-40B4-BE49-F238E27FC236}">
                <a16:creationId xmlns:a16="http://schemas.microsoft.com/office/drawing/2014/main" id="{A18E00BF-D0BD-75B5-A110-0A4274BD4587}"/>
              </a:ext>
            </a:extLst>
          </p:cNvPr>
          <p:cNvSpPr txBox="1"/>
          <p:nvPr/>
        </p:nvSpPr>
        <p:spPr>
          <a:xfrm>
            <a:off x="4571632" y="4400630"/>
            <a:ext cx="3385437" cy="2308324"/>
          </a:xfrm>
          <a:prstGeom prst="rect">
            <a:avLst/>
          </a:prstGeom>
          <a:noFill/>
        </p:spPr>
        <p:txBody>
          <a:bodyPr wrap="square">
            <a:spAutoFit/>
          </a:bodyPr>
          <a:lstStyle/>
          <a:p>
            <a:pPr marL="635" algn="just">
              <a:buClr>
                <a:srgbClr val="000000"/>
              </a:buClr>
              <a:defRPr/>
            </a:pPr>
            <a:r>
              <a:rPr lang="fr-FR" sz="900" err="1">
                <a:solidFill>
                  <a:srgbClr val="7F7F7F"/>
                </a:solidFill>
                <a:ea typeface="Roboto"/>
                <a:cs typeface="Roboto"/>
              </a:rPr>
              <a:t>Aubay</a:t>
            </a:r>
            <a:r>
              <a:rPr lang="fr-FR" sz="900">
                <a:solidFill>
                  <a:srgbClr val="7F7F7F"/>
                </a:solidFill>
                <a:ea typeface="Roboto"/>
                <a:cs typeface="Roboto"/>
              </a:rPr>
              <a:t> accompagne depuis 1996 la CNETP (Caisse Nationale des Entrepreneurs de Travaux Publics) sur l’ensemble de son périmètre SI (Back Office, applications métier et site internet), au travers d’un contrat pluriannuel de Tierce Maintenance Applicative (TMA). </a:t>
            </a:r>
          </a:p>
          <a:p>
            <a:pPr marL="635" algn="just">
              <a:buClr>
                <a:srgbClr val="000000"/>
              </a:buClr>
              <a:defRPr/>
            </a:pPr>
            <a:endParaRPr lang="fr-FR" sz="900" b="1">
              <a:solidFill>
                <a:srgbClr val="7F7F7F"/>
              </a:solidFill>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Maintenance corrective, évolutive, support </a:t>
            </a: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Conception fonctionnelle et technique</a:t>
            </a:r>
          </a:p>
          <a:p>
            <a:pPr marL="171450" indent="-171450">
              <a:lnSpc>
                <a:spcPct val="100000"/>
              </a:lnSpc>
              <a:spcBef>
                <a:spcPts val="0"/>
              </a:spcBef>
              <a:spcAft>
                <a:spcPts val="0"/>
              </a:spcAft>
              <a:buFont typeface="Arial" panose="020B0604020202020204" pitchFamily="34" charset="0"/>
              <a:buChar char="•"/>
              <a:defRPr/>
            </a:pPr>
            <a:r>
              <a:rPr lang="fr-FR" sz="900">
                <a:solidFill>
                  <a:srgbClr val="707070"/>
                </a:solidFill>
                <a:cs typeface="Calibri" panose="020F0502020204030204" pitchFamily="34" charset="0"/>
              </a:rPr>
              <a:t>D</a:t>
            </a:r>
            <a:r>
              <a:rPr kumimoji="0" lang="fr-FR" sz="900" b="0" i="0" u="none" strike="noStrike" kern="1200" cap="none" spc="0" normalizeH="0" baseline="0" noProof="0" err="1">
                <a:ln>
                  <a:noFill/>
                </a:ln>
                <a:solidFill>
                  <a:srgbClr val="707070"/>
                </a:solidFill>
                <a:effectLst/>
                <a:uLnTx/>
                <a:uFillTx/>
                <a:latin typeface="+mn-lt"/>
                <a:ea typeface="+mn-ea"/>
                <a:cs typeface="Calibri" panose="020F0502020204030204" pitchFamily="34" charset="0"/>
              </a:rPr>
              <a:t>éveloppements</a:t>
            </a:r>
            <a:endPar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Tests d’intégration</a:t>
            </a:r>
          </a:p>
          <a:p>
            <a:pPr marL="171450" indent="-171450">
              <a:lnSpc>
                <a:spcPct val="100000"/>
              </a:lnSpc>
              <a:spcBef>
                <a:spcPts val="0"/>
              </a:spcBef>
              <a:spcAft>
                <a:spcPts val="0"/>
              </a:spcAft>
              <a:buFont typeface="Arial" panose="020B0604020202020204" pitchFamily="34" charset="0"/>
              <a:buChar char="•"/>
              <a:defRPr/>
            </a:pPr>
            <a:r>
              <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Assistance recette et mise en production</a:t>
            </a:r>
          </a:p>
          <a:p>
            <a:pPr marL="171450" indent="-171450">
              <a:lnSpc>
                <a:spcPct val="100000"/>
              </a:lnSpc>
              <a:spcBef>
                <a:spcPts val="0"/>
              </a:spcBef>
              <a:spcAft>
                <a:spcPts val="0"/>
              </a:spcAft>
              <a:buFont typeface="Arial" panose="020B0604020202020204" pitchFamily="34" charset="0"/>
              <a:buChar char="•"/>
              <a:defRPr/>
            </a:pPr>
            <a:r>
              <a:rPr lang="fr-FR" altLang="fr-FR" sz="900">
                <a:solidFill>
                  <a:srgbClr val="707070"/>
                </a:solidFill>
                <a:cs typeface="Calibri" panose="020F0502020204030204" pitchFamily="34" charset="0"/>
              </a:rPr>
              <a:t>UX : refonte de l’identité visuelle du site institutionnel</a:t>
            </a:r>
            <a:endPar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marL="171450" indent="-171450">
              <a:lnSpc>
                <a:spcPct val="100000"/>
              </a:lnSpc>
              <a:spcBef>
                <a:spcPts val="0"/>
              </a:spcBef>
              <a:spcAft>
                <a:spcPts val="0"/>
              </a:spcAft>
              <a:buFont typeface="Arial" panose="020B0604020202020204" pitchFamily="34" charset="0"/>
              <a:buChar char="•"/>
              <a:defRPr/>
            </a:pPr>
            <a:endPar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a:defRPr/>
            </a:pPr>
            <a:r>
              <a:rPr lang="fr-FR" sz="900">
                <a:solidFill>
                  <a:srgbClr val="7F7F7F"/>
                </a:solidFill>
                <a:ea typeface="Roboto"/>
                <a:cs typeface="Roboto"/>
              </a:rPr>
              <a:t>En environnement multi-technologies : JAVA </a:t>
            </a:r>
            <a:r>
              <a:rPr lang="fr-FR" sz="900" err="1">
                <a:solidFill>
                  <a:srgbClr val="7F7F7F"/>
                </a:solidFill>
                <a:ea typeface="Roboto"/>
                <a:cs typeface="Roboto"/>
              </a:rPr>
              <a:t>Angular</a:t>
            </a:r>
            <a:r>
              <a:rPr lang="fr-FR" sz="900">
                <a:solidFill>
                  <a:srgbClr val="7F7F7F"/>
                </a:solidFill>
                <a:ea typeface="Roboto"/>
                <a:cs typeface="Roboto"/>
              </a:rPr>
              <a:t>, COBOL, AS400</a:t>
            </a:r>
          </a:p>
        </p:txBody>
      </p:sp>
      <p:sp>
        <p:nvSpPr>
          <p:cNvPr id="88" name="ZoneTexte 87">
            <a:extLst>
              <a:ext uri="{FF2B5EF4-FFF2-40B4-BE49-F238E27FC236}">
                <a16:creationId xmlns:a16="http://schemas.microsoft.com/office/drawing/2014/main" id="{295741A9-B6AE-43B0-F404-11E6CF6E6D8C}"/>
              </a:ext>
            </a:extLst>
          </p:cNvPr>
          <p:cNvSpPr txBox="1"/>
          <p:nvPr/>
        </p:nvSpPr>
        <p:spPr>
          <a:xfrm>
            <a:off x="4571632" y="3951752"/>
            <a:ext cx="27673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MAINTENANCE DU SI ET MODERNISATION DE L’IDENTITE VISUELLE</a:t>
            </a:r>
          </a:p>
        </p:txBody>
      </p:sp>
      <p:sp>
        <p:nvSpPr>
          <p:cNvPr id="71" name="ZoneTexte 70">
            <a:extLst>
              <a:ext uri="{FF2B5EF4-FFF2-40B4-BE49-F238E27FC236}">
                <a16:creationId xmlns:a16="http://schemas.microsoft.com/office/drawing/2014/main" id="{FF2AA26E-3B51-9F5F-C368-412C35601990}"/>
              </a:ext>
            </a:extLst>
          </p:cNvPr>
          <p:cNvSpPr txBox="1"/>
          <p:nvPr/>
        </p:nvSpPr>
        <p:spPr>
          <a:xfrm>
            <a:off x="8440596" y="1260107"/>
            <a:ext cx="233001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REFERENTIELS METIERS ET RISQUES</a:t>
            </a:r>
          </a:p>
        </p:txBody>
      </p:sp>
      <p:cxnSp>
        <p:nvCxnSpPr>
          <p:cNvPr id="13" name="Connecteur droit 12">
            <a:extLst>
              <a:ext uri="{FF2B5EF4-FFF2-40B4-BE49-F238E27FC236}">
                <a16:creationId xmlns:a16="http://schemas.microsoft.com/office/drawing/2014/main" id="{635A8230-5DE3-FBBA-801C-B2D3B1D11300}"/>
              </a:ext>
            </a:extLst>
          </p:cNvPr>
          <p:cNvCxnSpPr/>
          <p:nvPr/>
        </p:nvCxnSpPr>
        <p:spPr>
          <a:xfrm>
            <a:off x="8390196"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0239985-A091-3C62-DB4B-2DBFC68420EB}"/>
              </a:ext>
            </a:extLst>
          </p:cNvPr>
          <p:cNvCxnSpPr>
            <a:cxnSpLocks/>
          </p:cNvCxnSpPr>
          <p:nvPr/>
        </p:nvCxnSpPr>
        <p:spPr>
          <a:xfrm>
            <a:off x="4555254" y="3966674"/>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21" name="ZoneTexte 20">
            <a:extLst>
              <a:ext uri="{FF2B5EF4-FFF2-40B4-BE49-F238E27FC236}">
                <a16:creationId xmlns:a16="http://schemas.microsoft.com/office/drawing/2014/main" id="{AF75AD5A-38D8-F8E6-737D-339210EF6F11}"/>
              </a:ext>
            </a:extLst>
          </p:cNvPr>
          <p:cNvSpPr txBox="1"/>
          <p:nvPr/>
        </p:nvSpPr>
        <p:spPr>
          <a:xfrm>
            <a:off x="8425275" y="4478356"/>
            <a:ext cx="3606063" cy="2239074"/>
          </a:xfrm>
          <a:prstGeom prst="rect">
            <a:avLst/>
          </a:prstGeom>
          <a:noFill/>
        </p:spPr>
        <p:txBody>
          <a:bodyPr wrap="square">
            <a:spAutoFit/>
          </a:bodyPr>
          <a:lstStyle/>
          <a:p>
            <a:pPr marL="635" algn="just">
              <a:buClr>
                <a:srgbClr val="000000"/>
              </a:buClr>
              <a:defRPr/>
            </a:pPr>
            <a:r>
              <a:rPr lang="fr-FR" altLang="fr-FR" sz="900" err="1">
                <a:solidFill>
                  <a:srgbClr val="7F7F7F"/>
                </a:solidFill>
                <a:ea typeface="Roboto"/>
                <a:cs typeface="Roboto"/>
              </a:rPr>
              <a:t>Aubay</a:t>
            </a:r>
            <a:r>
              <a:rPr lang="fr-FR" altLang="fr-FR" sz="900">
                <a:solidFill>
                  <a:srgbClr val="7F7F7F"/>
                </a:solidFill>
                <a:ea typeface="Roboto"/>
                <a:cs typeface="Roboto"/>
              </a:rPr>
              <a:t> gère la maintenance évolutive et corrective de 95 applications de gestion de l’instruction des demandes et du versement d’aides aux différents acteurs du marché (producteurs, coopératives, industriels, …) et de 8 applications .Net.</a:t>
            </a:r>
          </a:p>
          <a:p>
            <a:pPr marL="635" algn="just">
              <a:buClr>
                <a:srgbClr val="000000"/>
              </a:buClr>
              <a:defRPr/>
            </a:pPr>
            <a:endParaRPr lang="fr-FR" altLang="fr-FR" sz="900">
              <a:solidFill>
                <a:srgbClr val="7F7F7F"/>
              </a:solidFill>
              <a:ea typeface="Roboto"/>
              <a:cs typeface="Roboto"/>
            </a:endParaRPr>
          </a:p>
          <a:p>
            <a:pPr marL="635" marR="0" lvl="0" indent="0" algn="just" fontAlgn="auto">
              <a:lnSpc>
                <a:spcPct val="150000"/>
              </a:lnSpc>
              <a:spcBef>
                <a:spcPts val="0"/>
              </a:spcBef>
              <a:spcAft>
                <a:spcPts val="0"/>
              </a:spcAft>
              <a:buClr>
                <a:srgbClr val="000000"/>
              </a:buClr>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Maintenance corrective, évolutive, support</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Automatisation des processus</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Stratégie de test et mise en </a:t>
            </a:r>
            <a:r>
              <a:rPr lang="fr-FR" sz="900" err="1">
                <a:solidFill>
                  <a:srgbClr val="707070"/>
                </a:solidFill>
                <a:cs typeface="Calibri" panose="020F0502020204030204" pitchFamily="34" charset="0"/>
              </a:rPr>
              <a:t>oeuvre</a:t>
            </a:r>
            <a:endParaRPr lang="fr-FR" sz="900">
              <a:solidFill>
                <a:srgbClr val="707070"/>
              </a:solidFill>
              <a:cs typeface="Calibri" panose="020F0502020204030204" pitchFamily="34" charset="0"/>
            </a:endParaRP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Développement et intégration continue</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Conseil Architecture technique</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Bases de données</a:t>
            </a:r>
          </a:p>
          <a:p>
            <a:pPr marR="0" lvl="0" algn="just" defTabSz="914400" rtl="0" eaLnBrk="1" fontAlgn="auto" latinLnBrk="0" hangingPunct="1">
              <a:lnSpc>
                <a:spcPct val="100000"/>
              </a:lnSpc>
              <a:spcBef>
                <a:spcPts val="0"/>
              </a:spcBef>
              <a:spcAft>
                <a:spcPts val="0"/>
              </a:spcAft>
              <a:buClrTx/>
              <a:buSzTx/>
              <a:tabLst/>
              <a:defRPr/>
            </a:pPr>
            <a:endParaRPr lang="fr-FR" sz="900">
              <a:solidFill>
                <a:srgbClr val="7F7F7F"/>
              </a:solidFill>
              <a:ea typeface="Roboto"/>
              <a:cs typeface="Roboto"/>
            </a:endParaRPr>
          </a:p>
          <a:p>
            <a:pPr marR="0" lvl="0" algn="just" defTabSz="914400" rtl="0" eaLnBrk="1" fontAlgn="auto" latinLnBrk="0" hangingPunct="1">
              <a:lnSpc>
                <a:spcPct val="100000"/>
              </a:lnSpc>
              <a:spcBef>
                <a:spcPts val="0"/>
              </a:spcBef>
              <a:spcAft>
                <a:spcPts val="0"/>
              </a:spcAft>
              <a:buClrTx/>
              <a:buSzTx/>
              <a:tabLst/>
              <a:defRPr/>
            </a:pPr>
            <a:r>
              <a:rPr lang="fr-FR" sz="900">
                <a:solidFill>
                  <a:srgbClr val="7F7F7F"/>
                </a:solidFill>
                <a:ea typeface="Roboto"/>
                <a:cs typeface="Roboto"/>
              </a:rPr>
              <a:t>En environnement </a:t>
            </a:r>
            <a:r>
              <a:rPr lang="fr-FR" sz="900" err="1">
                <a:solidFill>
                  <a:srgbClr val="7F7F7F"/>
                </a:solidFill>
                <a:ea typeface="Roboto"/>
                <a:cs typeface="Roboto"/>
              </a:rPr>
              <a:t>mlti</a:t>
            </a:r>
            <a:r>
              <a:rPr lang="fr-FR" sz="900">
                <a:solidFill>
                  <a:srgbClr val="7F7F7F"/>
                </a:solidFill>
                <a:ea typeface="Roboto"/>
                <a:cs typeface="Roboto"/>
              </a:rPr>
              <a:t>-technologies : .Net, Oracle, Java, </a:t>
            </a:r>
            <a:r>
              <a:rPr lang="fr-FR" sz="900" err="1">
                <a:solidFill>
                  <a:srgbClr val="7F7F7F"/>
                </a:solidFill>
                <a:ea typeface="Roboto"/>
                <a:cs typeface="Roboto"/>
              </a:rPr>
              <a:t>PowerBuilder</a:t>
            </a:r>
            <a:r>
              <a:rPr lang="fr-FR" sz="900">
                <a:solidFill>
                  <a:srgbClr val="7F7F7F"/>
                </a:solidFill>
                <a:ea typeface="Roboto"/>
                <a:cs typeface="Roboto"/>
              </a:rPr>
              <a:t>, </a:t>
            </a:r>
            <a:r>
              <a:rPr lang="fr-FR" sz="900" err="1">
                <a:solidFill>
                  <a:srgbClr val="7F7F7F"/>
                </a:solidFill>
                <a:ea typeface="Roboto"/>
                <a:cs typeface="Roboto"/>
              </a:rPr>
              <a:t>Uipath</a:t>
            </a:r>
            <a:endParaRPr lang="fr-FR" sz="900">
              <a:solidFill>
                <a:srgbClr val="7F7F7F"/>
              </a:solidFill>
              <a:ea typeface="Roboto"/>
              <a:cs typeface="Roboto"/>
            </a:endParaRPr>
          </a:p>
        </p:txBody>
      </p:sp>
      <p:sp>
        <p:nvSpPr>
          <p:cNvPr id="22" name="ZoneTexte 21">
            <a:extLst>
              <a:ext uri="{FF2B5EF4-FFF2-40B4-BE49-F238E27FC236}">
                <a16:creationId xmlns:a16="http://schemas.microsoft.com/office/drawing/2014/main" id="{3653EB36-BBDD-06DE-F55D-BDDD6F8BB2CD}"/>
              </a:ext>
            </a:extLst>
          </p:cNvPr>
          <p:cNvSpPr txBox="1"/>
          <p:nvPr/>
        </p:nvSpPr>
        <p:spPr>
          <a:xfrm>
            <a:off x="8475383" y="3933867"/>
            <a:ext cx="2566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APPLICATIONS DE GESTION DE LA POLITIQUE AGRICOLE COMMUNE </a:t>
            </a:r>
          </a:p>
        </p:txBody>
      </p:sp>
      <p:sp>
        <p:nvSpPr>
          <p:cNvPr id="24" name="ZoneTexte 23">
            <a:extLst>
              <a:ext uri="{FF2B5EF4-FFF2-40B4-BE49-F238E27FC236}">
                <a16:creationId xmlns:a16="http://schemas.microsoft.com/office/drawing/2014/main" id="{CBB81943-7DDB-8F79-68B5-73A639019656}"/>
              </a:ext>
            </a:extLst>
          </p:cNvPr>
          <p:cNvSpPr txBox="1"/>
          <p:nvPr/>
        </p:nvSpPr>
        <p:spPr>
          <a:xfrm>
            <a:off x="4555254" y="1546905"/>
            <a:ext cx="3452804" cy="21698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err="1">
                <a:solidFill>
                  <a:srgbClr val="7F7F7F"/>
                </a:solidFill>
                <a:ea typeface="Roboto"/>
                <a:cs typeface="Roboto"/>
              </a:rPr>
              <a:t>Aubay</a:t>
            </a:r>
            <a:r>
              <a:rPr lang="fr-FR" sz="900">
                <a:solidFill>
                  <a:srgbClr val="7F7F7F"/>
                </a:solidFill>
                <a:ea typeface="Roboto"/>
                <a:cs typeface="Roboto"/>
              </a:rPr>
              <a:t> accompagne CA-CF depuis plus de 20 ans dans la transformation de son SI. Nous assurons le maintien en condition opérationnelle du Back Office de la marque SOFINCO : Produits de crédit (Revolving, Leasing, amortissable), finance, compte clients, tiers &amp; octroi.</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Expression de besoins </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Conceptions fonctionnelles et techniques</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Expertise technique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Développements, tests et recette applicative </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production</a:t>
            </a:r>
          </a:p>
          <a:p>
            <a:pPr marL="635" marR="0" lvl="0" algn="just" defTabSz="914400" rtl="0" eaLnBrk="1" fontAlgn="auto" latinLnBrk="0" hangingPunct="1">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defTabSz="914400" rtl="0" eaLnBrk="1" fontAlgn="auto" latinLnBrk="0" hangingPunct="1">
              <a:lnSpc>
                <a:spcPct val="100000"/>
              </a:lnSpc>
              <a:spcBef>
                <a:spcPts val="0"/>
              </a:spcBef>
              <a:spcAft>
                <a:spcPts val="0"/>
              </a:spcAft>
              <a:buClr>
                <a:srgbClr val="000000"/>
              </a:buClr>
              <a:buSzTx/>
              <a:tabLst/>
              <a:defRPr/>
            </a:pPr>
            <a:r>
              <a:rPr lang="fr-FR" sz="900">
                <a:solidFill>
                  <a:srgbClr val="7F7F7F"/>
                </a:solidFill>
                <a:ea typeface="Roboto"/>
                <a:cs typeface="Roboto"/>
              </a:rPr>
              <a:t>En environnement multi-technologies : mainframe (85%) / java &amp; BI (15%) ; développement d’API</a:t>
            </a:r>
          </a:p>
        </p:txBody>
      </p:sp>
      <p:sp>
        <p:nvSpPr>
          <p:cNvPr id="25" name="ZoneTexte 24">
            <a:extLst>
              <a:ext uri="{FF2B5EF4-FFF2-40B4-BE49-F238E27FC236}">
                <a16:creationId xmlns:a16="http://schemas.microsoft.com/office/drawing/2014/main" id="{0AA7AFF7-B91B-A188-A478-27ADF8CDD455}"/>
              </a:ext>
            </a:extLst>
          </p:cNvPr>
          <p:cNvSpPr txBox="1"/>
          <p:nvPr/>
        </p:nvSpPr>
        <p:spPr>
          <a:xfrm>
            <a:off x="4543691" y="1260107"/>
            <a:ext cx="23761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GESTION DES PRODUITS SOFINCO</a:t>
            </a:r>
          </a:p>
        </p:txBody>
      </p:sp>
      <p:cxnSp>
        <p:nvCxnSpPr>
          <p:cNvPr id="27" name="Connecteur droit 26">
            <a:extLst>
              <a:ext uri="{FF2B5EF4-FFF2-40B4-BE49-F238E27FC236}">
                <a16:creationId xmlns:a16="http://schemas.microsoft.com/office/drawing/2014/main" id="{E18BDD9E-13B1-9A2C-754C-D575A4D5CF6E}"/>
              </a:ext>
            </a:extLst>
          </p:cNvPr>
          <p:cNvCxnSpPr/>
          <p:nvPr/>
        </p:nvCxnSpPr>
        <p:spPr>
          <a:xfrm>
            <a:off x="4529210"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D66C3F9-D553-6B9D-1D7C-1FF441E01E09}"/>
              </a:ext>
            </a:extLst>
          </p:cNvPr>
          <p:cNvCxnSpPr/>
          <p:nvPr/>
        </p:nvCxnSpPr>
        <p:spPr>
          <a:xfrm>
            <a:off x="8425276" y="3920623"/>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26" name="Espace réservé du texte 1">
            <a:extLst>
              <a:ext uri="{FF2B5EF4-FFF2-40B4-BE49-F238E27FC236}">
                <a16:creationId xmlns:a16="http://schemas.microsoft.com/office/drawing/2014/main" id="{F700B9CA-A61C-1696-5685-E6A01A5A2ECA}"/>
              </a:ext>
            </a:extLst>
          </p:cNvPr>
          <p:cNvSpPr>
            <a:spLocks noGrp="1"/>
          </p:cNvSpPr>
          <p:nvPr>
            <p:ph type="body" sz="quarter" idx="10"/>
          </p:nvPr>
        </p:nvSpPr>
        <p:spPr>
          <a:xfrm>
            <a:off x="376774" y="444843"/>
            <a:ext cx="10104377" cy="179853"/>
          </a:xfrm>
        </p:spPr>
        <p:txBody>
          <a:bodyPr/>
          <a:lstStyle/>
          <a:p>
            <a:r>
              <a:rPr lang="fr-FR"/>
              <a:t>Notre expertise</a:t>
            </a:r>
          </a:p>
        </p:txBody>
      </p:sp>
      <p:sp>
        <p:nvSpPr>
          <p:cNvPr id="32" name="Espace réservé du texte 2">
            <a:extLst>
              <a:ext uri="{FF2B5EF4-FFF2-40B4-BE49-F238E27FC236}">
                <a16:creationId xmlns:a16="http://schemas.microsoft.com/office/drawing/2014/main" id="{7800D4F5-7AC6-D620-5D81-B1308315E363}"/>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Notre offre</a:t>
            </a:r>
          </a:p>
        </p:txBody>
      </p:sp>
      <p:sp>
        <p:nvSpPr>
          <p:cNvPr id="6" name="ZoneTexte 5">
            <a:extLst>
              <a:ext uri="{FF2B5EF4-FFF2-40B4-BE49-F238E27FC236}">
                <a16:creationId xmlns:a16="http://schemas.microsoft.com/office/drawing/2014/main" id="{251E634F-13CD-0C81-FAEF-2F0E377350A7}"/>
              </a:ext>
            </a:extLst>
          </p:cNvPr>
          <p:cNvSpPr txBox="1"/>
          <p:nvPr/>
        </p:nvSpPr>
        <p:spPr>
          <a:xfrm>
            <a:off x="367556" y="1409983"/>
            <a:ext cx="3462367" cy="1323439"/>
          </a:xfrm>
          <a:prstGeom prst="rect">
            <a:avLst/>
          </a:prstGeom>
          <a:noFill/>
        </p:spPr>
        <p:txBody>
          <a:bodyPr wrap="square">
            <a:spAutoFit/>
          </a:bodyPr>
          <a:lstStyle/>
          <a:p>
            <a:pPr algn="just">
              <a:defRPr/>
            </a:pPr>
            <a:r>
              <a:rPr lang="fr-FR" sz="1000">
                <a:solidFill>
                  <a:srgbClr val="404040"/>
                </a:solidFill>
                <a:latin typeface="Arial" panose="020B0604020202020204"/>
              </a:rPr>
              <a:t>Nous construisons des solutions sur mesure pour la gestion, l'optimisation et la maintenance des applications du SI. Nous anticipons et garantissons le maintien en condition opérationnelle en permettant à nos clients de se concentrer sur leur cœur de métier tout en bénéficiant d'applications performantes.</a:t>
            </a:r>
          </a:p>
          <a:p>
            <a:pPr algn="just">
              <a:defRPr/>
            </a:pPr>
            <a:r>
              <a:rPr lang="fr-FR" sz="1000">
                <a:solidFill>
                  <a:srgbClr val="404040"/>
                </a:solidFill>
                <a:latin typeface="Arial" panose="020B0604020202020204"/>
              </a:rPr>
              <a:t>Nos engagements couvrent l’ensemble des configurations, du capacitaire au forfait, du cycle en V à l’Agile.</a:t>
            </a:r>
          </a:p>
        </p:txBody>
      </p:sp>
      <p:sp>
        <p:nvSpPr>
          <p:cNvPr id="15" name="ZoneTexte 14">
            <a:extLst>
              <a:ext uri="{FF2B5EF4-FFF2-40B4-BE49-F238E27FC236}">
                <a16:creationId xmlns:a16="http://schemas.microsoft.com/office/drawing/2014/main" id="{096C0CC0-2DFC-58C4-7D10-949CD3EAF382}"/>
              </a:ext>
            </a:extLst>
          </p:cNvPr>
          <p:cNvSpPr txBox="1"/>
          <p:nvPr/>
        </p:nvSpPr>
        <p:spPr>
          <a:xfrm>
            <a:off x="1294336" y="2714743"/>
            <a:ext cx="1429541" cy="246221"/>
          </a:xfrm>
          <a:prstGeom prst="rect">
            <a:avLst/>
          </a:prstGeom>
          <a:noFill/>
        </p:spPr>
        <p:txBody>
          <a:bodyPr wrap="square" rtlCol="0">
            <a:spAutoFit/>
          </a:bodyPr>
          <a:lstStyle/>
          <a:p>
            <a:pPr algn="ctr">
              <a:spcAft>
                <a:spcPts val="1200"/>
              </a:spcAft>
            </a:pPr>
            <a:r>
              <a:rPr lang="fr-FR" sz="1000" b="1">
                <a:solidFill>
                  <a:srgbClr val="404040"/>
                </a:solidFill>
                <a:latin typeface="Arial" panose="020B0604020202020204"/>
              </a:rPr>
              <a:t>Nos savoir-faire</a:t>
            </a:r>
          </a:p>
        </p:txBody>
      </p:sp>
      <p:sp>
        <p:nvSpPr>
          <p:cNvPr id="42" name="ZoneTexte 41">
            <a:extLst>
              <a:ext uri="{FF2B5EF4-FFF2-40B4-BE49-F238E27FC236}">
                <a16:creationId xmlns:a16="http://schemas.microsoft.com/office/drawing/2014/main" id="{E94C584A-6477-F195-95A3-3BE769B920F9}"/>
              </a:ext>
            </a:extLst>
          </p:cNvPr>
          <p:cNvSpPr txBox="1"/>
          <p:nvPr/>
        </p:nvSpPr>
        <p:spPr>
          <a:xfrm>
            <a:off x="8390196" y="1543533"/>
            <a:ext cx="3730684" cy="2031325"/>
          </a:xfrm>
          <a:prstGeom prst="rect">
            <a:avLst/>
          </a:prstGeom>
          <a:noFill/>
        </p:spPr>
        <p:txBody>
          <a:bodyPr wrap="square">
            <a:spAutoFit/>
          </a:bodyPr>
          <a:lstStyle/>
          <a:p>
            <a:r>
              <a:rPr lang="fr-FR" sz="900">
                <a:solidFill>
                  <a:srgbClr val="7F7F7F"/>
                </a:solidFill>
                <a:ea typeface="Roboto"/>
                <a:cs typeface="Roboto"/>
              </a:rPr>
              <a:t>Nous mutualisons les compétences au sein d’une équipe qui gère 13 applications Finance réparties sur 4 périmètres : la gestion des tiers, la gestion des conditions générales et arrêtés de comptes, la gestion des autorisations et risques de crédits, la gestion de la structure financière de BNP PARIBAS.</a:t>
            </a:r>
          </a:p>
          <a:p>
            <a:endParaRPr kumimoji="0" lang="fr-FR" sz="900" b="1" i="0" u="none" strike="noStrike" kern="1200" cap="none" spc="0" normalizeH="0" baseline="0" noProof="0">
              <a:ln>
                <a:noFill/>
              </a:ln>
              <a:solidFill>
                <a:srgbClr val="7F7F7F"/>
              </a:solidFill>
              <a:effectLs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Maintenance : gestion des incidents, assistance utilisateur, demande de travaux ponctuels, suivi de production (</a:t>
            </a:r>
            <a:r>
              <a:rPr lang="fr-FR" sz="900" err="1">
                <a:solidFill>
                  <a:srgbClr val="7F7F7F"/>
                </a:solidFill>
                <a:ea typeface="Roboto"/>
                <a:cs typeface="Roboto"/>
              </a:rPr>
              <a:t>morning</a:t>
            </a:r>
            <a:r>
              <a:rPr lang="fr-FR" sz="900">
                <a:solidFill>
                  <a:srgbClr val="7F7F7F"/>
                </a:solidFill>
                <a:ea typeface="Roboto"/>
                <a:cs typeface="Roboto"/>
              </a:rPr>
              <a:t> report).</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Evolutions : Contact direct avec la MOA pour des réunions de pré-étude, suivi budgétaire par application et par type de demandes. </a:t>
            </a:r>
          </a:p>
          <a:p>
            <a:pPr marL="635">
              <a:buClr>
                <a:srgbClr val="000000"/>
              </a:buClr>
              <a:defRPr/>
            </a:pPr>
            <a:endParaRPr lang="fr-FR" sz="900">
              <a:solidFill>
                <a:srgbClr val="7F7F7F"/>
              </a:solidFill>
              <a:ea typeface="Roboto"/>
              <a:cs typeface="Roboto"/>
            </a:endParaRPr>
          </a:p>
          <a:p>
            <a:pPr marL="635">
              <a:buClr>
                <a:srgbClr val="000000"/>
              </a:buClr>
              <a:defRPr/>
            </a:pPr>
            <a:r>
              <a:rPr lang="fr-FR" sz="900">
                <a:solidFill>
                  <a:srgbClr val="7F7F7F"/>
                </a:solidFill>
                <a:ea typeface="Roboto"/>
                <a:cs typeface="Roboto"/>
              </a:rPr>
              <a:t>En environnement multi-technologies : Mainframe, BO, </a:t>
            </a:r>
            <a:r>
              <a:rPr lang="fr-FR" sz="900" err="1">
                <a:solidFill>
                  <a:srgbClr val="7F7F7F"/>
                </a:solidFill>
                <a:ea typeface="Roboto"/>
                <a:cs typeface="Roboto"/>
              </a:rPr>
              <a:t>Powerbuilder</a:t>
            </a:r>
            <a:r>
              <a:rPr lang="fr-FR" sz="900">
                <a:solidFill>
                  <a:srgbClr val="7F7F7F"/>
                </a:solidFill>
                <a:ea typeface="Roboto"/>
                <a:cs typeface="Roboto"/>
              </a:rPr>
              <a:t> </a:t>
            </a:r>
          </a:p>
        </p:txBody>
      </p:sp>
      <p:pic>
        <p:nvPicPr>
          <p:cNvPr id="7" name="Image 6">
            <a:extLst>
              <a:ext uri="{FF2B5EF4-FFF2-40B4-BE49-F238E27FC236}">
                <a16:creationId xmlns:a16="http://schemas.microsoft.com/office/drawing/2014/main" id="{6D5BC3F1-1526-2335-7AFD-14B3B509AF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4881" y="1196062"/>
            <a:ext cx="1496172" cy="407827"/>
          </a:xfrm>
          <a:prstGeom prst="rect">
            <a:avLst/>
          </a:prstGeom>
        </p:spPr>
      </p:pic>
      <p:pic>
        <p:nvPicPr>
          <p:cNvPr id="11" name="Image 10">
            <a:extLst>
              <a:ext uri="{FF2B5EF4-FFF2-40B4-BE49-F238E27FC236}">
                <a16:creationId xmlns:a16="http://schemas.microsoft.com/office/drawing/2014/main" id="{23F7E47B-A5DA-CCB8-6725-23EFD87B70E9}"/>
              </a:ext>
            </a:extLst>
          </p:cNvPr>
          <p:cNvPicPr>
            <a:picLocks noChangeAspect="1"/>
          </p:cNvPicPr>
          <p:nvPr/>
        </p:nvPicPr>
        <p:blipFill>
          <a:blip r:embed="rId7"/>
          <a:stretch>
            <a:fillRect/>
          </a:stretch>
        </p:blipFill>
        <p:spPr>
          <a:xfrm>
            <a:off x="7389103" y="3935814"/>
            <a:ext cx="445740" cy="429231"/>
          </a:xfrm>
          <a:prstGeom prst="rect">
            <a:avLst/>
          </a:prstGeom>
        </p:spPr>
      </p:pic>
      <p:pic>
        <p:nvPicPr>
          <p:cNvPr id="12" name="Picture 1">
            <a:extLst>
              <a:ext uri="{FF2B5EF4-FFF2-40B4-BE49-F238E27FC236}">
                <a16:creationId xmlns:a16="http://schemas.microsoft.com/office/drawing/2014/main" id="{979FC506-B72F-730F-B894-4ED001C1D95F}"/>
              </a:ext>
            </a:extLst>
          </p:cNvPr>
          <p:cNvPicPr>
            <a:picLocks noChangeAspect="1" noChangeArrowheads="1"/>
          </p:cNvPicPr>
          <p:nvPr/>
        </p:nvPicPr>
        <p:blipFill>
          <a:blip r:embed="rId8" cstate="print"/>
          <a:srcRect/>
          <a:stretch>
            <a:fillRect/>
          </a:stretch>
        </p:blipFill>
        <p:spPr bwMode="auto">
          <a:xfrm>
            <a:off x="10908929" y="3849495"/>
            <a:ext cx="950391" cy="585928"/>
          </a:xfrm>
          <a:prstGeom prst="rect">
            <a:avLst/>
          </a:prstGeom>
          <a:noFill/>
          <a:ln w="9525">
            <a:noFill/>
            <a:miter lim="800000"/>
            <a:headEnd/>
            <a:tailEnd/>
          </a:ln>
        </p:spPr>
      </p:pic>
      <p:sp>
        <p:nvSpPr>
          <p:cNvPr id="23" name="ZoneTexte 22">
            <a:extLst>
              <a:ext uri="{FF2B5EF4-FFF2-40B4-BE49-F238E27FC236}">
                <a16:creationId xmlns:a16="http://schemas.microsoft.com/office/drawing/2014/main" id="{82E01439-013B-C529-FC3C-FF748ADFBCB4}"/>
              </a:ext>
            </a:extLst>
          </p:cNvPr>
          <p:cNvSpPr txBox="1"/>
          <p:nvPr/>
        </p:nvSpPr>
        <p:spPr>
          <a:xfrm>
            <a:off x="318451" y="2975058"/>
            <a:ext cx="3483293" cy="3631763"/>
          </a:xfrm>
          <a:prstGeom prst="rect">
            <a:avLst/>
          </a:prstGeom>
          <a:noFill/>
        </p:spPr>
        <p:txBody>
          <a:bodyPr wrap="square">
            <a:spAutoFit/>
          </a:bodyPr>
          <a:lstStyle/>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Maintenance Corrective et Évolutive  </a:t>
            </a:r>
            <a:r>
              <a:rPr lang="fr-FR" sz="1000">
                <a:solidFill>
                  <a:srgbClr val="404040"/>
                </a:solidFill>
                <a:latin typeface="Arial" panose="020B0604020202020204"/>
              </a:rPr>
              <a:t>: nous développons nos produits tout en sécurisant la disponibilité des applications. </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Support Technique et Assistance </a:t>
            </a:r>
            <a:r>
              <a:rPr lang="fr-FR" sz="1000">
                <a:solidFill>
                  <a:srgbClr val="404040"/>
                </a:solidFill>
                <a:latin typeface="Arial" panose="020B0604020202020204"/>
              </a:rPr>
              <a:t>: nous proposons un support technique dédié et une assistance continue aux utilisateurs : la gestion des incidents et des anomalies et le maintien d’une base de connaissances.</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Conception et Développement Technique </a:t>
            </a:r>
            <a:r>
              <a:rPr lang="fr-FR" sz="1000">
                <a:solidFill>
                  <a:srgbClr val="404040"/>
                </a:solidFill>
                <a:latin typeface="Arial" panose="020B0604020202020204"/>
              </a:rPr>
              <a:t>: nos consultants maitrisent la conception fonctionnelle et technique des applications, ainsi que le développement. Cela permet de créer des solutions sur mesure.</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Tests d'Intégration et Mise en Production </a:t>
            </a:r>
            <a:r>
              <a:rPr lang="fr-FR" sz="1000">
                <a:solidFill>
                  <a:srgbClr val="404040"/>
                </a:solidFill>
                <a:latin typeface="Arial" panose="020B0604020202020204"/>
              </a:rPr>
              <a:t>: nos testeurs et intégrateurs assurent le bon fonctionnement des applications en production, en impliquant les utilisateurs dès le début du cycle pour optimiser les tests et garantir l'adéquation entre les besoins et les livrables.</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Amélioration continue </a:t>
            </a:r>
            <a:r>
              <a:rPr lang="fr-FR" sz="1000">
                <a:solidFill>
                  <a:srgbClr val="404040"/>
                </a:solidFill>
                <a:latin typeface="Arial" panose="020B0604020202020204"/>
              </a:rPr>
              <a:t>: nous assurons le développement durable du SI grâce à un système de mesure de performance adapté, une approche itérative des améliorations, une veille technologique, l'automatisation des tests et des déploiements, et la montée en compétences de nos équipes.</a:t>
            </a:r>
          </a:p>
        </p:txBody>
      </p:sp>
    </p:spTree>
    <p:extLst>
      <p:ext uri="{BB962C8B-B14F-4D97-AF65-F5344CB8AC3E}">
        <p14:creationId xmlns:p14="http://schemas.microsoft.com/office/powerpoint/2010/main" val="156817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E19-62DB-9B63-6BA6-B8A0E06918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23D079-B908-9E68-C66E-E79BAF5EAF0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22722304-A4F9-ED06-2AB5-C660E45A6784}"/>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844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1DF7F5-97BF-DA4B-96BC-F7DF3C36616B}"/>
              </a:ext>
            </a:extLst>
          </p:cNvPr>
          <p:cNvSpPr/>
          <p:nvPr/>
        </p:nvSpPr>
        <p:spPr>
          <a:xfrm>
            <a:off x="695983" y="3562877"/>
            <a:ext cx="3424402" cy="33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F5A243"/>
                </a:solidFill>
                <a:effectLst/>
                <a:uLnTx/>
                <a:uFillTx/>
                <a:latin typeface="Arial" panose="020B0604020202020204" pitchFamily="34" charset="0"/>
                <a:ea typeface="+mn-ea"/>
                <a:cs typeface="Arial" panose="020B0604020202020204" pitchFamily="34" charset="0"/>
              </a:rPr>
              <a:t>Points clés</a:t>
            </a:r>
          </a:p>
        </p:txBody>
      </p:sp>
      <p:sp>
        <p:nvSpPr>
          <p:cNvPr id="12" name="ZoneTexte 11">
            <a:extLst>
              <a:ext uri="{FF2B5EF4-FFF2-40B4-BE49-F238E27FC236}">
                <a16:creationId xmlns:a16="http://schemas.microsoft.com/office/drawing/2014/main" id="{C17E74F8-0984-7346-B5F4-4ED2FB1047E6}"/>
              </a:ext>
            </a:extLst>
          </p:cNvPr>
          <p:cNvSpPr txBox="1"/>
          <p:nvPr/>
        </p:nvSpPr>
        <p:spPr>
          <a:xfrm>
            <a:off x="705147" y="4178908"/>
            <a:ext cx="2863893" cy="1246495"/>
          </a:xfrm>
          <a:prstGeom prst="rect">
            <a:avLst/>
          </a:prstGeom>
          <a:noFill/>
        </p:spPr>
        <p:txBody>
          <a:bodyPr wrap="square" lIns="54000" tIns="45720" rIns="54000" bIns="45720" rtlCol="0" anchor="t">
            <a:spAutoFit/>
          </a:bodyPr>
          <a:lstStyle/>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endParaRPr kumimoji="0" lang="fr-FR" sz="11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p:txBody>
      </p:sp>
      <p:sp>
        <p:nvSpPr>
          <p:cNvPr id="6" name="Espace réservé du texte 10">
            <a:extLst>
              <a:ext uri="{FF2B5EF4-FFF2-40B4-BE49-F238E27FC236}">
                <a16:creationId xmlns:a16="http://schemas.microsoft.com/office/drawing/2014/main" id="{1F7FBDAE-D6B3-3FDB-F513-93832C0260A8}"/>
              </a:ext>
            </a:extLst>
          </p:cNvPr>
          <p:cNvSpPr txBox="1">
            <a:spLocks/>
          </p:cNvSpPr>
          <p:nvPr/>
        </p:nvSpPr>
        <p:spPr bwMode="auto">
          <a:xfrm>
            <a:off x="705147" y="2480471"/>
            <a:ext cx="2060221" cy="49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PROJET XXX</a:t>
            </a:r>
            <a:endParaRPr kumimoji="0" lang="fr-FR" sz="1200" b="0" i="0" u="none" strike="noStrike" kern="1200" cap="none" spc="0" normalizeH="0" baseline="0" noProof="0">
              <a:ln>
                <a:noFill/>
              </a:ln>
              <a:solidFill>
                <a:srgbClr val="F1F2F1"/>
              </a:solidFill>
              <a:effectLst/>
              <a:uLnTx/>
              <a:uFillTx/>
              <a:latin typeface="Arial" panose="020B0604020202020204" pitchFamily="34" charset="0"/>
              <a:ea typeface="+mn-ea"/>
              <a:cs typeface="Arial" panose="020B0604020202020204" pitchFamily="34" charset="0"/>
            </a:endParaRPr>
          </a:p>
        </p:txBody>
      </p:sp>
      <p:sp>
        <p:nvSpPr>
          <p:cNvPr id="4" name="Espace réservé du texte 3">
            <a:extLst>
              <a:ext uri="{FF2B5EF4-FFF2-40B4-BE49-F238E27FC236}">
                <a16:creationId xmlns:a16="http://schemas.microsoft.com/office/drawing/2014/main" id="{EA0F674F-D49E-5371-72B4-C4996039ED5B}"/>
              </a:ext>
            </a:extLst>
          </p:cNvPr>
          <p:cNvSpPr>
            <a:spLocks noGrp="1"/>
          </p:cNvSpPr>
          <p:nvPr>
            <p:ph type="body" sz="quarter" idx="11"/>
          </p:nvPr>
        </p:nvSpPr>
        <p:spPr/>
        <p:txBody>
          <a:bodyPr/>
          <a:lstStyle/>
          <a:p>
            <a:r>
              <a:rPr lang="fr-FR">
                <a:solidFill>
                  <a:schemeClr val="tx1">
                    <a:lumMod val="75000"/>
                    <a:lumOff val="25000"/>
                  </a:schemeClr>
                </a:solidFill>
              </a:rPr>
              <a:t>NOS REFERENCES </a:t>
            </a:r>
          </a:p>
        </p:txBody>
      </p:sp>
      <p:cxnSp>
        <p:nvCxnSpPr>
          <p:cNvPr id="13" name="Connecteur droit 12">
            <a:extLst>
              <a:ext uri="{FF2B5EF4-FFF2-40B4-BE49-F238E27FC236}">
                <a16:creationId xmlns:a16="http://schemas.microsoft.com/office/drawing/2014/main" id="{D0156931-62B9-19B2-CE59-EC8C343ECDFA}"/>
              </a:ext>
            </a:extLst>
          </p:cNvPr>
          <p:cNvCxnSpPr/>
          <p:nvPr/>
        </p:nvCxnSpPr>
        <p:spPr>
          <a:xfrm>
            <a:off x="4385491" y="131323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5">
            <a:extLst>
              <a:ext uri="{FF2B5EF4-FFF2-40B4-BE49-F238E27FC236}">
                <a16:creationId xmlns:a16="http://schemas.microsoft.com/office/drawing/2014/main" id="{B68E3B5A-6EEC-27E3-8777-04B6193B6816}"/>
              </a:ext>
            </a:extLst>
          </p:cNvPr>
          <p:cNvSpPr txBox="1">
            <a:spLocks/>
          </p:cNvSpPr>
          <p:nvPr/>
        </p:nvSpPr>
        <p:spPr bwMode="auto">
          <a:xfrm>
            <a:off x="4535697" y="1549918"/>
            <a:ext cx="6951156" cy="31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Contexte et enjeux</a:t>
            </a:r>
            <a:endParaRPr lang="fr-FR" altLang="fr-FR" sz="1000" b="1" cap="all">
              <a:solidFill>
                <a:srgbClr val="E8470D"/>
              </a:solidFill>
              <a:latin typeface="Arial" panose="020B0604020202020204" pitchFamily="34" charset="0"/>
              <a:cs typeface="Arial" panose="020B0604020202020204" pitchFamily="34" charset="0"/>
            </a:endParaRPr>
          </a:p>
          <a:p>
            <a:pPr fontAlgn="ctr" hangingPunct="0">
              <a:lnSpc>
                <a:spcPct val="100000"/>
              </a:lnSpc>
              <a:spcBef>
                <a:spcPts val="400"/>
              </a:spcBef>
              <a:buFont typeface="Courier New" panose="02070309020205020404" pitchFamily="49" charset="0"/>
              <a:buChar char="o"/>
              <a:defRPr/>
            </a:pPr>
            <a:r>
              <a:rPr lang="fr-FR" sz="1000" i="1">
                <a:solidFill>
                  <a:srgbClr val="404040">
                    <a:lumMod val="75000"/>
                    <a:lumOff val="25000"/>
                  </a:srgbClr>
                </a:solidFill>
                <a:latin typeface="Arial" panose="020B0604020202020204" pitchFamily="34" charset="0"/>
                <a:cs typeface="Arial" panose="020B0604020202020204" pitchFamily="34" charset="0"/>
              </a:rPr>
              <a:t>TEXTE </a:t>
            </a:r>
          </a:p>
          <a:p>
            <a:pPr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Notre prestation</a:t>
            </a:r>
            <a:endParaRPr lang="fr-FR" altLang="fr-FR" sz="1000" b="1" cap="all">
              <a:solidFill>
                <a:srgbClr val="E8470D"/>
              </a:solidFill>
              <a:latin typeface="Arial" panose="020B0604020202020204" pitchFamily="34" charset="0"/>
              <a:cs typeface="Arial" panose="020B0604020202020204" pitchFamily="34" charset="0"/>
            </a:endParaRPr>
          </a:p>
          <a:p>
            <a:pPr algn="just" fontAlgn="ctr" hangingPunct="0">
              <a:lnSpc>
                <a:spcPct val="100000"/>
              </a:lnSpc>
              <a:buFont typeface="Courier New" panose="02070309020205020404" pitchFamily="49" charset="0"/>
              <a:buChar char="o"/>
              <a:defRPr/>
            </a:pPr>
            <a:r>
              <a:rPr lang="fr-FR" sz="1000">
                <a:solidFill>
                  <a:srgbClr val="404040">
                    <a:lumMod val="75000"/>
                    <a:lumOff val="25000"/>
                  </a:srgbClr>
                </a:solidFill>
                <a:latin typeface="Arial" panose="020B0604020202020204" pitchFamily="34" charset="0"/>
                <a:cs typeface="Arial" panose="020B0604020202020204" pitchFamily="34" charset="0"/>
              </a:rPr>
              <a:t>TEXTE </a:t>
            </a: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Organisation du projet</a:t>
            </a:r>
            <a:endParaRPr lang="fr-FR" altLang="fr-FR" sz="1000" b="1" cap="all">
              <a:solidFill>
                <a:srgbClr val="E8470D"/>
              </a:solidFill>
              <a:latin typeface="Arial" panose="020B0604020202020204" pitchFamily="34" charset="0"/>
              <a:cs typeface="Arial" panose="020B0604020202020204" pitchFamily="34" charset="0"/>
            </a:endParaRPr>
          </a:p>
          <a:p>
            <a:pPr algn="just" hangingPunct="0">
              <a:lnSpc>
                <a:spcPct val="100000"/>
              </a:lnSpc>
              <a:spcBef>
                <a:spcPts val="400"/>
              </a:spcBef>
              <a:buFont typeface="Courier New" panose="02070309020205020404" pitchFamily="49" charset="0"/>
              <a:buChar char="o"/>
              <a:defRPr/>
            </a:pPr>
            <a:r>
              <a:rPr lang="fr-FR" altLang="fr-FR" sz="1000">
                <a:solidFill>
                  <a:srgbClr val="404040">
                    <a:lumMod val="75000"/>
                    <a:lumOff val="25000"/>
                  </a:srgbClr>
                </a:solidFill>
                <a:latin typeface="Arial" panose="020B0604020202020204" pitchFamily="34" charset="0"/>
                <a:cs typeface="Arial" panose="020B0604020202020204" pitchFamily="34" charset="0"/>
              </a:rPr>
              <a:t>TEXTE </a:t>
            </a: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Nos engagements</a:t>
            </a:r>
            <a:endParaRPr lang="fr-FR" altLang="fr-FR" sz="1000" b="1" cap="all">
              <a:solidFill>
                <a:srgbClr val="E8470D"/>
              </a:solidFill>
              <a:latin typeface="Arial" panose="020B0604020202020204" pitchFamily="34" charset="0"/>
              <a:cs typeface="Arial" panose="020B0604020202020204" pitchFamily="34" charset="0"/>
            </a:endParaRPr>
          </a:p>
          <a:p>
            <a:pPr algn="just" fontAlgn="ctr" hangingPunct="0">
              <a:lnSpc>
                <a:spcPct val="100000"/>
              </a:lnSpc>
              <a:buFont typeface="Courier New" panose="02070309020205020404" pitchFamily="49" charset="0"/>
              <a:buChar char="o"/>
              <a:defRPr/>
            </a:pPr>
            <a:r>
              <a:rPr lang="fr-FR" sz="1000">
                <a:solidFill>
                  <a:srgbClr val="404040">
                    <a:lumMod val="75000"/>
                    <a:lumOff val="25000"/>
                  </a:srgbClr>
                </a:solidFill>
                <a:latin typeface="Arial" panose="020B0604020202020204" pitchFamily="34" charset="0"/>
                <a:cs typeface="Arial" panose="020B0604020202020204" pitchFamily="34" charset="0"/>
              </a:rPr>
              <a:t>TEXTE </a:t>
            </a: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p:txBody>
      </p:sp>
      <p:sp>
        <p:nvSpPr>
          <p:cNvPr id="37" name="Espace réservé pour une image  36">
            <a:extLst>
              <a:ext uri="{FF2B5EF4-FFF2-40B4-BE49-F238E27FC236}">
                <a16:creationId xmlns:a16="http://schemas.microsoft.com/office/drawing/2014/main" id="{622F463E-9706-A296-B2AC-914C2478EE2E}"/>
              </a:ext>
            </a:extLst>
          </p:cNvPr>
          <p:cNvSpPr>
            <a:spLocks noGrp="1"/>
          </p:cNvSpPr>
          <p:nvPr>
            <p:ph type="pic" sz="quarter" idx="16"/>
          </p:nvPr>
        </p:nvSpPr>
        <p:spPr/>
        <p:txBody>
          <a:bodyPr/>
          <a:lstStyle/>
          <a:p>
            <a:endParaRPr lang="fr-FR"/>
          </a:p>
        </p:txBody>
      </p:sp>
    </p:spTree>
    <p:extLst>
      <p:ext uri="{BB962C8B-B14F-4D97-AF65-F5344CB8AC3E}">
        <p14:creationId xmlns:p14="http://schemas.microsoft.com/office/powerpoint/2010/main" val="1697016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8DCBE4F2-2D4B-3506-6201-A158B60BF0D3}"/>
              </a:ext>
            </a:extLst>
          </p:cNvPr>
          <p:cNvSpPr txBox="1"/>
          <p:nvPr/>
        </p:nvSpPr>
        <p:spPr>
          <a:xfrm>
            <a:off x="543394" y="1038876"/>
            <a:ext cx="5016632" cy="261610"/>
          </a:xfrm>
          <a:prstGeom prst="rect">
            <a:avLst/>
          </a:prstGeom>
          <a:noFill/>
        </p:spPr>
        <p:txBody>
          <a:bodyPr wrap="square" rtlCol="0">
            <a:spAutoFit/>
          </a:bodyPr>
          <a:lstStyle/>
          <a:p>
            <a:pPr>
              <a:spcAft>
                <a:spcPts val="100"/>
              </a:spcAft>
            </a:pPr>
            <a:r>
              <a:rPr lang="fr-FR" sz="1100">
                <a:solidFill>
                  <a:srgbClr val="E8470D"/>
                </a:solidFill>
              </a:rPr>
              <a:t>Notre</a:t>
            </a:r>
            <a:r>
              <a:rPr lang="fr-FR" sz="1100" b="1">
                <a:solidFill>
                  <a:srgbClr val="E8470D"/>
                </a:solidFill>
              </a:rPr>
              <a:t> empreinte carbone</a:t>
            </a:r>
          </a:p>
        </p:txBody>
      </p:sp>
      <p:sp>
        <p:nvSpPr>
          <p:cNvPr id="6" name="ZoneTexte 5">
            <a:extLst>
              <a:ext uri="{FF2B5EF4-FFF2-40B4-BE49-F238E27FC236}">
                <a16:creationId xmlns:a16="http://schemas.microsoft.com/office/drawing/2014/main" id="{F61F0080-EE14-5CBE-AEA4-B3677FA6FF71}"/>
              </a:ext>
            </a:extLst>
          </p:cNvPr>
          <p:cNvSpPr txBox="1"/>
          <p:nvPr/>
        </p:nvSpPr>
        <p:spPr>
          <a:xfrm>
            <a:off x="543394" y="1308936"/>
            <a:ext cx="6134588" cy="1107996"/>
          </a:xfrm>
          <a:prstGeom prst="rect">
            <a:avLst/>
          </a:prstGeom>
          <a:noFill/>
        </p:spPr>
        <p:txBody>
          <a:bodyPr wrap="square">
            <a:spAutoFit/>
          </a:bodyPr>
          <a:lstStyle/>
          <a:p>
            <a:pPr marL="180000" indent="-180000" algn="just" defTabSz="711200">
              <a:buClr>
                <a:schemeClr val="tx1"/>
              </a:buClr>
              <a:buFont typeface="Wingdings" pitchFamily="2" charset="2"/>
              <a:buChar char="ü"/>
              <a:tabLst>
                <a:tab pos="85725" algn="l"/>
                <a:tab pos="179388" algn="l"/>
              </a:tabLst>
            </a:pPr>
            <a:r>
              <a:rPr lang="fr-FR" sz="1100" b="1">
                <a:solidFill>
                  <a:srgbClr val="303030"/>
                </a:solidFill>
                <a:cs typeface="Arial" panose="020B0604020202020204" pitchFamily="34" charset="0"/>
              </a:rPr>
              <a:t>Mesure</a:t>
            </a:r>
            <a:r>
              <a:rPr lang="fr-FR" sz="1100">
                <a:solidFill>
                  <a:srgbClr val="303030"/>
                </a:solidFill>
                <a:cs typeface="Arial" panose="020B0604020202020204" pitchFamily="34" charset="0"/>
              </a:rPr>
              <a:t> de nos émissions de gaz à effet de serre depuis 2012</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Réalisation de notre </a:t>
            </a:r>
            <a:r>
              <a:rPr lang="fr-FR" sz="1100" b="1">
                <a:solidFill>
                  <a:srgbClr val="303030"/>
                </a:solidFill>
                <a:cs typeface="Arial" panose="020B0604020202020204" pitchFamily="34" charset="0"/>
              </a:rPr>
              <a:t>bilan carbone </a:t>
            </a:r>
            <a:r>
              <a:rPr lang="fr-FR" sz="1100">
                <a:solidFill>
                  <a:srgbClr val="303030"/>
                </a:solidFill>
                <a:cs typeface="Arial" panose="020B0604020202020204" pitchFamily="34" charset="0"/>
              </a:rPr>
              <a:t>sur les scopes 1, 2 et 3 selon les méthodes GHG Protocol et Bilan Carbone</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Réalisation d’une </a:t>
            </a:r>
            <a:r>
              <a:rPr lang="fr-FR" sz="1100" b="1">
                <a:solidFill>
                  <a:srgbClr val="303030"/>
                </a:solidFill>
                <a:cs typeface="Arial" panose="020B0604020202020204" pitchFamily="34" charset="0"/>
              </a:rPr>
              <a:t>étude des risques et opportunités </a:t>
            </a:r>
            <a:r>
              <a:rPr lang="fr-FR" sz="1100">
                <a:solidFill>
                  <a:srgbClr val="303030"/>
                </a:solidFill>
                <a:cs typeface="Arial" panose="020B0604020202020204" pitchFamily="34" charset="0"/>
              </a:rPr>
              <a:t>associés au changement climatique</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Quantification de nos engagements en matière de </a:t>
            </a:r>
            <a:r>
              <a:rPr lang="fr-FR" sz="1100" b="1">
                <a:solidFill>
                  <a:srgbClr val="303030"/>
                </a:solidFill>
                <a:cs typeface="Arial" panose="020B0604020202020204" pitchFamily="34" charset="0"/>
              </a:rPr>
              <a:t>réduction de nos émissions de GES</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Développement d’un outil de </a:t>
            </a:r>
            <a:r>
              <a:rPr lang="fr-FR" sz="1100" b="1">
                <a:solidFill>
                  <a:srgbClr val="303030"/>
                </a:solidFill>
                <a:cs typeface="Arial" panose="020B0604020202020204" pitchFamily="34" charset="0"/>
              </a:rPr>
              <a:t>calcul de l’empreinte carbone de nos prestations</a:t>
            </a:r>
          </a:p>
        </p:txBody>
      </p:sp>
      <p:pic>
        <p:nvPicPr>
          <p:cNvPr id="7" name="Image 6">
            <a:extLst>
              <a:ext uri="{FF2B5EF4-FFF2-40B4-BE49-F238E27FC236}">
                <a16:creationId xmlns:a16="http://schemas.microsoft.com/office/drawing/2014/main" id="{641AE7BC-0A95-AE62-1EC0-23DC75DD04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9762" y="1169681"/>
            <a:ext cx="4379994" cy="2896503"/>
          </a:xfrm>
          <a:prstGeom prst="rect">
            <a:avLst/>
          </a:prstGeom>
        </p:spPr>
      </p:pic>
      <p:sp>
        <p:nvSpPr>
          <p:cNvPr id="8" name="TextBox 30">
            <a:extLst>
              <a:ext uri="{FF2B5EF4-FFF2-40B4-BE49-F238E27FC236}">
                <a16:creationId xmlns:a16="http://schemas.microsoft.com/office/drawing/2014/main" id="{3FFEC1B1-E6BF-E2B5-170E-C047FEFAED41}"/>
              </a:ext>
            </a:extLst>
          </p:cNvPr>
          <p:cNvSpPr txBox="1"/>
          <p:nvPr/>
        </p:nvSpPr>
        <p:spPr>
          <a:xfrm>
            <a:off x="543394" y="2559037"/>
            <a:ext cx="5016632" cy="261610"/>
          </a:xfrm>
          <a:prstGeom prst="rect">
            <a:avLst/>
          </a:prstGeom>
          <a:noFill/>
        </p:spPr>
        <p:txBody>
          <a:bodyPr wrap="square" rtlCol="0">
            <a:spAutoFit/>
          </a:bodyPr>
          <a:lstStyle/>
          <a:p>
            <a:pPr>
              <a:spcAft>
                <a:spcPts val="100"/>
              </a:spcAft>
            </a:pPr>
            <a:r>
              <a:rPr lang="fr-FR" sz="1100">
                <a:solidFill>
                  <a:srgbClr val="E8470D"/>
                </a:solidFill>
              </a:rPr>
              <a:t>Nos actions de </a:t>
            </a:r>
            <a:r>
              <a:rPr lang="fr-FR" sz="1100" b="1">
                <a:solidFill>
                  <a:srgbClr val="E8470D"/>
                </a:solidFill>
              </a:rPr>
              <a:t>décarbonation</a:t>
            </a:r>
          </a:p>
        </p:txBody>
      </p:sp>
      <p:sp>
        <p:nvSpPr>
          <p:cNvPr id="10" name="ZoneTexte 9">
            <a:extLst>
              <a:ext uri="{FF2B5EF4-FFF2-40B4-BE49-F238E27FC236}">
                <a16:creationId xmlns:a16="http://schemas.microsoft.com/office/drawing/2014/main" id="{F9535F26-89AA-2DD9-7464-D4D8AD13D9B7}"/>
              </a:ext>
            </a:extLst>
          </p:cNvPr>
          <p:cNvSpPr txBox="1"/>
          <p:nvPr/>
        </p:nvSpPr>
        <p:spPr>
          <a:xfrm>
            <a:off x="457132" y="5872132"/>
            <a:ext cx="9787535" cy="430887"/>
          </a:xfrm>
          <a:prstGeom prst="rect">
            <a:avLst/>
          </a:prstGeom>
          <a:noFill/>
        </p:spPr>
        <p:txBody>
          <a:bodyPr wrap="square">
            <a:spAutoFit/>
          </a:bodyPr>
          <a:lstStyle/>
          <a:p>
            <a:pPr algn="just" defTabSz="711200">
              <a:buClr>
                <a:schemeClr val="tx1"/>
              </a:buClr>
              <a:tabLst>
                <a:tab pos="85725" algn="l"/>
                <a:tab pos="179388" algn="l"/>
              </a:tabLst>
            </a:pPr>
            <a:r>
              <a:rPr lang="fr-FR" sz="1100" b="1">
                <a:solidFill>
                  <a:schemeClr val="tx1">
                    <a:lumMod val="90000"/>
                    <a:lumOff val="10000"/>
                  </a:schemeClr>
                </a:solidFill>
                <a:cs typeface="Arial" panose="020B0604020202020204" pitchFamily="34" charset="0"/>
              </a:rPr>
              <a:t>Sensibilisation</a:t>
            </a:r>
            <a:r>
              <a:rPr lang="fr-FR" sz="1100">
                <a:solidFill>
                  <a:schemeClr val="tx1">
                    <a:lumMod val="90000"/>
                    <a:lumOff val="10000"/>
                  </a:schemeClr>
                </a:solidFill>
                <a:cs typeface="Arial" panose="020B0604020202020204" pitchFamily="34" charset="0"/>
              </a:rPr>
              <a:t> de nos collaborateurs à l’adoption de gestes quotidiens plus responsables via des supports de communication variés : fiches RSE, </a:t>
            </a:r>
            <a:r>
              <a:rPr lang="fr-FR" sz="1100" err="1">
                <a:solidFill>
                  <a:schemeClr val="tx1">
                    <a:lumMod val="90000"/>
                    <a:lumOff val="10000"/>
                  </a:schemeClr>
                </a:solidFill>
                <a:cs typeface="Arial" panose="020B0604020202020204" pitchFamily="34" charset="0"/>
              </a:rPr>
              <a:t>posts</a:t>
            </a:r>
            <a:r>
              <a:rPr lang="fr-FR" sz="1100">
                <a:solidFill>
                  <a:schemeClr val="tx1">
                    <a:lumMod val="90000"/>
                    <a:lumOff val="10000"/>
                  </a:schemeClr>
                </a:solidFill>
                <a:cs typeface="Arial" panose="020B0604020202020204" pitchFamily="34" charset="0"/>
              </a:rPr>
              <a:t> sur les réseaux sociaux, affiches, </a:t>
            </a:r>
            <a:r>
              <a:rPr lang="fr-FR" sz="1100" err="1">
                <a:solidFill>
                  <a:schemeClr val="tx1">
                    <a:lumMod val="90000"/>
                    <a:lumOff val="10000"/>
                  </a:schemeClr>
                </a:solidFill>
                <a:cs typeface="Arial" panose="020B0604020202020204" pitchFamily="34" charset="0"/>
              </a:rPr>
              <a:t>nudges</a:t>
            </a:r>
            <a:r>
              <a:rPr lang="fr-FR" sz="1100">
                <a:solidFill>
                  <a:schemeClr val="tx1">
                    <a:lumMod val="90000"/>
                    <a:lumOff val="10000"/>
                  </a:schemeClr>
                </a:solidFill>
                <a:cs typeface="Arial" panose="020B0604020202020204" pitchFamily="34" charset="0"/>
              </a:rPr>
              <a:t>, webinaires… et via notre mascotte RSE </a:t>
            </a:r>
            <a:r>
              <a:rPr lang="fr-FR" sz="1100" err="1">
                <a:solidFill>
                  <a:schemeClr val="tx1">
                    <a:lumMod val="90000"/>
                    <a:lumOff val="10000"/>
                  </a:schemeClr>
                </a:solidFill>
                <a:cs typeface="Arial" panose="020B0604020202020204" pitchFamily="34" charset="0"/>
              </a:rPr>
              <a:t>Aubee</a:t>
            </a:r>
            <a:r>
              <a:rPr lang="fr-FR" sz="1100">
                <a:solidFill>
                  <a:schemeClr val="tx1">
                    <a:lumMod val="90000"/>
                    <a:lumOff val="10000"/>
                  </a:schemeClr>
                </a:solidFill>
                <a:cs typeface="Arial" panose="020B0604020202020204" pitchFamily="34" charset="0"/>
              </a:rPr>
              <a:t> !</a:t>
            </a:r>
          </a:p>
        </p:txBody>
      </p:sp>
      <p:sp>
        <p:nvSpPr>
          <p:cNvPr id="11" name="Rectangle 10">
            <a:extLst>
              <a:ext uri="{FF2B5EF4-FFF2-40B4-BE49-F238E27FC236}">
                <a16:creationId xmlns:a16="http://schemas.microsoft.com/office/drawing/2014/main" id="{2FAEB6ED-D73D-6E8A-DABB-ED361DEC600B}"/>
              </a:ext>
            </a:extLst>
          </p:cNvPr>
          <p:cNvSpPr/>
          <p:nvPr/>
        </p:nvSpPr>
        <p:spPr>
          <a:xfrm>
            <a:off x="7279762" y="4277232"/>
            <a:ext cx="4390803" cy="57147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900">
                <a:solidFill>
                  <a:srgbClr val="707070"/>
                </a:solidFill>
              </a:rPr>
              <a:t>2 243 tCO2e ont été émises sur le périmètre </a:t>
            </a:r>
            <a:r>
              <a:rPr lang="fr-FR" sz="900" err="1">
                <a:solidFill>
                  <a:srgbClr val="707070"/>
                </a:solidFill>
              </a:rPr>
              <a:t>Aubay</a:t>
            </a:r>
            <a:r>
              <a:rPr lang="fr-FR" sz="900">
                <a:solidFill>
                  <a:srgbClr val="707070"/>
                </a:solidFill>
              </a:rPr>
              <a:t> France en 2022 sur l'ensemble des scopes 1, 2 et 3 selon la méthodologie Bilan Carbone de l’ADEME. Chaque collaborateur </a:t>
            </a:r>
            <a:r>
              <a:rPr lang="fr-FR" sz="900" err="1">
                <a:solidFill>
                  <a:srgbClr val="707070"/>
                </a:solidFill>
              </a:rPr>
              <a:t>Aubay</a:t>
            </a:r>
            <a:r>
              <a:rPr lang="fr-FR" sz="900">
                <a:solidFill>
                  <a:srgbClr val="707070"/>
                </a:solidFill>
              </a:rPr>
              <a:t> France émet ainsi en moyenne 0,9 tCO2e par an.</a:t>
            </a:r>
          </a:p>
        </p:txBody>
      </p:sp>
      <p:graphicFrame>
        <p:nvGraphicFramePr>
          <p:cNvPr id="12" name="Tableau 11">
            <a:extLst>
              <a:ext uri="{FF2B5EF4-FFF2-40B4-BE49-F238E27FC236}">
                <a16:creationId xmlns:a16="http://schemas.microsoft.com/office/drawing/2014/main" id="{5AD3F262-270C-54FB-097A-FFCC90C1ABD6}"/>
              </a:ext>
            </a:extLst>
          </p:cNvPr>
          <p:cNvGraphicFramePr>
            <a:graphicFrameLocks noGrp="1"/>
          </p:cNvGraphicFramePr>
          <p:nvPr>
            <p:extLst>
              <p:ext uri="{D42A27DB-BD31-4B8C-83A1-F6EECF244321}">
                <p14:modId xmlns:p14="http://schemas.microsoft.com/office/powerpoint/2010/main" val="2980000783"/>
              </p:ext>
            </p:extLst>
          </p:nvPr>
        </p:nvGraphicFramePr>
        <p:xfrm>
          <a:off x="628061" y="2917105"/>
          <a:ext cx="6049922" cy="2701042"/>
        </p:xfrm>
        <a:graphic>
          <a:graphicData uri="http://schemas.openxmlformats.org/drawingml/2006/table">
            <a:tbl>
              <a:tblPr firstRow="1" bandRow="1">
                <a:tableStyleId>{72833802-FEF1-4C79-8D5D-14CF1EAF98D9}</a:tableStyleId>
              </a:tblPr>
              <a:tblGrid>
                <a:gridCol w="1098284">
                  <a:extLst>
                    <a:ext uri="{9D8B030D-6E8A-4147-A177-3AD203B41FA5}">
                      <a16:colId xmlns:a16="http://schemas.microsoft.com/office/drawing/2014/main" val="59279725"/>
                    </a:ext>
                  </a:extLst>
                </a:gridCol>
                <a:gridCol w="4951638">
                  <a:extLst>
                    <a:ext uri="{9D8B030D-6E8A-4147-A177-3AD203B41FA5}">
                      <a16:colId xmlns:a16="http://schemas.microsoft.com/office/drawing/2014/main" val="2003218588"/>
                    </a:ext>
                  </a:extLst>
                </a:gridCol>
              </a:tblGrid>
              <a:tr h="308854">
                <a:tc>
                  <a:txBody>
                    <a:bodyPr/>
                    <a:lstStyle/>
                    <a:p>
                      <a:pPr algn="ctr"/>
                      <a:endParaRPr lang="fr-FR" sz="1000"/>
                    </a:p>
                  </a:txBody>
                  <a:tcPr anchor="ctr">
                    <a:lnL w="12700" cap="flat" cmpd="sng" algn="ctr">
                      <a:no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9460D"/>
                      </a:solidFill>
                      <a:prstDash val="solid"/>
                      <a:round/>
                      <a:headEnd type="none" w="med" len="med"/>
                      <a:tailEnd type="none" w="med" len="med"/>
                    </a:lnB>
                    <a:noFill/>
                  </a:tcPr>
                </a:tc>
                <a:tc>
                  <a:txBody>
                    <a:bodyPr/>
                    <a:lstStyle/>
                    <a:p>
                      <a:pPr algn="ctr"/>
                      <a:r>
                        <a:rPr lang="fr-FR" sz="1000"/>
                        <a:t>Actions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E8470D"/>
                    </a:solidFill>
                  </a:tcPr>
                </a:tc>
                <a:extLst>
                  <a:ext uri="{0D108BD9-81ED-4DB2-BD59-A6C34878D82A}">
                    <a16:rowId xmlns:a16="http://schemas.microsoft.com/office/drawing/2014/main" val="1595621042"/>
                  </a:ext>
                </a:extLst>
              </a:tr>
              <a:tr h="598047">
                <a:tc>
                  <a:txBody>
                    <a:bodyPr/>
                    <a:lstStyle/>
                    <a:p>
                      <a:pPr algn="ctr"/>
                      <a:r>
                        <a:rPr lang="fr-FR" sz="1000" b="1"/>
                        <a:t>Déplacements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Incitation à l’utilisation de modes de transports moins polluants : indemnités kilométriques vélo, abris vélos, prises de recharge pour véhicules électriques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Mise en place du télétravail</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248697101"/>
                  </a:ext>
                </a:extLst>
              </a:tr>
              <a:tr h="598047">
                <a:tc>
                  <a:txBody>
                    <a:bodyPr/>
                    <a:lstStyle/>
                    <a:p>
                      <a:pPr algn="ctr"/>
                      <a:r>
                        <a:rPr lang="fr-FR" sz="1000" b="1"/>
                        <a:t>Déchets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Tri des déchets via un partenariat en France avec une Entreprise Adaptée</a:t>
                      </a:r>
                      <a:endParaRPr lang="fr-FR" sz="1000" b="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Recyclage des téléphones et valorisation des mégots/capsules</a:t>
                      </a:r>
                      <a:endParaRPr lang="fr-FR" sz="1000" b="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t>Impression sécurisée et d</a:t>
                      </a:r>
                      <a:r>
                        <a:rPr lang="fr-FR" sz="1000" b="0">
                          <a:solidFill>
                            <a:schemeClr val="tx1">
                              <a:lumMod val="90000"/>
                              <a:lumOff val="10000"/>
                            </a:schemeClr>
                          </a:solidFill>
                          <a:cs typeface="Arial" panose="020B0604020202020204" pitchFamily="34" charset="0"/>
                        </a:rPr>
                        <a:t>ématérialisation des documents administratifs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1234874032"/>
                  </a:ext>
                </a:extLst>
              </a:tr>
              <a:tr h="598047">
                <a:tc>
                  <a:txBody>
                    <a:bodyPr/>
                    <a:lstStyle/>
                    <a:p>
                      <a:pPr algn="ctr"/>
                      <a:r>
                        <a:rPr lang="fr-FR" sz="1000" b="1"/>
                        <a:t>Energie</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Optimisation continue de notre consommation d’électricité en faveur de la sobriété énergétique</a:t>
                      </a:r>
                      <a:endParaRPr lang="fr-FR" sz="1000" b="0"/>
                    </a:p>
                    <a:p>
                      <a:pPr marL="171450" indent="-171450" algn="just">
                        <a:buFont typeface="Arial" panose="020B0604020202020204" pitchFamily="34" charset="0"/>
                        <a:buChar char="•"/>
                      </a:pPr>
                      <a:r>
                        <a:rPr lang="fr-FR" sz="1000" b="0"/>
                        <a:t>Passage à l’électricité renouvelable et réalisation d’audits énergétiques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3345315063"/>
                  </a:ext>
                </a:extLst>
              </a:tr>
              <a:tr h="598047">
                <a:tc>
                  <a:txBody>
                    <a:bodyPr/>
                    <a:lstStyle/>
                    <a:p>
                      <a:pPr algn="ctr"/>
                      <a:r>
                        <a:rPr lang="fr-FR" sz="1000" b="1"/>
                        <a:t>Parc IT</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indent="-171450" algn="just">
                        <a:buFont typeface="Arial" panose="020B0604020202020204" pitchFamily="34" charset="0"/>
                        <a:buChar char="•"/>
                      </a:pPr>
                      <a:r>
                        <a:rPr lang="fr-FR" sz="1000" b="0">
                          <a:solidFill>
                            <a:schemeClr val="tx1">
                              <a:lumMod val="90000"/>
                              <a:lumOff val="10000"/>
                            </a:schemeClr>
                          </a:solidFill>
                          <a:cs typeface="Arial" panose="020B0604020202020204" pitchFamily="34" charset="0"/>
                        </a:rPr>
                        <a:t>Allongement de la durée de vie des équipements</a:t>
                      </a:r>
                    </a:p>
                    <a:p>
                      <a:pPr marL="171450" indent="-171450" algn="just">
                        <a:buFont typeface="Arial" panose="020B0604020202020204" pitchFamily="34" charset="0"/>
                        <a:buChar char="•"/>
                      </a:pPr>
                      <a:r>
                        <a:rPr lang="fr-FR" sz="1000" b="0">
                          <a:solidFill>
                            <a:schemeClr val="tx1">
                              <a:lumMod val="90000"/>
                              <a:lumOff val="10000"/>
                            </a:schemeClr>
                          </a:solidFill>
                          <a:cs typeface="Arial" panose="020B0604020202020204" pitchFamily="34" charset="0"/>
                        </a:rPr>
                        <a:t>Intégration de critères environnementaux dans les critères d’achat</a:t>
                      </a:r>
                      <a:endParaRPr lang="fr-FR" sz="1000" b="0"/>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3345167538"/>
                  </a:ext>
                </a:extLst>
              </a:tr>
            </a:tbl>
          </a:graphicData>
        </a:graphic>
      </p:graphicFrame>
      <p:sp>
        <p:nvSpPr>
          <p:cNvPr id="15" name="Titre 1">
            <a:extLst>
              <a:ext uri="{FF2B5EF4-FFF2-40B4-BE49-F238E27FC236}">
                <a16:creationId xmlns:a16="http://schemas.microsoft.com/office/drawing/2014/main" id="{B5489EE2-7AE9-B843-1FF8-FAE2F1A1A0DC}"/>
              </a:ext>
            </a:extLst>
          </p:cNvPr>
          <p:cNvSpPr txBox="1">
            <a:spLocks/>
          </p:cNvSpPr>
          <p:nvPr/>
        </p:nvSpPr>
        <p:spPr>
          <a:xfrm>
            <a:off x="928747" y="304966"/>
            <a:ext cx="10878940" cy="257033"/>
          </a:xfrm>
          <a:prstGeom prst="rect">
            <a:avLst/>
          </a:prstGeom>
        </p:spPr>
        <p:txBody>
          <a:bodyPr anchor="ctr" anchorCtr="0"/>
          <a:lstStyle>
            <a:lvl1pPr algn="l" defTabSz="914400" rtl="0" eaLnBrk="1" latinLnBrk="0" hangingPunct="1">
              <a:lnSpc>
                <a:spcPct val="90000"/>
              </a:lnSpc>
              <a:spcBef>
                <a:spcPct val="0"/>
              </a:spcBef>
              <a:buNone/>
              <a:defRPr lang="fr-FR" sz="1600" b="0" kern="1200" dirty="0">
                <a:solidFill>
                  <a:schemeClr val="tx1">
                    <a:lumMod val="60000"/>
                    <a:lumOff val="40000"/>
                  </a:schemeClr>
                </a:solidFill>
                <a:latin typeface="Arial" panose="020B0604020202020204" pitchFamily="34" charset="0"/>
                <a:ea typeface="+mn-ea"/>
                <a:cs typeface="Arial" panose="020B0604020202020204" pitchFamily="34" charset="0"/>
              </a:defRPr>
            </a:lvl1pPr>
          </a:lstStyle>
          <a:p>
            <a:endParaRPr lang="fr-FR"/>
          </a:p>
        </p:txBody>
      </p:sp>
      <p:sp>
        <p:nvSpPr>
          <p:cNvPr id="16" name="Espace réservé du texte 1">
            <a:extLst>
              <a:ext uri="{FF2B5EF4-FFF2-40B4-BE49-F238E27FC236}">
                <a16:creationId xmlns:a16="http://schemas.microsoft.com/office/drawing/2014/main" id="{376486B2-03C6-3B3F-0D92-9994C785C08F}"/>
              </a:ext>
            </a:extLst>
          </p:cNvPr>
          <p:cNvSpPr txBox="1">
            <a:spLocks/>
          </p:cNvSpPr>
          <p:nvPr/>
        </p:nvSpPr>
        <p:spPr>
          <a:xfrm>
            <a:off x="928746" y="528576"/>
            <a:ext cx="10878939" cy="221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200" b="1">
              <a:solidFill>
                <a:srgbClr val="F6A442"/>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DB79C6CE-E0B7-065D-ADF7-B42BB28A2A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2844" y="5236135"/>
            <a:ext cx="824224" cy="1316899"/>
          </a:xfrm>
          <a:prstGeom prst="rect">
            <a:avLst/>
          </a:prstGeom>
        </p:spPr>
      </p:pic>
      <p:sp>
        <p:nvSpPr>
          <p:cNvPr id="4" name="Espace réservé du texte 3">
            <a:extLst>
              <a:ext uri="{FF2B5EF4-FFF2-40B4-BE49-F238E27FC236}">
                <a16:creationId xmlns:a16="http://schemas.microsoft.com/office/drawing/2014/main" id="{F6E92CF5-9FCE-DAA7-556B-512A36B0102C}"/>
              </a:ext>
            </a:extLst>
          </p:cNvPr>
          <p:cNvSpPr>
            <a:spLocks noGrp="1"/>
          </p:cNvSpPr>
          <p:nvPr>
            <p:ph type="body" sz="quarter" idx="10"/>
          </p:nvPr>
        </p:nvSpPr>
        <p:spPr/>
        <p:txBody>
          <a:bodyPr/>
          <a:lstStyle/>
          <a:p>
            <a:r>
              <a:rPr lang="fr-FR" b="0"/>
              <a:t>Notre démarche de décarbonation</a:t>
            </a:r>
          </a:p>
        </p:txBody>
      </p:sp>
      <p:sp>
        <p:nvSpPr>
          <p:cNvPr id="13" name="Espace réservé du texte 12">
            <a:extLst>
              <a:ext uri="{FF2B5EF4-FFF2-40B4-BE49-F238E27FC236}">
                <a16:creationId xmlns:a16="http://schemas.microsoft.com/office/drawing/2014/main" id="{673BD5FC-B222-4A37-B50E-62C924E4C176}"/>
              </a:ext>
            </a:extLst>
          </p:cNvPr>
          <p:cNvSpPr>
            <a:spLocks noGrp="1"/>
          </p:cNvSpPr>
          <p:nvPr>
            <p:ph type="body" sz="quarter" idx="11"/>
          </p:nvPr>
        </p:nvSpPr>
        <p:spPr/>
        <p:txBody>
          <a:bodyPr/>
          <a:lstStyle/>
          <a:p>
            <a:r>
              <a:rPr lang="fr-FR">
                <a:solidFill>
                  <a:schemeClr val="tx1">
                    <a:lumMod val="75000"/>
                    <a:lumOff val="25000"/>
                  </a:schemeClr>
                </a:solidFill>
              </a:rPr>
              <a:t>Notre politique environnementale</a:t>
            </a:r>
          </a:p>
        </p:txBody>
      </p:sp>
    </p:spTree>
    <p:extLst>
      <p:ext uri="{BB962C8B-B14F-4D97-AF65-F5344CB8AC3E}">
        <p14:creationId xmlns:p14="http://schemas.microsoft.com/office/powerpoint/2010/main" val="6557971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60F8A4B6-14D1-9AA0-695C-3A1F2C197BED}"/>
              </a:ext>
            </a:extLst>
          </p:cNvPr>
          <p:cNvSpPr>
            <a:spLocks noGrp="1"/>
          </p:cNvSpPr>
          <p:nvPr>
            <p:ph type="body" sz="quarter" idx="10"/>
          </p:nvPr>
        </p:nvSpPr>
        <p:spPr/>
        <p:txBody>
          <a:bodyPr/>
          <a:lstStyle/>
          <a:p>
            <a:r>
              <a:rPr lang="fr-FR" b="0"/>
              <a:t>Notre démarche Numérique Responsable</a:t>
            </a:r>
          </a:p>
        </p:txBody>
      </p:sp>
      <p:sp>
        <p:nvSpPr>
          <p:cNvPr id="5" name="Espace réservé du texte 4">
            <a:extLst>
              <a:ext uri="{FF2B5EF4-FFF2-40B4-BE49-F238E27FC236}">
                <a16:creationId xmlns:a16="http://schemas.microsoft.com/office/drawing/2014/main" id="{27ED2EBD-2D44-24B9-E58C-B89CF1865B78}"/>
              </a:ext>
            </a:extLst>
          </p:cNvPr>
          <p:cNvSpPr>
            <a:spLocks noGrp="1"/>
          </p:cNvSpPr>
          <p:nvPr>
            <p:ph type="body" sz="quarter" idx="11"/>
          </p:nvPr>
        </p:nvSpPr>
        <p:spPr/>
        <p:txBody>
          <a:bodyPr/>
          <a:lstStyle/>
          <a:p>
            <a:r>
              <a:rPr lang="fr-FR"/>
              <a:t>Notre politique environnementale</a:t>
            </a:r>
          </a:p>
        </p:txBody>
      </p:sp>
      <p:sp>
        <p:nvSpPr>
          <p:cNvPr id="28" name="Espace réservé du texte 1">
            <a:extLst>
              <a:ext uri="{FF2B5EF4-FFF2-40B4-BE49-F238E27FC236}">
                <a16:creationId xmlns:a16="http://schemas.microsoft.com/office/drawing/2014/main" id="{BD874E25-BCA0-0E60-7FCA-C8848702D82D}"/>
              </a:ext>
            </a:extLst>
          </p:cNvPr>
          <p:cNvSpPr txBox="1">
            <a:spLocks/>
          </p:cNvSpPr>
          <p:nvPr/>
        </p:nvSpPr>
        <p:spPr>
          <a:xfrm>
            <a:off x="928747" y="528576"/>
            <a:ext cx="6589654" cy="2777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200" b="1">
              <a:solidFill>
                <a:srgbClr val="F6A442"/>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F40F47-9A63-0374-D48B-9F5B07A73625}"/>
              </a:ext>
            </a:extLst>
          </p:cNvPr>
          <p:cNvSpPr/>
          <p:nvPr/>
        </p:nvSpPr>
        <p:spPr>
          <a:xfrm>
            <a:off x="0" y="2392072"/>
            <a:ext cx="12192000" cy="22331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a:p>
        </p:txBody>
      </p:sp>
      <p:pic>
        <p:nvPicPr>
          <p:cNvPr id="7" name="Image 6" descr="Une image contenant texte&#10;&#10;Description générée automatiquement">
            <a:extLst>
              <a:ext uri="{FF2B5EF4-FFF2-40B4-BE49-F238E27FC236}">
                <a16:creationId xmlns:a16="http://schemas.microsoft.com/office/drawing/2014/main" id="{80860B06-6865-865B-D820-8F0B164532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4699" y="990916"/>
            <a:ext cx="1361800" cy="645170"/>
          </a:xfrm>
          <a:prstGeom prst="rect">
            <a:avLst/>
          </a:prstGeom>
        </p:spPr>
      </p:pic>
      <p:sp>
        <p:nvSpPr>
          <p:cNvPr id="8" name="TextBox 30">
            <a:extLst>
              <a:ext uri="{FF2B5EF4-FFF2-40B4-BE49-F238E27FC236}">
                <a16:creationId xmlns:a16="http://schemas.microsoft.com/office/drawing/2014/main" id="{5296B85E-F37B-515C-D2C1-FB4BE2BFC314}"/>
              </a:ext>
            </a:extLst>
          </p:cNvPr>
          <p:cNvSpPr txBox="1"/>
          <p:nvPr/>
        </p:nvSpPr>
        <p:spPr>
          <a:xfrm>
            <a:off x="509879" y="4951724"/>
            <a:ext cx="5016632" cy="261610"/>
          </a:xfrm>
          <a:prstGeom prst="rect">
            <a:avLst/>
          </a:prstGeom>
          <a:noFill/>
        </p:spPr>
        <p:txBody>
          <a:bodyPr wrap="square" rtlCol="0">
            <a:spAutoFit/>
          </a:bodyPr>
          <a:lstStyle/>
          <a:p>
            <a:pPr>
              <a:spcAft>
                <a:spcPts val="100"/>
              </a:spcAft>
            </a:pPr>
            <a:r>
              <a:rPr lang="fr-FR" sz="1100">
                <a:solidFill>
                  <a:srgbClr val="E8470D"/>
                </a:solidFill>
              </a:rPr>
              <a:t>Nos pratiques d’</a:t>
            </a:r>
            <a:r>
              <a:rPr lang="fr-FR" sz="1100" b="1">
                <a:solidFill>
                  <a:srgbClr val="E8470D"/>
                </a:solidFill>
              </a:rPr>
              <a:t>éco-conception</a:t>
            </a:r>
          </a:p>
        </p:txBody>
      </p:sp>
      <p:sp>
        <p:nvSpPr>
          <p:cNvPr id="10" name="ZoneTexte 9">
            <a:extLst>
              <a:ext uri="{FF2B5EF4-FFF2-40B4-BE49-F238E27FC236}">
                <a16:creationId xmlns:a16="http://schemas.microsoft.com/office/drawing/2014/main" id="{3C41F945-B4D4-8CFD-4DC1-B2ECEA983AA8}"/>
              </a:ext>
            </a:extLst>
          </p:cNvPr>
          <p:cNvSpPr txBox="1"/>
          <p:nvPr/>
        </p:nvSpPr>
        <p:spPr>
          <a:xfrm>
            <a:off x="417722" y="5224453"/>
            <a:ext cx="11364310" cy="1107996"/>
          </a:xfrm>
          <a:prstGeom prst="rect">
            <a:avLst/>
          </a:prstGeom>
          <a:noFill/>
        </p:spPr>
        <p:txBody>
          <a:bodyPr wrap="square">
            <a:spAutoFit/>
          </a:bodyPr>
          <a:lstStyle/>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Mise en place de standard de développement écoresponsable avec l’établissement d’un référentiel de bonnes pratiques, contenant une grille d'évaluation NR. </a:t>
            </a:r>
            <a:r>
              <a:rPr lang="fr-FR" sz="1100">
                <a:solidFill>
                  <a:schemeClr val="tx1">
                    <a:lumMod val="90000"/>
                    <a:lumOff val="10000"/>
                  </a:schemeClr>
                </a:solidFill>
                <a:cs typeface="Arial" panose="020B0604020202020204" pitchFamily="34" charset="0"/>
              </a:rPr>
              <a:t>Ces bonnes pratiques sont issues essentiellement du guide de référence de l’Institut du Numérique Responsable (</a:t>
            </a:r>
            <a:r>
              <a:rPr lang="fr-FR" sz="1100">
                <a:solidFill>
                  <a:schemeClr val="tx1">
                    <a:lumMod val="90000"/>
                    <a:lumOff val="10000"/>
                  </a:schemeClr>
                </a:solidFill>
                <a:cs typeface="Arial" panose="020B0604020202020204" pitchFamily="34" charset="0"/>
                <a:hlinkClick r:id="rId3"/>
              </a:rPr>
              <a:t>https://gr491.isit-europe.org/</a:t>
            </a:r>
            <a:r>
              <a:rPr lang="fr-FR" sz="1100">
                <a:solidFill>
                  <a:schemeClr val="tx1">
                    <a:lumMod val="90000"/>
                    <a:lumOff val="10000"/>
                  </a:schemeClr>
                </a:solidFill>
                <a:cs typeface="Arial" panose="020B0604020202020204" pitchFamily="34" charset="0"/>
              </a:rPr>
              <a:t>), ainsi que dans le guide des 115 bonnes pratiques pour l’éco-conception des sites Web (</a:t>
            </a:r>
            <a:r>
              <a:rPr lang="fr-FR" sz="1100">
                <a:solidFill>
                  <a:schemeClr val="tx1">
                    <a:lumMod val="90000"/>
                    <a:lumOff val="10000"/>
                  </a:schemeClr>
                </a:solidFill>
                <a:cs typeface="Arial" panose="020B0604020202020204" pitchFamily="34" charset="0"/>
                <a:hlinkClick r:id="rId4"/>
              </a:rPr>
              <a:t>https://collectif.greenit.fr/ecoconception-web/115-bonnes-pratiques-eco-conception_web.html</a:t>
            </a:r>
            <a:r>
              <a:rPr lang="fr-FR" sz="1100">
                <a:solidFill>
                  <a:schemeClr val="tx1">
                    <a:lumMod val="90000"/>
                    <a:lumOff val="10000"/>
                  </a:schemeClr>
                </a:solidFill>
                <a:cs typeface="Arial" panose="020B0604020202020204" pitchFamily="34" charset="0"/>
              </a:rPr>
              <a:t>).</a:t>
            </a:r>
          </a:p>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Participation de nos développeurs, depuis deux ans, au Challenge </a:t>
            </a:r>
            <a:r>
              <a:rPr lang="fr-FR" sz="1100" b="1" err="1">
                <a:solidFill>
                  <a:schemeClr val="tx1">
                    <a:lumMod val="90000"/>
                    <a:lumOff val="10000"/>
                  </a:schemeClr>
                </a:solidFill>
                <a:cs typeface="Arial" panose="020B0604020202020204" pitchFamily="34" charset="0"/>
              </a:rPr>
              <a:t>ecoCode</a:t>
            </a:r>
            <a:r>
              <a:rPr lang="fr-FR" sz="1100" b="1">
                <a:solidFill>
                  <a:schemeClr val="tx1">
                    <a:lumMod val="90000"/>
                    <a:lumOff val="10000"/>
                  </a:schemeClr>
                </a:solidFill>
                <a:cs typeface="Arial" panose="020B0604020202020204" pitchFamily="34" charset="0"/>
              </a:rPr>
              <a:t> </a:t>
            </a:r>
            <a:r>
              <a:rPr lang="fr-FR" sz="1100">
                <a:solidFill>
                  <a:schemeClr val="tx1">
                    <a:lumMod val="90000"/>
                    <a:lumOff val="10000"/>
                  </a:schemeClr>
                </a:solidFill>
                <a:cs typeface="Arial" panose="020B0604020202020204" pitchFamily="34" charset="0"/>
              </a:rPr>
              <a:t>dont l’objectif était de faire émerger des bonnes pratiques d’écoconception. Les différentes sessions de </a:t>
            </a:r>
            <a:r>
              <a:rPr lang="fr-FR" sz="1100" err="1">
                <a:solidFill>
                  <a:schemeClr val="tx1">
                    <a:lumMod val="90000"/>
                    <a:lumOff val="10000"/>
                  </a:schemeClr>
                </a:solidFill>
                <a:cs typeface="Arial" panose="020B0604020202020204" pitchFamily="34" charset="0"/>
              </a:rPr>
              <a:t>coding</a:t>
            </a:r>
            <a:r>
              <a:rPr lang="fr-FR" sz="1100">
                <a:solidFill>
                  <a:schemeClr val="tx1">
                    <a:lumMod val="90000"/>
                    <a:lumOff val="10000"/>
                  </a:schemeClr>
                </a:solidFill>
                <a:cs typeface="Arial" panose="020B0604020202020204" pitchFamily="34" charset="0"/>
              </a:rPr>
              <a:t> ont pour finalité d’identifier et de développer des règles de validation de code </a:t>
            </a:r>
            <a:r>
              <a:rPr lang="fr-FR" sz="1100" err="1">
                <a:solidFill>
                  <a:schemeClr val="tx1">
                    <a:lumMod val="90000"/>
                    <a:lumOff val="10000"/>
                  </a:schemeClr>
                </a:solidFill>
                <a:cs typeface="Arial" panose="020B0604020202020204" pitchFamily="34" charset="0"/>
              </a:rPr>
              <a:t>SonarQube</a:t>
            </a:r>
            <a:r>
              <a:rPr lang="fr-FR" sz="1100">
                <a:solidFill>
                  <a:schemeClr val="tx1">
                    <a:lumMod val="90000"/>
                    <a:lumOff val="10000"/>
                  </a:schemeClr>
                </a:solidFill>
                <a:cs typeface="Arial" panose="020B0604020202020204" pitchFamily="34" charset="0"/>
              </a:rPr>
              <a:t> au sein du plugin </a:t>
            </a:r>
            <a:r>
              <a:rPr lang="fr-FR" sz="1100" err="1">
                <a:solidFill>
                  <a:schemeClr val="tx1">
                    <a:lumMod val="90000"/>
                    <a:lumOff val="10000"/>
                  </a:schemeClr>
                </a:solidFill>
                <a:cs typeface="Arial" panose="020B0604020202020204" pitchFamily="34" charset="0"/>
              </a:rPr>
              <a:t>EcoCode</a:t>
            </a:r>
            <a:r>
              <a:rPr lang="fr-FR" sz="1100">
                <a:solidFill>
                  <a:schemeClr val="tx1">
                    <a:lumMod val="90000"/>
                    <a:lumOff val="10000"/>
                  </a:schemeClr>
                </a:solidFill>
                <a:cs typeface="Arial" panose="020B0604020202020204" pitchFamily="34" charset="0"/>
              </a:rPr>
              <a:t> pour différentes technologies</a:t>
            </a:r>
          </a:p>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Partenariat avec </a:t>
            </a:r>
            <a:r>
              <a:rPr lang="fr-FR" sz="1100" b="1" err="1">
                <a:solidFill>
                  <a:schemeClr val="tx1">
                    <a:lumMod val="90000"/>
                    <a:lumOff val="10000"/>
                  </a:schemeClr>
                </a:solidFill>
                <a:cs typeface="Arial" panose="020B0604020202020204" pitchFamily="34" charset="0"/>
              </a:rPr>
              <a:t>Fruggr</a:t>
            </a:r>
            <a:r>
              <a:rPr lang="fr-FR" sz="1100">
                <a:solidFill>
                  <a:schemeClr val="tx1">
                    <a:lumMod val="90000"/>
                    <a:lumOff val="10000"/>
                  </a:schemeClr>
                </a:solidFill>
                <a:cs typeface="Arial" panose="020B0604020202020204" pitchFamily="34" charset="0"/>
              </a:rPr>
              <a:t>, solution de mesure et d’amélioration de l’empreinte carbone, sociale et de l’accessibilité de services numériques. </a:t>
            </a:r>
          </a:p>
        </p:txBody>
      </p:sp>
      <p:sp>
        <p:nvSpPr>
          <p:cNvPr id="11" name="Rectangle 10">
            <a:extLst>
              <a:ext uri="{FF2B5EF4-FFF2-40B4-BE49-F238E27FC236}">
                <a16:creationId xmlns:a16="http://schemas.microsoft.com/office/drawing/2014/main" id="{AB87F8D6-9A85-F5A3-5184-F80F9DBD713E}"/>
              </a:ext>
            </a:extLst>
          </p:cNvPr>
          <p:cNvSpPr/>
          <p:nvPr/>
        </p:nvSpPr>
        <p:spPr>
          <a:xfrm>
            <a:off x="9941050" y="1684689"/>
            <a:ext cx="1917826" cy="400110"/>
          </a:xfrm>
          <a:prstGeom prst="rect">
            <a:avLst/>
          </a:prstGeom>
        </p:spPr>
        <p:txBody>
          <a:bodyPr wrap="square">
            <a:spAutoFit/>
          </a:bodyPr>
          <a:lstStyle/>
          <a:p>
            <a:pPr marL="0" lvl="2" algn="ctr"/>
            <a:r>
              <a:rPr lang="fr-FR" sz="1000">
                <a:solidFill>
                  <a:srgbClr val="303030"/>
                </a:solidFill>
                <a:cs typeface="Arial" panose="020B0604020202020204" pitchFamily="34" charset="0"/>
              </a:rPr>
              <a:t>Labellisé Numérique Responsable Niveau 1 (INR)</a:t>
            </a:r>
          </a:p>
        </p:txBody>
      </p:sp>
      <p:pic>
        <p:nvPicPr>
          <p:cNvPr id="12" name="Graphique 11">
            <a:extLst>
              <a:ext uri="{FF2B5EF4-FFF2-40B4-BE49-F238E27FC236}">
                <a16:creationId xmlns:a16="http://schemas.microsoft.com/office/drawing/2014/main" id="{62C84E0D-C430-CF73-8805-089FDCB6C67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5897" y="939435"/>
            <a:ext cx="748132" cy="748132"/>
          </a:xfrm>
          <a:prstGeom prst="rect">
            <a:avLst/>
          </a:prstGeom>
        </p:spPr>
      </p:pic>
      <p:sp>
        <p:nvSpPr>
          <p:cNvPr id="13" name="ZoneTexte 12">
            <a:extLst>
              <a:ext uri="{FF2B5EF4-FFF2-40B4-BE49-F238E27FC236}">
                <a16:creationId xmlns:a16="http://schemas.microsoft.com/office/drawing/2014/main" id="{7349D88E-879F-48B5-5089-15C2C6D12299}"/>
              </a:ext>
            </a:extLst>
          </p:cNvPr>
          <p:cNvSpPr txBox="1"/>
          <p:nvPr/>
        </p:nvSpPr>
        <p:spPr>
          <a:xfrm>
            <a:off x="8492624" y="3493083"/>
            <a:ext cx="3444168"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Contribuer aux débats et groupes de réflexion</a:t>
            </a:r>
          </a:p>
          <a:p>
            <a:endParaRPr lang="fr-FR" sz="1100" u="sng">
              <a:solidFill>
                <a:srgbClr val="797979"/>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Veille active et animation d’une communauté  NR </a:t>
            </a:r>
            <a:br>
              <a:rPr lang="fr-FR" sz="1100">
                <a:solidFill>
                  <a:srgbClr val="303030"/>
                </a:solidFill>
                <a:cs typeface="Arial" panose="020B0604020202020204" pitchFamily="34" charset="0"/>
              </a:rPr>
            </a:br>
            <a:r>
              <a:rPr lang="fr-FR" sz="1100">
                <a:solidFill>
                  <a:srgbClr val="303030"/>
                </a:solidFill>
                <a:cs typeface="Arial" panose="020B0604020202020204" pitchFamily="34" charset="0"/>
              </a:rPr>
              <a:t>au sein de </a:t>
            </a:r>
            <a:r>
              <a:rPr lang="fr-FR" sz="1100" err="1">
                <a:solidFill>
                  <a:srgbClr val="303030"/>
                </a:solidFill>
                <a:cs typeface="Arial" panose="020B0604020202020204" pitchFamily="34" charset="0"/>
              </a:rPr>
              <a:t>Aubay</a:t>
            </a:r>
            <a:endParaRPr lang="fr-FR" sz="1100">
              <a:solidFill>
                <a:srgbClr val="303030"/>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Partenariats</a:t>
            </a:r>
          </a:p>
        </p:txBody>
      </p:sp>
      <p:sp>
        <p:nvSpPr>
          <p:cNvPr id="14" name="ZoneTexte 13">
            <a:extLst>
              <a:ext uri="{FF2B5EF4-FFF2-40B4-BE49-F238E27FC236}">
                <a16:creationId xmlns:a16="http://schemas.microsoft.com/office/drawing/2014/main" id="{B6D7F248-6A2A-C82B-3B44-5CA5789EE82C}"/>
              </a:ext>
            </a:extLst>
          </p:cNvPr>
          <p:cNvSpPr txBox="1"/>
          <p:nvPr/>
        </p:nvSpPr>
        <p:spPr>
          <a:xfrm>
            <a:off x="4369818" y="3501016"/>
            <a:ext cx="3770709"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Déployer le NR auprès de nos parties prenantes</a:t>
            </a:r>
          </a:p>
          <a:p>
            <a:endParaRPr lang="fr-FR" sz="1100" u="sng">
              <a:solidFill>
                <a:srgbClr val="797979"/>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Structuration d’une offre à destination de nos clients</a:t>
            </a:r>
          </a:p>
          <a:p>
            <a:pPr marL="171450" indent="-171450">
              <a:buFont typeface="Wingdings" panose="05000000000000000000" pitchFamily="2" charset="2"/>
              <a:buChar char="§"/>
            </a:pPr>
            <a:r>
              <a:rPr lang="fr-FR" sz="1100">
                <a:solidFill>
                  <a:srgbClr val="303030"/>
                </a:solidFill>
                <a:cs typeface="Arial" panose="020B0604020202020204" pitchFamily="34" charset="0"/>
              </a:rPr>
              <a:t>Mise en place d’un cycle de formations </a:t>
            </a:r>
          </a:p>
          <a:p>
            <a:pPr marL="171450" indent="-171450">
              <a:buFont typeface="Wingdings" panose="05000000000000000000" pitchFamily="2" charset="2"/>
              <a:buChar char="§"/>
            </a:pPr>
            <a:r>
              <a:rPr lang="fr-FR" sz="1100">
                <a:solidFill>
                  <a:srgbClr val="303030"/>
                </a:solidFill>
                <a:cs typeface="Arial" panose="020B0604020202020204" pitchFamily="34" charset="0"/>
              </a:rPr>
              <a:t>Actions de sensibilisation en interne et communication</a:t>
            </a:r>
          </a:p>
        </p:txBody>
      </p:sp>
      <p:sp>
        <p:nvSpPr>
          <p:cNvPr id="15" name="ZoneTexte 14">
            <a:extLst>
              <a:ext uri="{FF2B5EF4-FFF2-40B4-BE49-F238E27FC236}">
                <a16:creationId xmlns:a16="http://schemas.microsoft.com/office/drawing/2014/main" id="{3E8BA49B-A0D3-B536-326A-3ADFF2FE671A}"/>
              </a:ext>
            </a:extLst>
          </p:cNvPr>
          <p:cNvSpPr txBox="1"/>
          <p:nvPr/>
        </p:nvSpPr>
        <p:spPr>
          <a:xfrm>
            <a:off x="417722" y="3501016"/>
            <a:ext cx="3600000"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Être exemplaire dans notre propre fonctionnement</a:t>
            </a:r>
          </a:p>
          <a:p>
            <a:endParaRPr lang="fr-FR" sz="1100" b="1" u="sng">
              <a:solidFill>
                <a:srgbClr val="303030"/>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Labellisation NR et plan de remédiation</a:t>
            </a:r>
          </a:p>
          <a:p>
            <a:pPr marL="171450" indent="-171450">
              <a:buFont typeface="Wingdings" panose="05000000000000000000" pitchFamily="2" charset="2"/>
              <a:buChar char="§"/>
            </a:pPr>
            <a:r>
              <a:rPr lang="fr-FR" sz="1100">
                <a:solidFill>
                  <a:srgbClr val="303030"/>
                </a:solidFill>
                <a:cs typeface="Arial" panose="020B0604020202020204" pitchFamily="34" charset="0"/>
              </a:rPr>
              <a:t>Réduction des impacts de notre SI interne et gestion responsable de nos équipements informatiques</a:t>
            </a:r>
          </a:p>
        </p:txBody>
      </p:sp>
      <p:sp>
        <p:nvSpPr>
          <p:cNvPr id="16" name="ZoneTexte 15">
            <a:extLst>
              <a:ext uri="{FF2B5EF4-FFF2-40B4-BE49-F238E27FC236}">
                <a16:creationId xmlns:a16="http://schemas.microsoft.com/office/drawing/2014/main" id="{093786C3-BAAF-5841-913F-4C24D3B3B8F8}"/>
              </a:ext>
            </a:extLst>
          </p:cNvPr>
          <p:cNvSpPr txBox="1"/>
          <p:nvPr/>
        </p:nvSpPr>
        <p:spPr>
          <a:xfrm>
            <a:off x="406671" y="1102103"/>
            <a:ext cx="6552929" cy="938719"/>
          </a:xfrm>
          <a:prstGeom prst="rect">
            <a:avLst/>
          </a:prstGeom>
          <a:noFill/>
        </p:spPr>
        <p:txBody>
          <a:bodyPr wrap="square" rtlCol="0">
            <a:spAutoFit/>
          </a:bodyPr>
          <a:lstStyle/>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En 2021, création d’un groupe de travail Green IT</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Mi-2022, accélération de la dynamique avec le lancement de la démarche de labellisation NR</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2023, obtention du label Numérique Responsable niveau 1</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Signature du manifeste Planet </a:t>
            </a:r>
            <a:r>
              <a:rPr lang="fr-FR" sz="1100" err="1">
                <a:solidFill>
                  <a:srgbClr val="303030"/>
                </a:solidFill>
                <a:cs typeface="Arial" panose="020B0604020202020204" pitchFamily="34" charset="0"/>
              </a:rPr>
              <a:t>Tech’Care</a:t>
            </a:r>
            <a:r>
              <a:rPr lang="fr-FR" sz="1100">
                <a:solidFill>
                  <a:srgbClr val="303030"/>
                </a:solidFill>
                <a:cs typeface="Arial" panose="020B0604020202020204" pitchFamily="34" charset="0"/>
              </a:rPr>
              <a:t> dès 2021 et signature de la Charte Numérique Responsable en 2022</a:t>
            </a:r>
          </a:p>
        </p:txBody>
      </p:sp>
      <p:pic>
        <p:nvPicPr>
          <p:cNvPr id="17" name="Image 16">
            <a:extLst>
              <a:ext uri="{FF2B5EF4-FFF2-40B4-BE49-F238E27FC236}">
                <a16:creationId xmlns:a16="http://schemas.microsoft.com/office/drawing/2014/main" id="{E0324FB0-3680-EEFE-C3FE-42A3BE22DCF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60722" y="1079549"/>
            <a:ext cx="870952" cy="467905"/>
          </a:xfrm>
          <a:prstGeom prst="rect">
            <a:avLst/>
          </a:prstGeom>
        </p:spPr>
      </p:pic>
      <p:pic>
        <p:nvPicPr>
          <p:cNvPr id="18" name="Graphique 17" descr="Outils contour">
            <a:extLst>
              <a:ext uri="{FF2B5EF4-FFF2-40B4-BE49-F238E27FC236}">
                <a16:creationId xmlns:a16="http://schemas.microsoft.com/office/drawing/2014/main" id="{2B7A07DC-B3FD-4090-118F-A488D22DA58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052708" y="3070488"/>
            <a:ext cx="324000" cy="324000"/>
          </a:xfrm>
          <a:prstGeom prst="rect">
            <a:avLst/>
          </a:prstGeom>
        </p:spPr>
      </p:pic>
      <p:sp>
        <p:nvSpPr>
          <p:cNvPr id="19" name="ZoneTexte 18">
            <a:extLst>
              <a:ext uri="{FF2B5EF4-FFF2-40B4-BE49-F238E27FC236}">
                <a16:creationId xmlns:a16="http://schemas.microsoft.com/office/drawing/2014/main" id="{CE028431-1FCF-AA6A-361E-838E8A294F94}"/>
              </a:ext>
            </a:extLst>
          </p:cNvPr>
          <p:cNvSpPr txBox="1"/>
          <p:nvPr/>
        </p:nvSpPr>
        <p:spPr>
          <a:xfrm>
            <a:off x="509879" y="2443553"/>
            <a:ext cx="11099217"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effectLst/>
                <a:uLnTx/>
                <a:uFillTx/>
                <a:cs typeface="Arial" panose="020B0604020202020204" pitchFamily="34" charset="0"/>
              </a:rPr>
              <a:t>Notre engagement : </a:t>
            </a:r>
            <a:r>
              <a:rPr kumimoji="0" lang="fr-FR" sz="1100" i="0" u="none" strike="noStrike" kern="1200" cap="none" spc="0" normalizeH="0" baseline="0" noProof="0">
                <a:ln>
                  <a:noFill/>
                </a:ln>
                <a:effectLst/>
                <a:uLnTx/>
                <a:uFillTx/>
                <a:cs typeface="Arial" panose="020B0604020202020204" pitchFamily="34" charset="0"/>
              </a:rPr>
              <a:t>devenir un ambassadeur du numérique responsable auprès de nos collaborateurs, clients et investisseurs</a:t>
            </a:r>
            <a:endParaRPr lang="fr-FR" sz="110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100">
              <a:solidFill>
                <a:srgbClr val="E8470D"/>
              </a:solidFill>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rgbClr val="E8470D"/>
                </a:solidFill>
                <a:cs typeface="Arial" panose="020B0604020202020204" pitchFamily="34" charset="0"/>
              </a:rPr>
              <a:t>Nous poursuivons </a:t>
            </a:r>
            <a:r>
              <a:rPr lang="fr-FR" sz="1100" b="1">
                <a:solidFill>
                  <a:srgbClr val="E8470D"/>
                </a:solidFill>
                <a:cs typeface="Arial" panose="020B0604020202020204" pitchFamily="34" charset="0"/>
              </a:rPr>
              <a:t>TROIS OBJECTIFS </a:t>
            </a:r>
          </a:p>
        </p:txBody>
      </p:sp>
      <p:pic>
        <p:nvPicPr>
          <p:cNvPr id="20" name="Graphique 19" descr="Transférer contour">
            <a:extLst>
              <a:ext uri="{FF2B5EF4-FFF2-40B4-BE49-F238E27FC236}">
                <a16:creationId xmlns:a16="http://schemas.microsoft.com/office/drawing/2014/main" id="{D36F3FA4-737A-6EDD-6DC6-E6F2F606383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900948" y="3070488"/>
            <a:ext cx="324000" cy="324000"/>
          </a:xfrm>
          <a:prstGeom prst="rect">
            <a:avLst/>
          </a:prstGeom>
        </p:spPr>
      </p:pic>
      <p:pic>
        <p:nvPicPr>
          <p:cNvPr id="21" name="Graphique 20" descr="Badge coche contour">
            <a:extLst>
              <a:ext uri="{FF2B5EF4-FFF2-40B4-BE49-F238E27FC236}">
                <a16:creationId xmlns:a16="http://schemas.microsoft.com/office/drawing/2014/main" id="{E974AC86-6819-7A18-3927-4F8513EBAF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13880" y="3070488"/>
            <a:ext cx="415894" cy="415894"/>
          </a:xfrm>
          <a:prstGeom prst="rect">
            <a:avLst/>
          </a:prstGeom>
        </p:spPr>
      </p:pic>
    </p:spTree>
    <p:extLst>
      <p:ext uri="{BB962C8B-B14F-4D97-AF65-F5344CB8AC3E}">
        <p14:creationId xmlns:p14="http://schemas.microsoft.com/office/powerpoint/2010/main" val="3483620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54EF134-4F87-6D64-55EC-AAB2611D9C55}"/>
              </a:ext>
            </a:extLst>
          </p:cNvPr>
          <p:cNvSpPr/>
          <p:nvPr/>
        </p:nvSpPr>
        <p:spPr>
          <a:xfrm>
            <a:off x="6499085" y="5369888"/>
            <a:ext cx="5305382" cy="1248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F014F16A-BBEB-821A-150D-E0CB593B573F}"/>
              </a:ext>
            </a:extLst>
          </p:cNvPr>
          <p:cNvSpPr/>
          <p:nvPr/>
        </p:nvSpPr>
        <p:spPr>
          <a:xfrm>
            <a:off x="9081398" y="2221195"/>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BDA55BAC-8FE9-A7B3-6C39-8E02018545BD}"/>
              </a:ext>
            </a:extLst>
          </p:cNvPr>
          <p:cNvSpPr/>
          <p:nvPr/>
        </p:nvSpPr>
        <p:spPr>
          <a:xfrm>
            <a:off x="6490348" y="2231103"/>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C51829E-CC6F-3427-E929-6BD6E5FD59F0}"/>
              </a:ext>
            </a:extLst>
          </p:cNvPr>
          <p:cNvSpPr/>
          <p:nvPr/>
        </p:nvSpPr>
        <p:spPr>
          <a:xfrm>
            <a:off x="6490347" y="3635822"/>
            <a:ext cx="2534457" cy="1330516"/>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B3388E04-5D05-76AC-2A8A-98D1B0E127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9490" y="1165519"/>
            <a:ext cx="2300718" cy="946089"/>
          </a:xfrm>
          <a:prstGeom prst="rect">
            <a:avLst/>
          </a:prstGeom>
        </p:spPr>
      </p:pic>
      <p:sp>
        <p:nvSpPr>
          <p:cNvPr id="2" name="Espace réservé du texte 1">
            <a:extLst>
              <a:ext uri="{FF2B5EF4-FFF2-40B4-BE49-F238E27FC236}">
                <a16:creationId xmlns:a16="http://schemas.microsoft.com/office/drawing/2014/main" id="{B2D1DF76-10C2-9EC4-2084-AC1B3EE08A60}"/>
              </a:ext>
            </a:extLst>
          </p:cNvPr>
          <p:cNvSpPr>
            <a:spLocks noGrp="1"/>
          </p:cNvSpPr>
          <p:nvPr>
            <p:ph type="body" sz="quarter" idx="10"/>
          </p:nvPr>
        </p:nvSpPr>
        <p:spPr/>
        <p:txBody>
          <a:bodyPr/>
          <a:lstStyle/>
          <a:p>
            <a:r>
              <a:rPr lang="fr-FR" b="0"/>
              <a:t>Accessibilité </a:t>
            </a:r>
          </a:p>
        </p:txBody>
      </p:sp>
      <p:sp>
        <p:nvSpPr>
          <p:cNvPr id="3" name="Espace réservé du texte 2">
            <a:extLst>
              <a:ext uri="{FF2B5EF4-FFF2-40B4-BE49-F238E27FC236}">
                <a16:creationId xmlns:a16="http://schemas.microsoft.com/office/drawing/2014/main" id="{D8313C33-0C36-F8EE-9E5D-0E4F4F7F5D2A}"/>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sp>
        <p:nvSpPr>
          <p:cNvPr id="66" name="ZoneTexte 65">
            <a:extLst>
              <a:ext uri="{FF2B5EF4-FFF2-40B4-BE49-F238E27FC236}">
                <a16:creationId xmlns:a16="http://schemas.microsoft.com/office/drawing/2014/main" id="{CE384775-4251-551D-2E32-B82A01A928E1}"/>
              </a:ext>
            </a:extLst>
          </p:cNvPr>
          <p:cNvSpPr txBox="1"/>
          <p:nvPr/>
        </p:nvSpPr>
        <p:spPr>
          <a:xfrm>
            <a:off x="488418" y="1065179"/>
            <a:ext cx="2869799"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Notre partenariat</a:t>
            </a:r>
            <a:r>
              <a:rPr kumimoji="0" lang="fr-FR" sz="1100" b="1" i="0" u="none" strike="noStrike" kern="1200" cap="none" spc="0" normalizeH="0" baseline="0" noProof="0">
                <a:ln>
                  <a:noFill/>
                </a:ln>
                <a:solidFill>
                  <a:schemeClr val="accent6"/>
                </a:solidFill>
                <a:effectLst/>
                <a:uLnTx/>
                <a:uFillTx/>
                <a:latin typeface="Arial" panose="020B0604020202020204" pitchFamily="34" charset="0"/>
                <a:ea typeface="Calibri" charset="0"/>
                <a:cs typeface="Arial" panose="020B0604020202020204" pitchFamily="34" charset="0"/>
                <a:sym typeface="Lato Light"/>
              </a:rPr>
              <a:t> </a:t>
            </a:r>
            <a:r>
              <a:rPr lang="fr-FR" sz="1100" b="1">
                <a:solidFill>
                  <a:srgbClr val="E8470D"/>
                </a:solidFill>
                <a:latin typeface="Arial" panose="020B0604020202020204" pitchFamily="34" charset="0"/>
                <a:ea typeface="Calibri" charset="0"/>
                <a:cs typeface="Arial" panose="020B0604020202020204" pitchFamily="34" charset="0"/>
                <a:sym typeface="Lato Light"/>
              </a:rPr>
              <a:t>ACCESSIBILITE</a:t>
            </a:r>
            <a:endPar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endParaRPr>
          </a:p>
        </p:txBody>
      </p:sp>
      <p:sp>
        <p:nvSpPr>
          <p:cNvPr id="10" name="ZoneTexte 9">
            <a:extLst>
              <a:ext uri="{FF2B5EF4-FFF2-40B4-BE49-F238E27FC236}">
                <a16:creationId xmlns:a16="http://schemas.microsoft.com/office/drawing/2014/main" id="{364D6AB2-EA0A-DCF4-1FA3-3DBFD285BF4F}"/>
              </a:ext>
            </a:extLst>
          </p:cNvPr>
          <p:cNvSpPr txBox="1"/>
          <p:nvPr/>
        </p:nvSpPr>
        <p:spPr>
          <a:xfrm>
            <a:off x="436914" y="1346498"/>
            <a:ext cx="3236447" cy="5539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mn-ea"/>
                <a:cs typeface="+mn-cs"/>
              </a:rPr>
              <a:t>Nous proposons, </a:t>
            </a:r>
            <a:r>
              <a:rPr lang="fr-FR" sz="1000">
                <a:solidFill>
                  <a:srgbClr val="404040"/>
                </a:solidFill>
                <a:latin typeface="Arial" panose="020B0604020202020204"/>
              </a:rPr>
              <a:t>en partenariat avec </a:t>
            </a:r>
            <a:r>
              <a:rPr kumimoji="0" lang="fr-FR" sz="1000" b="0" i="0" u="none" strike="noStrike" kern="1200" cap="none" spc="0" normalizeH="0" baseline="0" noProof="0">
                <a:ln>
                  <a:noFill/>
                </a:ln>
                <a:solidFill>
                  <a:srgbClr val="404040"/>
                </a:solidFill>
                <a:effectLst/>
                <a:uLnTx/>
                <a:uFillTx/>
                <a:latin typeface="Arial" panose="020B0604020202020204"/>
                <a:ea typeface="+mn-ea"/>
                <a:cs typeface="+mn-cs"/>
              </a:rPr>
              <a:t>ATIMIC, </a:t>
            </a:r>
            <a:r>
              <a:rPr lang="fr-FR" sz="1000">
                <a:solidFill>
                  <a:srgbClr val="404040"/>
                </a:solidFill>
                <a:latin typeface="Arial" panose="020B0604020202020204"/>
              </a:rPr>
              <a:t>une solution pour assurer la conformité de vos sites aux exigences du référentiel RGAA.</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13" name="ZoneTexte 12">
            <a:extLst>
              <a:ext uri="{FF2B5EF4-FFF2-40B4-BE49-F238E27FC236}">
                <a16:creationId xmlns:a16="http://schemas.microsoft.com/office/drawing/2014/main" id="{C650C1C3-8E46-1AC1-D592-2703D8E4100C}"/>
              </a:ext>
            </a:extLst>
          </p:cNvPr>
          <p:cNvSpPr txBox="1"/>
          <p:nvPr/>
        </p:nvSpPr>
        <p:spPr>
          <a:xfrm>
            <a:off x="436914" y="5157559"/>
            <a:ext cx="4338286" cy="707886"/>
          </a:xfrm>
          <a:prstGeom prst="rect">
            <a:avLst/>
          </a:prstGeom>
          <a:noFill/>
        </p:spPr>
        <p:txBody>
          <a:bodyPr wrap="square">
            <a:spAutoFit/>
          </a:bodyPr>
          <a:lstStyle/>
          <a:p>
            <a:pPr algn="just"/>
            <a:r>
              <a:rPr lang="fr-FR" sz="1000">
                <a:solidFill>
                  <a:srgbClr val="404040"/>
                </a:solidFill>
                <a:latin typeface="Arial" panose="020B0604020202020204"/>
              </a:rPr>
              <a:t>ATIMIC est une Entreprise Adaptée (EA) et une Entreprise de Services du Numérique (ESN). </a:t>
            </a:r>
          </a:p>
          <a:p>
            <a:pPr algn="just"/>
            <a:r>
              <a:rPr lang="fr-FR" sz="1000">
                <a:solidFill>
                  <a:srgbClr val="404040"/>
                </a:solidFill>
                <a:latin typeface="Arial" panose="020B0604020202020204"/>
              </a:rPr>
              <a:t>Ces professionnels de l’informatique et de la communication numérique exercent leur métier dans des conditions adaptées à leur situation.</a:t>
            </a:r>
          </a:p>
        </p:txBody>
      </p:sp>
      <p:pic>
        <p:nvPicPr>
          <p:cNvPr id="9" name="Image 8">
            <a:extLst>
              <a:ext uri="{FF2B5EF4-FFF2-40B4-BE49-F238E27FC236}">
                <a16:creationId xmlns:a16="http://schemas.microsoft.com/office/drawing/2014/main" id="{15D60F11-FA3B-656C-9EF9-44D804A7EEF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76774" y="2256388"/>
            <a:ext cx="625558" cy="2237913"/>
          </a:xfrm>
          <a:prstGeom prst="rect">
            <a:avLst/>
          </a:prstGeom>
        </p:spPr>
      </p:pic>
      <p:sp>
        <p:nvSpPr>
          <p:cNvPr id="12" name="ZoneTexte 11">
            <a:extLst>
              <a:ext uri="{FF2B5EF4-FFF2-40B4-BE49-F238E27FC236}">
                <a16:creationId xmlns:a16="http://schemas.microsoft.com/office/drawing/2014/main" id="{B0659538-B637-979A-59ED-CBF48E0FAFAF}"/>
              </a:ext>
            </a:extLst>
          </p:cNvPr>
          <p:cNvSpPr txBox="1"/>
          <p:nvPr/>
        </p:nvSpPr>
        <p:spPr>
          <a:xfrm>
            <a:off x="436914" y="2106978"/>
            <a:ext cx="1167971"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mn-ea"/>
                <a:cs typeface="+mn-cs"/>
              </a:rPr>
              <a:t>Nos services</a:t>
            </a:r>
          </a:p>
        </p:txBody>
      </p:sp>
      <p:sp>
        <p:nvSpPr>
          <p:cNvPr id="65" name="ZoneTexte 64">
            <a:extLst>
              <a:ext uri="{FF2B5EF4-FFF2-40B4-BE49-F238E27FC236}">
                <a16:creationId xmlns:a16="http://schemas.microsoft.com/office/drawing/2014/main" id="{056A86EB-500A-1AF6-D815-5F007D8FA239}"/>
              </a:ext>
            </a:extLst>
          </p:cNvPr>
          <p:cNvSpPr txBox="1"/>
          <p:nvPr/>
        </p:nvSpPr>
        <p:spPr>
          <a:xfrm>
            <a:off x="919674" y="2432313"/>
            <a:ext cx="1393010"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fr-FR" sz="1000">
                <a:solidFill>
                  <a:srgbClr val="404040"/>
                </a:solidFill>
                <a:latin typeface="Arial" panose="020B0604020202020204"/>
              </a:rPr>
              <a:t>Audit de conformité</a:t>
            </a:r>
          </a:p>
        </p:txBody>
      </p:sp>
      <p:sp>
        <p:nvSpPr>
          <p:cNvPr id="14" name="ZoneTexte 13">
            <a:extLst>
              <a:ext uri="{FF2B5EF4-FFF2-40B4-BE49-F238E27FC236}">
                <a16:creationId xmlns:a16="http://schemas.microsoft.com/office/drawing/2014/main" id="{645F5A85-CAD0-1EF2-1600-C19A728F490C}"/>
              </a:ext>
            </a:extLst>
          </p:cNvPr>
          <p:cNvSpPr txBox="1"/>
          <p:nvPr/>
        </p:nvSpPr>
        <p:spPr>
          <a:xfrm>
            <a:off x="919674" y="2876140"/>
            <a:ext cx="1782207"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Préconisations techniques</a:t>
            </a:r>
          </a:p>
        </p:txBody>
      </p:sp>
      <p:sp>
        <p:nvSpPr>
          <p:cNvPr id="15" name="ZoneTexte 14">
            <a:extLst>
              <a:ext uri="{FF2B5EF4-FFF2-40B4-BE49-F238E27FC236}">
                <a16:creationId xmlns:a16="http://schemas.microsoft.com/office/drawing/2014/main" id="{BBF02BF0-9188-E17E-80F6-281AC5D93133}"/>
              </a:ext>
            </a:extLst>
          </p:cNvPr>
          <p:cNvSpPr txBox="1"/>
          <p:nvPr/>
        </p:nvSpPr>
        <p:spPr>
          <a:xfrm>
            <a:off x="919674" y="3330696"/>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Développement web et mobile</a:t>
            </a:r>
          </a:p>
        </p:txBody>
      </p:sp>
      <p:sp>
        <p:nvSpPr>
          <p:cNvPr id="16" name="ZoneTexte 15">
            <a:extLst>
              <a:ext uri="{FF2B5EF4-FFF2-40B4-BE49-F238E27FC236}">
                <a16:creationId xmlns:a16="http://schemas.microsoft.com/office/drawing/2014/main" id="{C8C23D47-3A54-D259-9BB6-A3A01AFEC20A}"/>
              </a:ext>
            </a:extLst>
          </p:cNvPr>
          <p:cNvSpPr txBox="1"/>
          <p:nvPr/>
        </p:nvSpPr>
        <p:spPr>
          <a:xfrm>
            <a:off x="919674" y="3762035"/>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Accompagnement</a:t>
            </a:r>
          </a:p>
        </p:txBody>
      </p:sp>
      <p:sp>
        <p:nvSpPr>
          <p:cNvPr id="17" name="ZoneTexte 16">
            <a:extLst>
              <a:ext uri="{FF2B5EF4-FFF2-40B4-BE49-F238E27FC236}">
                <a16:creationId xmlns:a16="http://schemas.microsoft.com/office/drawing/2014/main" id="{A3A8963F-5A28-E606-41DD-3AEF8760CD88}"/>
              </a:ext>
            </a:extLst>
          </p:cNvPr>
          <p:cNvSpPr txBox="1"/>
          <p:nvPr/>
        </p:nvSpPr>
        <p:spPr>
          <a:xfrm>
            <a:off x="919674" y="4209169"/>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Formation et sensibilisation</a:t>
            </a:r>
          </a:p>
        </p:txBody>
      </p:sp>
      <p:sp>
        <p:nvSpPr>
          <p:cNvPr id="18" name="ZoneTexte 17">
            <a:extLst>
              <a:ext uri="{FF2B5EF4-FFF2-40B4-BE49-F238E27FC236}">
                <a16:creationId xmlns:a16="http://schemas.microsoft.com/office/drawing/2014/main" id="{FB9D277B-F339-085D-B9B2-79D8B5F9A3B8}"/>
              </a:ext>
            </a:extLst>
          </p:cNvPr>
          <p:cNvSpPr txBox="1"/>
          <p:nvPr/>
        </p:nvSpPr>
        <p:spPr>
          <a:xfrm>
            <a:off x="7024893" y="908475"/>
            <a:ext cx="3959328" cy="276999"/>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fr-FR" sz="1200" b="1">
                <a:solidFill>
                  <a:srgbClr val="52C491"/>
                </a:solidFill>
              </a:rPr>
              <a:t>L’ offre </a:t>
            </a:r>
            <a:r>
              <a:rPr kumimoji="0" lang="fr-FR" sz="1200" b="1" i="0" u="none" strike="noStrike" kern="1200" cap="none" spc="0" normalizeH="0" baseline="0" noProof="0">
                <a:ln>
                  <a:noFill/>
                </a:ln>
                <a:solidFill>
                  <a:srgbClr val="404040"/>
                </a:solidFill>
                <a:effectLst/>
                <a:uLnTx/>
                <a:uFillTx/>
                <a:ea typeface="+mn-ea"/>
                <a:cs typeface="+mn-cs"/>
              </a:rPr>
              <a:t>adaptée à vos besoins</a:t>
            </a:r>
          </a:p>
        </p:txBody>
      </p:sp>
      <p:sp>
        <p:nvSpPr>
          <p:cNvPr id="22" name="Rectangle 21">
            <a:extLst>
              <a:ext uri="{FF2B5EF4-FFF2-40B4-BE49-F238E27FC236}">
                <a16:creationId xmlns:a16="http://schemas.microsoft.com/office/drawing/2014/main" id="{22056059-8715-1173-53D0-A8F52532A85A}"/>
              </a:ext>
            </a:extLst>
          </p:cNvPr>
          <p:cNvSpPr/>
          <p:nvPr/>
        </p:nvSpPr>
        <p:spPr>
          <a:xfrm>
            <a:off x="9081398" y="3635821"/>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890B0B95-C1CE-2461-0215-985139FE8E28}"/>
              </a:ext>
            </a:extLst>
          </p:cNvPr>
          <p:cNvSpPr txBox="1"/>
          <p:nvPr/>
        </p:nvSpPr>
        <p:spPr>
          <a:xfrm>
            <a:off x="6505082" y="2697430"/>
            <a:ext cx="2502778" cy="861774"/>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Référentiel RGAA pour les sites français</a:t>
            </a:r>
          </a:p>
          <a:p>
            <a:pPr marL="171450" indent="-171450">
              <a:spcAft>
                <a:spcPts val="300"/>
              </a:spcAft>
              <a:buClr>
                <a:schemeClr val="accent6"/>
              </a:buClr>
              <a:buFont typeface="Arial" panose="020B0604020202020204" pitchFamily="34" charset="0"/>
              <a:buChar char="•"/>
            </a:pPr>
            <a:r>
              <a:rPr lang="fr-FR" sz="900"/>
              <a:t>WCAG / Norme EN-301-549 pour l’international / l’Europe</a:t>
            </a:r>
          </a:p>
          <a:p>
            <a:pPr marL="171450" indent="-171450">
              <a:spcAft>
                <a:spcPts val="300"/>
              </a:spcAft>
              <a:buClr>
                <a:schemeClr val="accent6"/>
              </a:buClr>
              <a:buFont typeface="Arial" panose="020B0604020202020204" pitchFamily="34" charset="0"/>
              <a:buChar char="•"/>
            </a:pPr>
            <a:r>
              <a:rPr lang="fr-FR" sz="900"/>
              <a:t>Synthèse et livraison du taux de conformité</a:t>
            </a:r>
          </a:p>
        </p:txBody>
      </p:sp>
      <p:sp>
        <p:nvSpPr>
          <p:cNvPr id="25" name="ZoneTexte 24">
            <a:extLst>
              <a:ext uri="{FF2B5EF4-FFF2-40B4-BE49-F238E27FC236}">
                <a16:creationId xmlns:a16="http://schemas.microsoft.com/office/drawing/2014/main" id="{6952155C-5A9C-F59B-EFC4-752006859EC9}"/>
              </a:ext>
            </a:extLst>
          </p:cNvPr>
          <p:cNvSpPr txBox="1"/>
          <p:nvPr/>
        </p:nvSpPr>
        <p:spPr>
          <a:xfrm>
            <a:off x="9058699" y="2708587"/>
            <a:ext cx="2532244" cy="684803"/>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Documents de conseils ergonomiques, graphiques et technique</a:t>
            </a:r>
          </a:p>
          <a:p>
            <a:pPr marL="171450" indent="-171450">
              <a:spcAft>
                <a:spcPts val="300"/>
              </a:spcAft>
              <a:buClr>
                <a:schemeClr val="accent6"/>
              </a:buClr>
              <a:buFont typeface="Arial" panose="020B0604020202020204" pitchFamily="34" charset="0"/>
              <a:buChar char="•"/>
            </a:pPr>
            <a:r>
              <a:rPr lang="fr-FR" sz="900"/>
              <a:t>Rédaction de la déclaration de conformité et du schéma pluriannuel</a:t>
            </a:r>
          </a:p>
        </p:txBody>
      </p:sp>
      <p:sp>
        <p:nvSpPr>
          <p:cNvPr id="26" name="ZoneTexte 25">
            <a:extLst>
              <a:ext uri="{FF2B5EF4-FFF2-40B4-BE49-F238E27FC236}">
                <a16:creationId xmlns:a16="http://schemas.microsoft.com/office/drawing/2014/main" id="{F25A13C2-BEA6-2658-3B89-ED8905E9D81B}"/>
              </a:ext>
            </a:extLst>
          </p:cNvPr>
          <p:cNvSpPr txBox="1"/>
          <p:nvPr/>
        </p:nvSpPr>
        <p:spPr>
          <a:xfrm>
            <a:off x="6480279" y="4078909"/>
            <a:ext cx="2524278" cy="684803"/>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Développement du site en respectant les critères du référentiel ciblé</a:t>
            </a:r>
          </a:p>
          <a:p>
            <a:pPr marL="171450" indent="-171450">
              <a:spcAft>
                <a:spcPts val="300"/>
              </a:spcAft>
              <a:buClr>
                <a:schemeClr val="accent6"/>
              </a:buClr>
              <a:buFont typeface="Arial" panose="020B0604020202020204" pitchFamily="34" charset="0"/>
              <a:buChar char="•"/>
            </a:pPr>
            <a:r>
              <a:rPr lang="fr-FR" sz="900"/>
              <a:t>Méthodologie de tests et grille d’analyse tout au long du projet</a:t>
            </a:r>
          </a:p>
        </p:txBody>
      </p:sp>
      <p:sp>
        <p:nvSpPr>
          <p:cNvPr id="27" name="ZoneTexte 26">
            <a:extLst>
              <a:ext uri="{FF2B5EF4-FFF2-40B4-BE49-F238E27FC236}">
                <a16:creationId xmlns:a16="http://schemas.microsoft.com/office/drawing/2014/main" id="{D47B1F47-C3B5-8D4B-A960-3B58B2798A7B}"/>
              </a:ext>
            </a:extLst>
          </p:cNvPr>
          <p:cNvSpPr txBox="1"/>
          <p:nvPr/>
        </p:nvSpPr>
        <p:spPr>
          <a:xfrm>
            <a:off x="9101578" y="4054584"/>
            <a:ext cx="2504097" cy="823302"/>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Assistance pendant la mise en place du projet</a:t>
            </a:r>
          </a:p>
          <a:p>
            <a:pPr marL="171450" indent="-171450">
              <a:spcAft>
                <a:spcPts val="300"/>
              </a:spcAft>
              <a:buClr>
                <a:schemeClr val="accent6"/>
              </a:buClr>
              <a:buFont typeface="Arial" panose="020B0604020202020204" pitchFamily="34" charset="0"/>
              <a:buChar char="•"/>
            </a:pPr>
            <a:r>
              <a:rPr lang="fr-FR" sz="900"/>
              <a:t>Formation d’initiation à l’accessibilité numérique (en collaboration avec nos partenaires)</a:t>
            </a:r>
          </a:p>
        </p:txBody>
      </p:sp>
      <p:sp>
        <p:nvSpPr>
          <p:cNvPr id="29" name="ZoneTexte 28">
            <a:extLst>
              <a:ext uri="{FF2B5EF4-FFF2-40B4-BE49-F238E27FC236}">
                <a16:creationId xmlns:a16="http://schemas.microsoft.com/office/drawing/2014/main" id="{3CC752EB-2AC1-DFE0-3415-D828D582F63E}"/>
              </a:ext>
            </a:extLst>
          </p:cNvPr>
          <p:cNvSpPr txBox="1"/>
          <p:nvPr/>
        </p:nvSpPr>
        <p:spPr>
          <a:xfrm>
            <a:off x="7421768" y="2307175"/>
            <a:ext cx="622744"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Audit</a:t>
            </a:r>
          </a:p>
        </p:txBody>
      </p:sp>
      <p:sp>
        <p:nvSpPr>
          <p:cNvPr id="30" name="ZoneTexte 29">
            <a:extLst>
              <a:ext uri="{FF2B5EF4-FFF2-40B4-BE49-F238E27FC236}">
                <a16:creationId xmlns:a16="http://schemas.microsoft.com/office/drawing/2014/main" id="{FAAD0D4D-9A67-4BEC-3017-C7E164CCA0A4}"/>
              </a:ext>
            </a:extLst>
          </p:cNvPr>
          <p:cNvSpPr txBox="1"/>
          <p:nvPr/>
        </p:nvSpPr>
        <p:spPr>
          <a:xfrm>
            <a:off x="9408496" y="2260867"/>
            <a:ext cx="1682036" cy="4154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Rédaction et préconisations</a:t>
            </a:r>
          </a:p>
        </p:txBody>
      </p:sp>
      <p:sp>
        <p:nvSpPr>
          <p:cNvPr id="31" name="ZoneTexte 30">
            <a:extLst>
              <a:ext uri="{FF2B5EF4-FFF2-40B4-BE49-F238E27FC236}">
                <a16:creationId xmlns:a16="http://schemas.microsoft.com/office/drawing/2014/main" id="{0FF707A4-A5F6-9465-7F6E-BADE2061A8C0}"/>
              </a:ext>
            </a:extLst>
          </p:cNvPr>
          <p:cNvSpPr txBox="1"/>
          <p:nvPr/>
        </p:nvSpPr>
        <p:spPr>
          <a:xfrm>
            <a:off x="6850144" y="3719125"/>
            <a:ext cx="1682036" cy="253916"/>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Développement</a:t>
            </a:r>
          </a:p>
        </p:txBody>
      </p:sp>
      <p:sp>
        <p:nvSpPr>
          <p:cNvPr id="32" name="ZoneTexte 31">
            <a:extLst>
              <a:ext uri="{FF2B5EF4-FFF2-40B4-BE49-F238E27FC236}">
                <a16:creationId xmlns:a16="http://schemas.microsoft.com/office/drawing/2014/main" id="{93C9A053-EA96-082A-F01D-1B423A42861A}"/>
              </a:ext>
            </a:extLst>
          </p:cNvPr>
          <p:cNvSpPr txBox="1"/>
          <p:nvPr/>
        </p:nvSpPr>
        <p:spPr>
          <a:xfrm>
            <a:off x="9490468" y="3650002"/>
            <a:ext cx="1682036" cy="4154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Accompagnement et formation</a:t>
            </a:r>
          </a:p>
        </p:txBody>
      </p:sp>
      <p:sp>
        <p:nvSpPr>
          <p:cNvPr id="33" name="ZoneTexte 32">
            <a:extLst>
              <a:ext uri="{FF2B5EF4-FFF2-40B4-BE49-F238E27FC236}">
                <a16:creationId xmlns:a16="http://schemas.microsoft.com/office/drawing/2014/main" id="{C331661D-A844-F6A9-2E13-2682689181C7}"/>
              </a:ext>
            </a:extLst>
          </p:cNvPr>
          <p:cNvSpPr txBox="1"/>
          <p:nvPr/>
        </p:nvSpPr>
        <p:spPr>
          <a:xfrm>
            <a:off x="436914" y="4876461"/>
            <a:ext cx="1167971"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Notre force</a:t>
            </a:r>
          </a:p>
        </p:txBody>
      </p:sp>
      <p:sp>
        <p:nvSpPr>
          <p:cNvPr id="37" name="ZoneTexte 36">
            <a:extLst>
              <a:ext uri="{FF2B5EF4-FFF2-40B4-BE49-F238E27FC236}">
                <a16:creationId xmlns:a16="http://schemas.microsoft.com/office/drawing/2014/main" id="{A2314C2A-BA7F-CE1C-0621-DAEDDA72B8B4}"/>
              </a:ext>
            </a:extLst>
          </p:cNvPr>
          <p:cNvSpPr txBox="1"/>
          <p:nvPr/>
        </p:nvSpPr>
        <p:spPr>
          <a:xfrm>
            <a:off x="6571484" y="5074477"/>
            <a:ext cx="4974429" cy="253916"/>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rgbClr val="404040"/>
                </a:solidFill>
                <a:effectLst/>
                <a:uLnTx/>
                <a:uFillTx/>
                <a:ea typeface="+mn-ea"/>
                <a:cs typeface="+mn-cs"/>
              </a:rPr>
              <a:t>Les clients qui font confiance </a:t>
            </a:r>
            <a:r>
              <a:rPr lang="fr-FR" sz="1050" b="1">
                <a:solidFill>
                  <a:srgbClr val="404040"/>
                </a:solidFill>
              </a:rPr>
              <a:t>à </a:t>
            </a:r>
            <a:r>
              <a:rPr kumimoji="0" lang="fr-FR" sz="1050" b="1" i="0" u="none" strike="noStrike" kern="1200" cap="none" spc="0" normalizeH="0" baseline="0" noProof="0">
                <a:ln>
                  <a:noFill/>
                </a:ln>
                <a:solidFill>
                  <a:srgbClr val="404040"/>
                </a:solidFill>
                <a:effectLst/>
                <a:uLnTx/>
                <a:uFillTx/>
                <a:ea typeface="+mn-ea"/>
                <a:cs typeface="+mn-cs"/>
              </a:rPr>
              <a:t>ATIMIC</a:t>
            </a:r>
          </a:p>
        </p:txBody>
      </p:sp>
      <p:grpSp>
        <p:nvGrpSpPr>
          <p:cNvPr id="39" name="Groupe 38">
            <a:extLst>
              <a:ext uri="{FF2B5EF4-FFF2-40B4-BE49-F238E27FC236}">
                <a16:creationId xmlns:a16="http://schemas.microsoft.com/office/drawing/2014/main" id="{3F868004-163D-430D-EDDD-05885BC40ABC}"/>
              </a:ext>
            </a:extLst>
          </p:cNvPr>
          <p:cNvGrpSpPr/>
          <p:nvPr/>
        </p:nvGrpSpPr>
        <p:grpSpPr>
          <a:xfrm>
            <a:off x="6480279" y="5313855"/>
            <a:ext cx="5355361" cy="1223475"/>
            <a:chOff x="6480279" y="5313855"/>
            <a:chExt cx="5355361" cy="1223475"/>
          </a:xfrm>
        </p:grpSpPr>
        <p:grpSp>
          <p:nvGrpSpPr>
            <p:cNvPr id="38" name="Groupe 37">
              <a:extLst>
                <a:ext uri="{FF2B5EF4-FFF2-40B4-BE49-F238E27FC236}">
                  <a16:creationId xmlns:a16="http://schemas.microsoft.com/office/drawing/2014/main" id="{CC99DBE2-78B2-D1D0-6C5B-8AEBCEF9F929}"/>
                </a:ext>
              </a:extLst>
            </p:cNvPr>
            <p:cNvGrpSpPr/>
            <p:nvPr/>
          </p:nvGrpSpPr>
          <p:grpSpPr>
            <a:xfrm>
              <a:off x="6480279" y="5313855"/>
              <a:ext cx="5355361" cy="1223475"/>
              <a:chOff x="6369627" y="5311829"/>
              <a:chExt cx="5355361" cy="1223475"/>
            </a:xfrm>
          </p:grpSpPr>
          <p:pic>
            <p:nvPicPr>
              <p:cNvPr id="35" name="Image 34">
                <a:extLst>
                  <a:ext uri="{FF2B5EF4-FFF2-40B4-BE49-F238E27FC236}">
                    <a16:creationId xmlns:a16="http://schemas.microsoft.com/office/drawing/2014/main" id="{FAABCBE6-23FC-0F97-9951-237F6780ECB7}"/>
                  </a:ext>
                </a:extLst>
              </p:cNvPr>
              <p:cNvPicPr>
                <a:picLocks noChangeAspect="1"/>
              </p:cNvPicPr>
              <p:nvPr/>
            </p:nvPicPr>
            <p:blipFill rotWithShape="1">
              <a:blip r:embed="rId8"/>
              <a:srcRect t="6229" b="14659"/>
              <a:stretch/>
            </p:blipFill>
            <p:spPr>
              <a:xfrm>
                <a:off x="6419606" y="5311829"/>
                <a:ext cx="5190040" cy="1188224"/>
              </a:xfrm>
              <a:prstGeom prst="rect">
                <a:avLst/>
              </a:prstGeom>
              <a:effectLst/>
            </p:spPr>
          </p:pic>
          <p:sp>
            <p:nvSpPr>
              <p:cNvPr id="34" name="Rectangle 33">
                <a:extLst>
                  <a:ext uri="{FF2B5EF4-FFF2-40B4-BE49-F238E27FC236}">
                    <a16:creationId xmlns:a16="http://schemas.microsoft.com/office/drawing/2014/main" id="{13358785-A7C8-E656-3CED-430BD8CB8981}"/>
                  </a:ext>
                </a:extLst>
              </p:cNvPr>
              <p:cNvSpPr/>
              <p:nvPr/>
            </p:nvSpPr>
            <p:spPr>
              <a:xfrm>
                <a:off x="6369627" y="5347080"/>
                <a:ext cx="385757" cy="1188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9D4C57D8-6A87-79A3-7CB2-D6DE54480BDD}"/>
                  </a:ext>
                </a:extLst>
              </p:cNvPr>
              <p:cNvSpPr/>
              <p:nvPr/>
            </p:nvSpPr>
            <p:spPr>
              <a:xfrm>
                <a:off x="11339231" y="5374186"/>
                <a:ext cx="385757" cy="1161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Image 20" descr="Une image contenant texte, Police, logo, cercle&#10;&#10;Description générée automatiquement">
              <a:extLst>
                <a:ext uri="{FF2B5EF4-FFF2-40B4-BE49-F238E27FC236}">
                  <a16:creationId xmlns:a16="http://schemas.microsoft.com/office/drawing/2014/main" id="{EF016BE6-FFFC-8849-7656-F88CF05670C0}"/>
                </a:ext>
              </a:extLst>
            </p:cNvPr>
            <p:cNvPicPr>
              <a:picLocks noChangeAspect="1"/>
            </p:cNvPicPr>
            <p:nvPr/>
          </p:nvPicPr>
          <p:blipFill>
            <a:blip r:embed="rId9"/>
            <a:stretch>
              <a:fillRect/>
            </a:stretch>
          </p:blipFill>
          <p:spPr>
            <a:xfrm>
              <a:off x="6583287" y="5700562"/>
              <a:ext cx="385757" cy="385757"/>
            </a:xfrm>
            <a:prstGeom prst="rect">
              <a:avLst/>
            </a:prstGeom>
          </p:spPr>
        </p:pic>
      </p:grpSp>
    </p:spTree>
    <p:extLst>
      <p:ext uri="{BB962C8B-B14F-4D97-AF65-F5344CB8AC3E}">
        <p14:creationId xmlns:p14="http://schemas.microsoft.com/office/powerpoint/2010/main" val="33164916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BC50948-AF11-71F5-2DCE-78957D865459}"/>
              </a:ext>
            </a:extLst>
          </p:cNvPr>
          <p:cNvGrpSpPr/>
          <p:nvPr/>
        </p:nvGrpSpPr>
        <p:grpSpPr>
          <a:xfrm>
            <a:off x="590851" y="2107046"/>
            <a:ext cx="5329970" cy="2452909"/>
            <a:chOff x="1724025" y="1628775"/>
            <a:chExt cx="8737600" cy="4021137"/>
          </a:xfrm>
        </p:grpSpPr>
        <p:grpSp>
          <p:nvGrpSpPr>
            <p:cNvPr id="3" name="Arrow_03">
              <a:extLst>
                <a:ext uri="{FF2B5EF4-FFF2-40B4-BE49-F238E27FC236}">
                  <a16:creationId xmlns:a16="http://schemas.microsoft.com/office/drawing/2014/main" id="{88359BF4-0295-AC10-13E4-0D8F31381488}"/>
                </a:ext>
              </a:extLst>
            </p:cNvPr>
            <p:cNvGrpSpPr/>
            <p:nvPr/>
          </p:nvGrpSpPr>
          <p:grpSpPr>
            <a:xfrm>
              <a:off x="6264275" y="2843213"/>
              <a:ext cx="3108325" cy="1508125"/>
              <a:chOff x="6264275" y="2843213"/>
              <a:chExt cx="3108325" cy="1508125"/>
            </a:xfrm>
          </p:grpSpPr>
          <p:sp>
            <p:nvSpPr>
              <p:cNvPr id="30" name="Freeform 8">
                <a:extLst>
                  <a:ext uri="{FF2B5EF4-FFF2-40B4-BE49-F238E27FC236}">
                    <a16:creationId xmlns:a16="http://schemas.microsoft.com/office/drawing/2014/main" id="{33984E86-5CE1-9291-2467-30633B561970}"/>
                  </a:ext>
                </a:extLst>
              </p:cNvPr>
              <p:cNvSpPr>
                <a:spLocks/>
              </p:cNvSpPr>
              <p:nvPr/>
            </p:nvSpPr>
            <p:spPr bwMode="auto">
              <a:xfrm>
                <a:off x="6264275" y="2843213"/>
                <a:ext cx="3059113" cy="1508125"/>
              </a:xfrm>
              <a:custGeom>
                <a:avLst/>
                <a:gdLst>
                  <a:gd name="T0" fmla="*/ 804 w 804"/>
                  <a:gd name="T1" fmla="*/ 396 h 396"/>
                  <a:gd name="T2" fmla="*/ 804 w 804"/>
                  <a:gd name="T3" fmla="*/ 380 h 396"/>
                  <a:gd name="T4" fmla="*/ 0 w 804"/>
                  <a:gd name="T5" fmla="*/ 0 h 396"/>
                </a:gdLst>
                <a:ahLst/>
                <a:cxnLst>
                  <a:cxn ang="0">
                    <a:pos x="T0" y="T1"/>
                  </a:cxn>
                  <a:cxn ang="0">
                    <a:pos x="T2" y="T3"/>
                  </a:cxn>
                  <a:cxn ang="0">
                    <a:pos x="T4" y="T5"/>
                  </a:cxn>
                </a:cxnLst>
                <a:rect l="0" t="0" r="r" b="b"/>
                <a:pathLst>
                  <a:path w="804" h="396">
                    <a:moveTo>
                      <a:pt x="804" y="396"/>
                    </a:moveTo>
                    <a:cubicBezTo>
                      <a:pt x="804" y="380"/>
                      <a:pt x="804" y="380"/>
                      <a:pt x="804" y="380"/>
                    </a:cubicBezTo>
                    <a:cubicBezTo>
                      <a:pt x="804" y="120"/>
                      <a:pt x="0" y="296"/>
                      <a:pt x="0" y="0"/>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1" name="Freeform 9">
                <a:extLst>
                  <a:ext uri="{FF2B5EF4-FFF2-40B4-BE49-F238E27FC236}">
                    <a16:creationId xmlns:a16="http://schemas.microsoft.com/office/drawing/2014/main" id="{795E7072-5658-F729-46F0-204C0FAB7F72}"/>
                  </a:ext>
                </a:extLst>
              </p:cNvPr>
              <p:cNvSpPr>
                <a:spLocks/>
              </p:cNvSpPr>
              <p:nvPr/>
            </p:nvSpPr>
            <p:spPr bwMode="auto">
              <a:xfrm>
                <a:off x="9274175" y="4248150"/>
                <a:ext cx="98425" cy="103187"/>
              </a:xfrm>
              <a:custGeom>
                <a:avLst/>
                <a:gdLst>
                  <a:gd name="T0" fmla="*/ 0 w 62"/>
                  <a:gd name="T1" fmla="*/ 0 h 65"/>
                  <a:gd name="T2" fmla="*/ 31 w 62"/>
                  <a:gd name="T3" fmla="*/ 65 h 65"/>
                  <a:gd name="T4" fmla="*/ 62 w 62"/>
                  <a:gd name="T5" fmla="*/ 0 h 65"/>
                </a:gdLst>
                <a:ahLst/>
                <a:cxnLst>
                  <a:cxn ang="0">
                    <a:pos x="T0" y="T1"/>
                  </a:cxn>
                  <a:cxn ang="0">
                    <a:pos x="T2" y="T3"/>
                  </a:cxn>
                  <a:cxn ang="0">
                    <a:pos x="T4" y="T5"/>
                  </a:cxn>
                </a:cxnLst>
                <a:rect l="0" t="0" r="r" b="b"/>
                <a:pathLst>
                  <a:path w="62" h="65">
                    <a:moveTo>
                      <a:pt x="0" y="0"/>
                    </a:moveTo>
                    <a:lnTo>
                      <a:pt x="31" y="65"/>
                    </a:lnTo>
                    <a:lnTo>
                      <a:pt x="62"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4" name="Arrow_02">
              <a:extLst>
                <a:ext uri="{FF2B5EF4-FFF2-40B4-BE49-F238E27FC236}">
                  <a16:creationId xmlns:a16="http://schemas.microsoft.com/office/drawing/2014/main" id="{0E3DD98C-1404-45EB-A641-FE7289106266}"/>
                </a:ext>
              </a:extLst>
            </p:cNvPr>
            <p:cNvGrpSpPr/>
            <p:nvPr/>
          </p:nvGrpSpPr>
          <p:grpSpPr>
            <a:xfrm>
              <a:off x="6043613" y="2843213"/>
              <a:ext cx="98425" cy="1508125"/>
              <a:chOff x="6043613" y="2843213"/>
              <a:chExt cx="98425" cy="1508125"/>
            </a:xfrm>
          </p:grpSpPr>
          <p:sp>
            <p:nvSpPr>
              <p:cNvPr id="28" name="Line 10">
                <a:extLst>
                  <a:ext uri="{FF2B5EF4-FFF2-40B4-BE49-F238E27FC236}">
                    <a16:creationId xmlns:a16="http://schemas.microsoft.com/office/drawing/2014/main" id="{671ECD3A-620D-4B47-B0B5-1E6F9E0EB8AA}"/>
                  </a:ext>
                </a:extLst>
              </p:cNvPr>
              <p:cNvSpPr>
                <a:spLocks noChangeShapeType="1"/>
              </p:cNvSpPr>
              <p:nvPr/>
            </p:nvSpPr>
            <p:spPr bwMode="auto">
              <a:xfrm>
                <a:off x="6092825" y="2843213"/>
                <a:ext cx="0" cy="1508125"/>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9" name="Freeform 11">
                <a:extLst>
                  <a:ext uri="{FF2B5EF4-FFF2-40B4-BE49-F238E27FC236}">
                    <a16:creationId xmlns:a16="http://schemas.microsoft.com/office/drawing/2014/main" id="{27625B64-B864-2555-09DF-6900B150E7F8}"/>
                  </a:ext>
                </a:extLst>
              </p:cNvPr>
              <p:cNvSpPr>
                <a:spLocks/>
              </p:cNvSpPr>
              <p:nvPr/>
            </p:nvSpPr>
            <p:spPr bwMode="auto">
              <a:xfrm>
                <a:off x="6043613" y="4248150"/>
                <a:ext cx="98425" cy="103187"/>
              </a:xfrm>
              <a:custGeom>
                <a:avLst/>
                <a:gdLst>
                  <a:gd name="T0" fmla="*/ 62 w 62"/>
                  <a:gd name="T1" fmla="*/ 0 h 65"/>
                  <a:gd name="T2" fmla="*/ 31 w 62"/>
                  <a:gd name="T3" fmla="*/ 65 h 65"/>
                  <a:gd name="T4" fmla="*/ 0 w 62"/>
                  <a:gd name="T5" fmla="*/ 0 h 65"/>
                </a:gdLst>
                <a:ahLst/>
                <a:cxnLst>
                  <a:cxn ang="0">
                    <a:pos x="T0" y="T1"/>
                  </a:cxn>
                  <a:cxn ang="0">
                    <a:pos x="T2" y="T3"/>
                  </a:cxn>
                  <a:cxn ang="0">
                    <a:pos x="T4" y="T5"/>
                  </a:cxn>
                </a:cxnLst>
                <a:rect l="0" t="0" r="r" b="b"/>
                <a:pathLst>
                  <a:path w="62" h="65">
                    <a:moveTo>
                      <a:pt x="62" y="0"/>
                    </a:moveTo>
                    <a:lnTo>
                      <a:pt x="31" y="65"/>
                    </a:lnTo>
                    <a:lnTo>
                      <a:pt x="0"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5" name="Arrow_01">
              <a:extLst>
                <a:ext uri="{FF2B5EF4-FFF2-40B4-BE49-F238E27FC236}">
                  <a16:creationId xmlns:a16="http://schemas.microsoft.com/office/drawing/2014/main" id="{C2341B44-090C-7F22-5FA3-1D44493FA7C4}"/>
                </a:ext>
              </a:extLst>
            </p:cNvPr>
            <p:cNvGrpSpPr/>
            <p:nvPr/>
          </p:nvGrpSpPr>
          <p:grpSpPr>
            <a:xfrm>
              <a:off x="2811463" y="2843213"/>
              <a:ext cx="3113087" cy="1508125"/>
              <a:chOff x="2811463" y="2843213"/>
              <a:chExt cx="3113087" cy="1508125"/>
            </a:xfrm>
          </p:grpSpPr>
          <p:sp>
            <p:nvSpPr>
              <p:cNvPr id="26" name="Freeform 6">
                <a:extLst>
                  <a:ext uri="{FF2B5EF4-FFF2-40B4-BE49-F238E27FC236}">
                    <a16:creationId xmlns:a16="http://schemas.microsoft.com/office/drawing/2014/main" id="{7AC25F65-7EFE-DA8A-943B-7A6212794EBA}"/>
                  </a:ext>
                </a:extLst>
              </p:cNvPr>
              <p:cNvSpPr>
                <a:spLocks/>
              </p:cNvSpPr>
              <p:nvPr/>
            </p:nvSpPr>
            <p:spPr bwMode="auto">
              <a:xfrm>
                <a:off x="2860675" y="2843213"/>
                <a:ext cx="3063875" cy="1508125"/>
              </a:xfrm>
              <a:custGeom>
                <a:avLst/>
                <a:gdLst>
                  <a:gd name="T0" fmla="*/ 0 w 805"/>
                  <a:gd name="T1" fmla="*/ 396 h 396"/>
                  <a:gd name="T2" fmla="*/ 0 w 805"/>
                  <a:gd name="T3" fmla="*/ 380 h 396"/>
                  <a:gd name="T4" fmla="*/ 805 w 805"/>
                  <a:gd name="T5" fmla="*/ 0 h 396"/>
                </a:gdLst>
                <a:ahLst/>
                <a:cxnLst>
                  <a:cxn ang="0">
                    <a:pos x="T0" y="T1"/>
                  </a:cxn>
                  <a:cxn ang="0">
                    <a:pos x="T2" y="T3"/>
                  </a:cxn>
                  <a:cxn ang="0">
                    <a:pos x="T4" y="T5"/>
                  </a:cxn>
                </a:cxnLst>
                <a:rect l="0" t="0" r="r" b="b"/>
                <a:pathLst>
                  <a:path w="805" h="396">
                    <a:moveTo>
                      <a:pt x="0" y="396"/>
                    </a:moveTo>
                    <a:cubicBezTo>
                      <a:pt x="0" y="380"/>
                      <a:pt x="0" y="380"/>
                      <a:pt x="0" y="380"/>
                    </a:cubicBezTo>
                    <a:cubicBezTo>
                      <a:pt x="0" y="120"/>
                      <a:pt x="805" y="296"/>
                      <a:pt x="805" y="0"/>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7" name="Freeform 7">
                <a:extLst>
                  <a:ext uri="{FF2B5EF4-FFF2-40B4-BE49-F238E27FC236}">
                    <a16:creationId xmlns:a16="http://schemas.microsoft.com/office/drawing/2014/main" id="{328923B8-3676-8B35-C477-77579310E86A}"/>
                  </a:ext>
                </a:extLst>
              </p:cNvPr>
              <p:cNvSpPr>
                <a:spLocks/>
              </p:cNvSpPr>
              <p:nvPr/>
            </p:nvSpPr>
            <p:spPr bwMode="auto">
              <a:xfrm>
                <a:off x="2811463" y="4248150"/>
                <a:ext cx="100013" cy="103187"/>
              </a:xfrm>
              <a:custGeom>
                <a:avLst/>
                <a:gdLst>
                  <a:gd name="T0" fmla="*/ 63 w 63"/>
                  <a:gd name="T1" fmla="*/ 0 h 65"/>
                  <a:gd name="T2" fmla="*/ 31 w 63"/>
                  <a:gd name="T3" fmla="*/ 65 h 65"/>
                  <a:gd name="T4" fmla="*/ 0 w 63"/>
                  <a:gd name="T5" fmla="*/ 0 h 65"/>
                </a:gdLst>
                <a:ahLst/>
                <a:cxnLst>
                  <a:cxn ang="0">
                    <a:pos x="T0" y="T1"/>
                  </a:cxn>
                  <a:cxn ang="0">
                    <a:pos x="T2" y="T3"/>
                  </a:cxn>
                  <a:cxn ang="0">
                    <a:pos x="T4" y="T5"/>
                  </a:cxn>
                </a:cxnLst>
                <a:rect l="0" t="0" r="r" b="b"/>
                <a:pathLst>
                  <a:path w="63" h="65">
                    <a:moveTo>
                      <a:pt x="63" y="0"/>
                    </a:moveTo>
                    <a:lnTo>
                      <a:pt x="31" y="65"/>
                    </a:lnTo>
                    <a:lnTo>
                      <a:pt x="0"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
          <p:nvSpPr>
            <p:cNvPr id="6" name="Rectangle 01">
              <a:extLst>
                <a:ext uri="{FF2B5EF4-FFF2-40B4-BE49-F238E27FC236}">
                  <a16:creationId xmlns:a16="http://schemas.microsoft.com/office/drawing/2014/main" id="{8ED65B81-5B1B-27F8-5FDA-07FA1E6ECDCC}"/>
                </a:ext>
              </a:extLst>
            </p:cNvPr>
            <p:cNvSpPr>
              <a:spLocks noChangeArrowheads="1"/>
            </p:cNvSpPr>
            <p:nvPr/>
          </p:nvSpPr>
          <p:spPr bwMode="auto">
            <a:xfrm>
              <a:off x="4954588" y="1628775"/>
              <a:ext cx="2276475" cy="1001712"/>
            </a:xfrm>
            <a:prstGeom prst="rect">
              <a:avLst/>
            </a:prstGeom>
            <a:solidFill>
              <a:schemeClr val="accent2"/>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7" name="01">
              <a:extLst>
                <a:ext uri="{FF2B5EF4-FFF2-40B4-BE49-F238E27FC236}">
                  <a16:creationId xmlns:a16="http://schemas.microsoft.com/office/drawing/2014/main" id="{1B00E979-CC44-C66B-1F50-9E9103D6F082}"/>
                </a:ext>
              </a:extLst>
            </p:cNvPr>
            <p:cNvGrpSpPr/>
            <p:nvPr/>
          </p:nvGrpSpPr>
          <p:grpSpPr>
            <a:xfrm>
              <a:off x="4954588" y="2630488"/>
              <a:ext cx="2276475" cy="204787"/>
              <a:chOff x="4954588" y="2630488"/>
              <a:chExt cx="2276475" cy="204787"/>
            </a:xfrm>
          </p:grpSpPr>
          <p:sp>
            <p:nvSpPr>
              <p:cNvPr id="24" name="01-01">
                <a:extLst>
                  <a:ext uri="{FF2B5EF4-FFF2-40B4-BE49-F238E27FC236}">
                    <a16:creationId xmlns:a16="http://schemas.microsoft.com/office/drawing/2014/main" id="{7D480A30-E9FF-78B7-2E69-932B3E7042E4}"/>
                  </a:ext>
                </a:extLst>
              </p:cNvPr>
              <p:cNvSpPr>
                <a:spLocks/>
              </p:cNvSpPr>
              <p:nvPr/>
            </p:nvSpPr>
            <p:spPr bwMode="auto">
              <a:xfrm>
                <a:off x="4954588" y="2630488"/>
                <a:ext cx="204788" cy="204787"/>
              </a:xfrm>
              <a:custGeom>
                <a:avLst/>
                <a:gdLst>
                  <a:gd name="T0" fmla="*/ 0 w 129"/>
                  <a:gd name="T1" fmla="*/ 0 h 129"/>
                  <a:gd name="T2" fmla="*/ 129 w 129"/>
                  <a:gd name="T3" fmla="*/ 129 h 129"/>
                  <a:gd name="T4" fmla="*/ 129 w 129"/>
                  <a:gd name="T5" fmla="*/ 0 h 129"/>
                  <a:gd name="T6" fmla="*/ 0 w 129"/>
                  <a:gd name="T7" fmla="*/ 0 h 129"/>
                </a:gdLst>
                <a:ahLst/>
                <a:cxnLst>
                  <a:cxn ang="0">
                    <a:pos x="T0" y="T1"/>
                  </a:cxn>
                  <a:cxn ang="0">
                    <a:pos x="T2" y="T3"/>
                  </a:cxn>
                  <a:cxn ang="0">
                    <a:pos x="T4" y="T5"/>
                  </a:cxn>
                  <a:cxn ang="0">
                    <a:pos x="T6" y="T7"/>
                  </a:cxn>
                </a:cxnLst>
                <a:rect l="0" t="0" r="r" b="b"/>
                <a:pathLst>
                  <a:path w="129" h="129">
                    <a:moveTo>
                      <a:pt x="0" y="0"/>
                    </a:moveTo>
                    <a:lnTo>
                      <a:pt x="129" y="129"/>
                    </a:lnTo>
                    <a:lnTo>
                      <a:pt x="129" y="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5" name="01">
                <a:extLst>
                  <a:ext uri="{FF2B5EF4-FFF2-40B4-BE49-F238E27FC236}">
                    <a16:creationId xmlns:a16="http://schemas.microsoft.com/office/drawing/2014/main" id="{C69DFF6A-9699-7BD6-67C8-BBDF2C0F9E87}"/>
                  </a:ext>
                </a:extLst>
              </p:cNvPr>
              <p:cNvSpPr>
                <a:spLocks/>
              </p:cNvSpPr>
              <p:nvPr/>
            </p:nvSpPr>
            <p:spPr bwMode="auto">
              <a:xfrm>
                <a:off x="7024688" y="2630488"/>
                <a:ext cx="206375" cy="204787"/>
              </a:xfrm>
              <a:custGeom>
                <a:avLst/>
                <a:gdLst>
                  <a:gd name="T0" fmla="*/ 130 w 130"/>
                  <a:gd name="T1" fmla="*/ 0 h 129"/>
                  <a:gd name="T2" fmla="*/ 0 w 130"/>
                  <a:gd name="T3" fmla="*/ 129 h 129"/>
                  <a:gd name="T4" fmla="*/ 0 w 130"/>
                  <a:gd name="T5" fmla="*/ 0 h 129"/>
                  <a:gd name="T6" fmla="*/ 130 w 130"/>
                  <a:gd name="T7" fmla="*/ 0 h 129"/>
                </a:gdLst>
                <a:ahLst/>
                <a:cxnLst>
                  <a:cxn ang="0">
                    <a:pos x="T0" y="T1"/>
                  </a:cxn>
                  <a:cxn ang="0">
                    <a:pos x="T2" y="T3"/>
                  </a:cxn>
                  <a:cxn ang="0">
                    <a:pos x="T4" y="T5"/>
                  </a:cxn>
                  <a:cxn ang="0">
                    <a:pos x="T6" y="T7"/>
                  </a:cxn>
                </a:cxnLst>
                <a:rect l="0" t="0" r="r" b="b"/>
                <a:pathLst>
                  <a:path w="130" h="129">
                    <a:moveTo>
                      <a:pt x="130" y="0"/>
                    </a:moveTo>
                    <a:lnTo>
                      <a:pt x="0" y="129"/>
                    </a:lnTo>
                    <a:lnTo>
                      <a:pt x="0" y="0"/>
                    </a:lnTo>
                    <a:lnTo>
                      <a:pt x="13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8" name="Rectangle 04">
              <a:extLst>
                <a:ext uri="{FF2B5EF4-FFF2-40B4-BE49-F238E27FC236}">
                  <a16:creationId xmlns:a16="http://schemas.microsoft.com/office/drawing/2014/main" id="{BA8EC321-9CA8-4614-621F-78F405F0ABC9}"/>
                </a:ext>
              </a:extLst>
            </p:cNvPr>
            <p:cNvSpPr>
              <a:spLocks noChangeArrowheads="1"/>
            </p:cNvSpPr>
            <p:nvPr/>
          </p:nvSpPr>
          <p:spPr bwMode="auto">
            <a:xfrm>
              <a:off x="8185150" y="4443413"/>
              <a:ext cx="2276475" cy="1004887"/>
            </a:xfrm>
            <a:prstGeom prst="rect">
              <a:avLst/>
            </a:prstGeom>
            <a:solidFill>
              <a:schemeClr val="accent5"/>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9" name="04">
              <a:extLst>
                <a:ext uri="{FF2B5EF4-FFF2-40B4-BE49-F238E27FC236}">
                  <a16:creationId xmlns:a16="http://schemas.microsoft.com/office/drawing/2014/main" id="{5CA5B69B-B48F-4865-B37A-A03C9ED77EC1}"/>
                </a:ext>
              </a:extLst>
            </p:cNvPr>
            <p:cNvGrpSpPr/>
            <p:nvPr/>
          </p:nvGrpSpPr>
          <p:grpSpPr>
            <a:xfrm>
              <a:off x="8185150" y="5448300"/>
              <a:ext cx="2276475" cy="201612"/>
              <a:chOff x="8185150" y="5448300"/>
              <a:chExt cx="2276475" cy="201612"/>
            </a:xfrm>
          </p:grpSpPr>
          <p:sp>
            <p:nvSpPr>
              <p:cNvPr id="22" name="Freeform 16">
                <a:extLst>
                  <a:ext uri="{FF2B5EF4-FFF2-40B4-BE49-F238E27FC236}">
                    <a16:creationId xmlns:a16="http://schemas.microsoft.com/office/drawing/2014/main" id="{E2C0A300-348D-2D01-8092-719EF6E1C88A}"/>
                  </a:ext>
                </a:extLst>
              </p:cNvPr>
              <p:cNvSpPr>
                <a:spLocks/>
              </p:cNvSpPr>
              <p:nvPr/>
            </p:nvSpPr>
            <p:spPr bwMode="auto">
              <a:xfrm>
                <a:off x="8185150" y="5448300"/>
                <a:ext cx="206375" cy="201612"/>
              </a:xfrm>
              <a:custGeom>
                <a:avLst/>
                <a:gdLst>
                  <a:gd name="T0" fmla="*/ 0 w 130"/>
                  <a:gd name="T1" fmla="*/ 0 h 127"/>
                  <a:gd name="T2" fmla="*/ 130 w 130"/>
                  <a:gd name="T3" fmla="*/ 127 h 127"/>
                  <a:gd name="T4" fmla="*/ 130 w 130"/>
                  <a:gd name="T5" fmla="*/ 0 h 127"/>
                  <a:gd name="T6" fmla="*/ 0 w 130"/>
                  <a:gd name="T7" fmla="*/ 0 h 127"/>
                </a:gdLst>
                <a:ahLst/>
                <a:cxnLst>
                  <a:cxn ang="0">
                    <a:pos x="T0" y="T1"/>
                  </a:cxn>
                  <a:cxn ang="0">
                    <a:pos x="T2" y="T3"/>
                  </a:cxn>
                  <a:cxn ang="0">
                    <a:pos x="T4" y="T5"/>
                  </a:cxn>
                  <a:cxn ang="0">
                    <a:pos x="T6" y="T7"/>
                  </a:cxn>
                </a:cxnLst>
                <a:rect l="0" t="0" r="r" b="b"/>
                <a:pathLst>
                  <a:path w="130" h="127">
                    <a:moveTo>
                      <a:pt x="0" y="0"/>
                    </a:moveTo>
                    <a:lnTo>
                      <a:pt x="130" y="127"/>
                    </a:lnTo>
                    <a:lnTo>
                      <a:pt x="130" y="0"/>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3" name="Freeform 17">
                <a:extLst>
                  <a:ext uri="{FF2B5EF4-FFF2-40B4-BE49-F238E27FC236}">
                    <a16:creationId xmlns:a16="http://schemas.microsoft.com/office/drawing/2014/main" id="{F079D0DD-4254-853E-5FB3-CFEC054E8B69}"/>
                  </a:ext>
                </a:extLst>
              </p:cNvPr>
              <p:cNvSpPr>
                <a:spLocks/>
              </p:cNvSpPr>
              <p:nvPr/>
            </p:nvSpPr>
            <p:spPr bwMode="auto">
              <a:xfrm>
                <a:off x="10255250" y="5448300"/>
                <a:ext cx="206375" cy="201612"/>
              </a:xfrm>
              <a:custGeom>
                <a:avLst/>
                <a:gdLst>
                  <a:gd name="T0" fmla="*/ 130 w 130"/>
                  <a:gd name="T1" fmla="*/ 0 h 127"/>
                  <a:gd name="T2" fmla="*/ 0 w 130"/>
                  <a:gd name="T3" fmla="*/ 127 h 127"/>
                  <a:gd name="T4" fmla="*/ 0 w 130"/>
                  <a:gd name="T5" fmla="*/ 0 h 127"/>
                  <a:gd name="T6" fmla="*/ 130 w 130"/>
                  <a:gd name="T7" fmla="*/ 0 h 127"/>
                </a:gdLst>
                <a:ahLst/>
                <a:cxnLst>
                  <a:cxn ang="0">
                    <a:pos x="T0" y="T1"/>
                  </a:cxn>
                  <a:cxn ang="0">
                    <a:pos x="T2" y="T3"/>
                  </a:cxn>
                  <a:cxn ang="0">
                    <a:pos x="T4" y="T5"/>
                  </a:cxn>
                  <a:cxn ang="0">
                    <a:pos x="T6" y="T7"/>
                  </a:cxn>
                </a:cxnLst>
                <a:rect l="0" t="0" r="r" b="b"/>
                <a:pathLst>
                  <a:path w="130" h="127">
                    <a:moveTo>
                      <a:pt x="130" y="0"/>
                    </a:moveTo>
                    <a:lnTo>
                      <a:pt x="0" y="127"/>
                    </a:lnTo>
                    <a:lnTo>
                      <a:pt x="0" y="0"/>
                    </a:lnTo>
                    <a:lnTo>
                      <a:pt x="13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0" name="Rectangle 03">
              <a:extLst>
                <a:ext uri="{FF2B5EF4-FFF2-40B4-BE49-F238E27FC236}">
                  <a16:creationId xmlns:a16="http://schemas.microsoft.com/office/drawing/2014/main" id="{E849CD16-4B2B-6087-01C2-E124A109F9A8}"/>
                </a:ext>
              </a:extLst>
            </p:cNvPr>
            <p:cNvSpPr>
              <a:spLocks noChangeArrowheads="1"/>
            </p:cNvSpPr>
            <p:nvPr/>
          </p:nvSpPr>
          <p:spPr bwMode="auto">
            <a:xfrm>
              <a:off x="4954588" y="4443413"/>
              <a:ext cx="2276475" cy="1004887"/>
            </a:xfrm>
            <a:prstGeom prst="rect">
              <a:avLst/>
            </a:prstGeom>
            <a:solidFill>
              <a:schemeClr val="accent4"/>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11" name="03">
              <a:extLst>
                <a:ext uri="{FF2B5EF4-FFF2-40B4-BE49-F238E27FC236}">
                  <a16:creationId xmlns:a16="http://schemas.microsoft.com/office/drawing/2014/main" id="{2F40BF40-2850-67E7-D2D2-D3676F74AB0B}"/>
                </a:ext>
              </a:extLst>
            </p:cNvPr>
            <p:cNvGrpSpPr/>
            <p:nvPr/>
          </p:nvGrpSpPr>
          <p:grpSpPr>
            <a:xfrm>
              <a:off x="4954588" y="5448300"/>
              <a:ext cx="2276475" cy="201612"/>
              <a:chOff x="4954588" y="5448300"/>
              <a:chExt cx="2276475" cy="201612"/>
            </a:xfrm>
          </p:grpSpPr>
          <p:sp>
            <p:nvSpPr>
              <p:cNvPr id="20" name="Freeform 19">
                <a:extLst>
                  <a:ext uri="{FF2B5EF4-FFF2-40B4-BE49-F238E27FC236}">
                    <a16:creationId xmlns:a16="http://schemas.microsoft.com/office/drawing/2014/main" id="{128D7B08-F71E-F7FF-9184-E6A98C203791}"/>
                  </a:ext>
                </a:extLst>
              </p:cNvPr>
              <p:cNvSpPr>
                <a:spLocks/>
              </p:cNvSpPr>
              <p:nvPr/>
            </p:nvSpPr>
            <p:spPr bwMode="auto">
              <a:xfrm>
                <a:off x="4954588" y="5448300"/>
                <a:ext cx="204788" cy="201612"/>
              </a:xfrm>
              <a:custGeom>
                <a:avLst/>
                <a:gdLst>
                  <a:gd name="T0" fmla="*/ 0 w 129"/>
                  <a:gd name="T1" fmla="*/ 0 h 127"/>
                  <a:gd name="T2" fmla="*/ 129 w 129"/>
                  <a:gd name="T3" fmla="*/ 127 h 127"/>
                  <a:gd name="T4" fmla="*/ 129 w 129"/>
                  <a:gd name="T5" fmla="*/ 0 h 127"/>
                  <a:gd name="T6" fmla="*/ 0 w 129"/>
                  <a:gd name="T7" fmla="*/ 0 h 127"/>
                </a:gdLst>
                <a:ahLst/>
                <a:cxnLst>
                  <a:cxn ang="0">
                    <a:pos x="T0" y="T1"/>
                  </a:cxn>
                  <a:cxn ang="0">
                    <a:pos x="T2" y="T3"/>
                  </a:cxn>
                  <a:cxn ang="0">
                    <a:pos x="T4" y="T5"/>
                  </a:cxn>
                  <a:cxn ang="0">
                    <a:pos x="T6" y="T7"/>
                  </a:cxn>
                </a:cxnLst>
                <a:rect l="0" t="0" r="r" b="b"/>
                <a:pathLst>
                  <a:path w="129" h="127">
                    <a:moveTo>
                      <a:pt x="0" y="0"/>
                    </a:moveTo>
                    <a:lnTo>
                      <a:pt x="129" y="127"/>
                    </a:lnTo>
                    <a:lnTo>
                      <a:pt x="129"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1" name="Freeform 20">
                <a:extLst>
                  <a:ext uri="{FF2B5EF4-FFF2-40B4-BE49-F238E27FC236}">
                    <a16:creationId xmlns:a16="http://schemas.microsoft.com/office/drawing/2014/main" id="{1F26DE85-8CB3-62A6-B6E8-300D258ACD91}"/>
                  </a:ext>
                </a:extLst>
              </p:cNvPr>
              <p:cNvSpPr>
                <a:spLocks/>
              </p:cNvSpPr>
              <p:nvPr/>
            </p:nvSpPr>
            <p:spPr bwMode="auto">
              <a:xfrm>
                <a:off x="7024688" y="5448300"/>
                <a:ext cx="206375" cy="201612"/>
              </a:xfrm>
              <a:custGeom>
                <a:avLst/>
                <a:gdLst>
                  <a:gd name="T0" fmla="*/ 130 w 130"/>
                  <a:gd name="T1" fmla="*/ 0 h 127"/>
                  <a:gd name="T2" fmla="*/ 0 w 130"/>
                  <a:gd name="T3" fmla="*/ 127 h 127"/>
                  <a:gd name="T4" fmla="*/ 0 w 130"/>
                  <a:gd name="T5" fmla="*/ 0 h 127"/>
                  <a:gd name="T6" fmla="*/ 130 w 130"/>
                  <a:gd name="T7" fmla="*/ 0 h 127"/>
                </a:gdLst>
                <a:ahLst/>
                <a:cxnLst>
                  <a:cxn ang="0">
                    <a:pos x="T0" y="T1"/>
                  </a:cxn>
                  <a:cxn ang="0">
                    <a:pos x="T2" y="T3"/>
                  </a:cxn>
                  <a:cxn ang="0">
                    <a:pos x="T4" y="T5"/>
                  </a:cxn>
                  <a:cxn ang="0">
                    <a:pos x="T6" y="T7"/>
                  </a:cxn>
                </a:cxnLst>
                <a:rect l="0" t="0" r="r" b="b"/>
                <a:pathLst>
                  <a:path w="130" h="127">
                    <a:moveTo>
                      <a:pt x="130" y="0"/>
                    </a:moveTo>
                    <a:lnTo>
                      <a:pt x="0" y="127"/>
                    </a:lnTo>
                    <a:lnTo>
                      <a:pt x="0" y="0"/>
                    </a:lnTo>
                    <a:lnTo>
                      <a:pt x="13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2" name="Rectangle 02">
              <a:extLst>
                <a:ext uri="{FF2B5EF4-FFF2-40B4-BE49-F238E27FC236}">
                  <a16:creationId xmlns:a16="http://schemas.microsoft.com/office/drawing/2014/main" id="{B082F96E-0690-9A10-E8D8-7F3E8E9BE6A2}"/>
                </a:ext>
              </a:extLst>
            </p:cNvPr>
            <p:cNvSpPr>
              <a:spLocks noChangeArrowheads="1"/>
            </p:cNvSpPr>
            <p:nvPr/>
          </p:nvSpPr>
          <p:spPr bwMode="auto">
            <a:xfrm>
              <a:off x="1724025" y="4443413"/>
              <a:ext cx="2274888" cy="1004887"/>
            </a:xfrm>
            <a:prstGeom prst="rect">
              <a:avLst/>
            </a:prstGeom>
            <a:solidFill>
              <a:srgbClr val="F5A243"/>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13" name="02">
              <a:extLst>
                <a:ext uri="{FF2B5EF4-FFF2-40B4-BE49-F238E27FC236}">
                  <a16:creationId xmlns:a16="http://schemas.microsoft.com/office/drawing/2014/main" id="{E2C2CC5A-96D5-FD96-C4DE-6713BD8CE693}"/>
                </a:ext>
              </a:extLst>
            </p:cNvPr>
            <p:cNvGrpSpPr/>
            <p:nvPr/>
          </p:nvGrpSpPr>
          <p:grpSpPr>
            <a:xfrm>
              <a:off x="1724025" y="5448300"/>
              <a:ext cx="2274888" cy="201612"/>
              <a:chOff x="1724025" y="5448300"/>
              <a:chExt cx="2274888" cy="201612"/>
            </a:xfrm>
          </p:grpSpPr>
          <p:sp>
            <p:nvSpPr>
              <p:cNvPr id="18" name="02">
                <a:extLst>
                  <a:ext uri="{FF2B5EF4-FFF2-40B4-BE49-F238E27FC236}">
                    <a16:creationId xmlns:a16="http://schemas.microsoft.com/office/drawing/2014/main" id="{E1ACD811-4665-6DC2-A902-B2DFBBE5E75D}"/>
                  </a:ext>
                </a:extLst>
              </p:cNvPr>
              <p:cNvSpPr>
                <a:spLocks/>
              </p:cNvSpPr>
              <p:nvPr/>
            </p:nvSpPr>
            <p:spPr bwMode="auto">
              <a:xfrm>
                <a:off x="1724025" y="5448300"/>
                <a:ext cx="204788" cy="201612"/>
              </a:xfrm>
              <a:custGeom>
                <a:avLst/>
                <a:gdLst>
                  <a:gd name="T0" fmla="*/ 0 w 129"/>
                  <a:gd name="T1" fmla="*/ 0 h 127"/>
                  <a:gd name="T2" fmla="*/ 129 w 129"/>
                  <a:gd name="T3" fmla="*/ 127 h 127"/>
                  <a:gd name="T4" fmla="*/ 129 w 129"/>
                  <a:gd name="T5" fmla="*/ 0 h 127"/>
                  <a:gd name="T6" fmla="*/ 0 w 129"/>
                  <a:gd name="T7" fmla="*/ 0 h 127"/>
                </a:gdLst>
                <a:ahLst/>
                <a:cxnLst>
                  <a:cxn ang="0">
                    <a:pos x="T0" y="T1"/>
                  </a:cxn>
                  <a:cxn ang="0">
                    <a:pos x="T2" y="T3"/>
                  </a:cxn>
                  <a:cxn ang="0">
                    <a:pos x="T4" y="T5"/>
                  </a:cxn>
                  <a:cxn ang="0">
                    <a:pos x="T6" y="T7"/>
                  </a:cxn>
                </a:cxnLst>
                <a:rect l="0" t="0" r="r" b="b"/>
                <a:pathLst>
                  <a:path w="129" h="127">
                    <a:moveTo>
                      <a:pt x="0" y="0"/>
                    </a:moveTo>
                    <a:lnTo>
                      <a:pt x="129" y="127"/>
                    </a:lnTo>
                    <a:lnTo>
                      <a:pt x="129" y="0"/>
                    </a:lnTo>
                    <a:lnTo>
                      <a:pt x="0"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23">
                <a:extLst>
                  <a:ext uri="{FF2B5EF4-FFF2-40B4-BE49-F238E27FC236}">
                    <a16:creationId xmlns:a16="http://schemas.microsoft.com/office/drawing/2014/main" id="{35DBFD78-DC18-4570-5FF8-597418980AA5}"/>
                  </a:ext>
                </a:extLst>
              </p:cNvPr>
              <p:cNvSpPr>
                <a:spLocks/>
              </p:cNvSpPr>
              <p:nvPr/>
            </p:nvSpPr>
            <p:spPr bwMode="auto">
              <a:xfrm>
                <a:off x="3794125" y="5448300"/>
                <a:ext cx="204788" cy="201612"/>
              </a:xfrm>
              <a:custGeom>
                <a:avLst/>
                <a:gdLst>
                  <a:gd name="T0" fmla="*/ 129 w 129"/>
                  <a:gd name="T1" fmla="*/ 0 h 127"/>
                  <a:gd name="T2" fmla="*/ 0 w 129"/>
                  <a:gd name="T3" fmla="*/ 127 h 127"/>
                  <a:gd name="T4" fmla="*/ 0 w 129"/>
                  <a:gd name="T5" fmla="*/ 0 h 127"/>
                  <a:gd name="T6" fmla="*/ 129 w 129"/>
                  <a:gd name="T7" fmla="*/ 0 h 127"/>
                </a:gdLst>
                <a:ahLst/>
                <a:cxnLst>
                  <a:cxn ang="0">
                    <a:pos x="T0" y="T1"/>
                  </a:cxn>
                  <a:cxn ang="0">
                    <a:pos x="T2" y="T3"/>
                  </a:cxn>
                  <a:cxn ang="0">
                    <a:pos x="T4" y="T5"/>
                  </a:cxn>
                  <a:cxn ang="0">
                    <a:pos x="T6" y="T7"/>
                  </a:cxn>
                </a:cxnLst>
                <a:rect l="0" t="0" r="r" b="b"/>
                <a:pathLst>
                  <a:path w="129" h="127">
                    <a:moveTo>
                      <a:pt x="129" y="0"/>
                    </a:moveTo>
                    <a:lnTo>
                      <a:pt x="0" y="127"/>
                    </a:lnTo>
                    <a:lnTo>
                      <a:pt x="0" y="0"/>
                    </a:lnTo>
                    <a:lnTo>
                      <a:pt x="129"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4" name="Rectangle 24">
              <a:extLst>
                <a:ext uri="{FF2B5EF4-FFF2-40B4-BE49-F238E27FC236}">
                  <a16:creationId xmlns:a16="http://schemas.microsoft.com/office/drawing/2014/main" id="{58B191C3-8F20-2170-38B6-32F128D4A976}"/>
                </a:ext>
              </a:extLst>
            </p:cNvPr>
            <p:cNvSpPr>
              <a:spLocks noChangeArrowheads="1"/>
            </p:cNvSpPr>
            <p:nvPr/>
          </p:nvSpPr>
          <p:spPr bwMode="auto">
            <a:xfrm>
              <a:off x="5464175" y="1919288"/>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5" name="Rectangle 25">
              <a:extLst>
                <a:ext uri="{FF2B5EF4-FFF2-40B4-BE49-F238E27FC236}">
                  <a16:creationId xmlns:a16="http://schemas.microsoft.com/office/drawing/2014/main" id="{50D71D78-58A6-6D03-ABE1-62E1FE0DD910}"/>
                </a:ext>
              </a:extLst>
            </p:cNvPr>
            <p:cNvSpPr>
              <a:spLocks noChangeArrowheads="1"/>
            </p:cNvSpPr>
            <p:nvPr/>
          </p:nvSpPr>
          <p:spPr bwMode="auto">
            <a:xfrm>
              <a:off x="8680449" y="4743450"/>
              <a:ext cx="1411160"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6" name="Rectangle 26">
              <a:extLst>
                <a:ext uri="{FF2B5EF4-FFF2-40B4-BE49-F238E27FC236}">
                  <a16:creationId xmlns:a16="http://schemas.microsoft.com/office/drawing/2014/main" id="{C44D33FD-4D63-185E-F3EE-377A0C98CB2A}"/>
                </a:ext>
              </a:extLst>
            </p:cNvPr>
            <p:cNvSpPr>
              <a:spLocks noChangeArrowheads="1"/>
            </p:cNvSpPr>
            <p:nvPr/>
          </p:nvSpPr>
          <p:spPr bwMode="auto">
            <a:xfrm>
              <a:off x="5424488" y="4770437"/>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7" name="Rectangle 27">
              <a:extLst>
                <a:ext uri="{FF2B5EF4-FFF2-40B4-BE49-F238E27FC236}">
                  <a16:creationId xmlns:a16="http://schemas.microsoft.com/office/drawing/2014/main" id="{92DDEE80-77FC-149F-4D5F-5A016A03B485}"/>
                </a:ext>
              </a:extLst>
            </p:cNvPr>
            <p:cNvSpPr>
              <a:spLocks noChangeArrowheads="1"/>
            </p:cNvSpPr>
            <p:nvPr/>
          </p:nvSpPr>
          <p:spPr bwMode="auto">
            <a:xfrm>
              <a:off x="2073275" y="4743450"/>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grpSp>
      <p:grpSp>
        <p:nvGrpSpPr>
          <p:cNvPr id="32" name="Groupe 31">
            <a:extLst>
              <a:ext uri="{FF2B5EF4-FFF2-40B4-BE49-F238E27FC236}">
                <a16:creationId xmlns:a16="http://schemas.microsoft.com/office/drawing/2014/main" id="{6AD154A8-A70D-8755-3957-3694A071739E}"/>
              </a:ext>
            </a:extLst>
          </p:cNvPr>
          <p:cNvGrpSpPr/>
          <p:nvPr/>
        </p:nvGrpSpPr>
        <p:grpSpPr>
          <a:xfrm>
            <a:off x="6903831" y="1444206"/>
            <a:ext cx="4895478" cy="3969587"/>
            <a:chOff x="3157407" y="858838"/>
            <a:chExt cx="6388230" cy="5180012"/>
          </a:xfrm>
        </p:grpSpPr>
        <p:sp>
          <p:nvSpPr>
            <p:cNvPr id="33" name="Stroke_01">
              <a:extLst>
                <a:ext uri="{FF2B5EF4-FFF2-40B4-BE49-F238E27FC236}">
                  <a16:creationId xmlns:a16="http://schemas.microsoft.com/office/drawing/2014/main" id="{3E090F16-4C15-06D3-BB6D-DE16CA75031E}"/>
                </a:ext>
              </a:extLst>
            </p:cNvPr>
            <p:cNvSpPr>
              <a:spLocks/>
            </p:cNvSpPr>
            <p:nvPr/>
          </p:nvSpPr>
          <p:spPr bwMode="auto">
            <a:xfrm>
              <a:off x="5443538" y="3568700"/>
              <a:ext cx="544512" cy="1090612"/>
            </a:xfrm>
            <a:custGeom>
              <a:avLst/>
              <a:gdLst>
                <a:gd name="T0" fmla="*/ 143 w 143"/>
                <a:gd name="T1" fmla="*/ 0 h 286"/>
                <a:gd name="T2" fmla="*/ 0 w 143"/>
                <a:gd name="T3" fmla="*/ 286 h 286"/>
              </a:gdLst>
              <a:ahLst/>
              <a:cxnLst>
                <a:cxn ang="0">
                  <a:pos x="T0" y="T1"/>
                </a:cxn>
                <a:cxn ang="0">
                  <a:pos x="T2" y="T3"/>
                </a:cxn>
              </a:cxnLst>
              <a:rect l="0" t="0" r="r" b="b"/>
              <a:pathLst>
                <a:path w="143" h="286">
                  <a:moveTo>
                    <a:pt x="143" y="0"/>
                  </a:moveTo>
                  <a:cubicBezTo>
                    <a:pt x="135" y="114"/>
                    <a:pt x="81" y="215"/>
                    <a:pt x="0" y="28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4" name="Stroke_02">
              <a:extLst>
                <a:ext uri="{FF2B5EF4-FFF2-40B4-BE49-F238E27FC236}">
                  <a16:creationId xmlns:a16="http://schemas.microsoft.com/office/drawing/2014/main" id="{5E0D683A-1EE8-4552-F2B2-23687DE488AB}"/>
                </a:ext>
              </a:extLst>
            </p:cNvPr>
            <p:cNvSpPr>
              <a:spLocks/>
            </p:cNvSpPr>
            <p:nvPr/>
          </p:nvSpPr>
          <p:spPr bwMode="auto">
            <a:xfrm>
              <a:off x="5443538" y="2238375"/>
              <a:ext cx="544512" cy="1085850"/>
            </a:xfrm>
            <a:custGeom>
              <a:avLst/>
              <a:gdLst>
                <a:gd name="T0" fmla="*/ 0 w 143"/>
                <a:gd name="T1" fmla="*/ 0 h 285"/>
                <a:gd name="T2" fmla="*/ 143 w 143"/>
                <a:gd name="T3" fmla="*/ 285 h 285"/>
              </a:gdLst>
              <a:ahLst/>
              <a:cxnLst>
                <a:cxn ang="0">
                  <a:pos x="T0" y="T1"/>
                </a:cxn>
                <a:cxn ang="0">
                  <a:pos x="T2" y="T3"/>
                </a:cxn>
              </a:cxnLst>
              <a:rect l="0" t="0" r="r" b="b"/>
              <a:pathLst>
                <a:path w="143" h="285">
                  <a:moveTo>
                    <a:pt x="0" y="0"/>
                  </a:moveTo>
                  <a:cubicBezTo>
                    <a:pt x="81" y="71"/>
                    <a:pt x="135" y="172"/>
                    <a:pt x="143" y="28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nvGrpSpPr>
            <p:cNvPr id="35" name="03">
              <a:extLst>
                <a:ext uri="{FF2B5EF4-FFF2-40B4-BE49-F238E27FC236}">
                  <a16:creationId xmlns:a16="http://schemas.microsoft.com/office/drawing/2014/main" id="{803CE1D1-C209-56B6-E333-4A99F7B9EDED}"/>
                </a:ext>
              </a:extLst>
            </p:cNvPr>
            <p:cNvGrpSpPr/>
            <p:nvPr/>
          </p:nvGrpSpPr>
          <p:grpSpPr>
            <a:xfrm>
              <a:off x="5226050" y="2039938"/>
              <a:ext cx="244475" cy="244475"/>
              <a:chOff x="5226050" y="2039938"/>
              <a:chExt cx="244475" cy="244475"/>
            </a:xfrm>
          </p:grpSpPr>
          <p:sp>
            <p:nvSpPr>
              <p:cNvPr id="57" name="Oval 10">
                <a:extLst>
                  <a:ext uri="{FF2B5EF4-FFF2-40B4-BE49-F238E27FC236}">
                    <a16:creationId xmlns:a16="http://schemas.microsoft.com/office/drawing/2014/main" id="{1BE482DF-E116-817E-E3DD-375A6F461DB7}"/>
                  </a:ext>
                </a:extLst>
              </p:cNvPr>
              <p:cNvSpPr>
                <a:spLocks noChangeArrowheads="1"/>
              </p:cNvSpPr>
              <p:nvPr/>
            </p:nvSpPr>
            <p:spPr bwMode="auto">
              <a:xfrm>
                <a:off x="5226050" y="2039938"/>
                <a:ext cx="244475" cy="244475"/>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8" name="Oval 11">
                <a:extLst>
                  <a:ext uri="{FF2B5EF4-FFF2-40B4-BE49-F238E27FC236}">
                    <a16:creationId xmlns:a16="http://schemas.microsoft.com/office/drawing/2014/main" id="{12092A7D-3B06-67B9-391E-AFD805CA6118}"/>
                  </a:ext>
                </a:extLst>
              </p:cNvPr>
              <p:cNvSpPr>
                <a:spLocks noChangeArrowheads="1"/>
              </p:cNvSpPr>
              <p:nvPr/>
            </p:nvSpPr>
            <p:spPr bwMode="auto">
              <a:xfrm>
                <a:off x="5283200" y="2097088"/>
                <a:ext cx="130175" cy="1301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36" name="02">
              <a:extLst>
                <a:ext uri="{FF2B5EF4-FFF2-40B4-BE49-F238E27FC236}">
                  <a16:creationId xmlns:a16="http://schemas.microsoft.com/office/drawing/2014/main" id="{A7B11AAF-832A-FA94-75F6-5480058164E0}"/>
                </a:ext>
              </a:extLst>
            </p:cNvPr>
            <p:cNvGrpSpPr/>
            <p:nvPr/>
          </p:nvGrpSpPr>
          <p:grpSpPr>
            <a:xfrm>
              <a:off x="5873750" y="3324225"/>
              <a:ext cx="244475" cy="244475"/>
              <a:chOff x="5873750" y="3324225"/>
              <a:chExt cx="244475" cy="244475"/>
            </a:xfrm>
          </p:grpSpPr>
          <p:sp>
            <p:nvSpPr>
              <p:cNvPr id="55" name="Oval 8">
                <a:extLst>
                  <a:ext uri="{FF2B5EF4-FFF2-40B4-BE49-F238E27FC236}">
                    <a16:creationId xmlns:a16="http://schemas.microsoft.com/office/drawing/2014/main" id="{9FECABCC-A516-4011-ADDD-32533325CB3E}"/>
                  </a:ext>
                </a:extLst>
              </p:cNvPr>
              <p:cNvSpPr>
                <a:spLocks noChangeArrowheads="1"/>
              </p:cNvSpPr>
              <p:nvPr/>
            </p:nvSpPr>
            <p:spPr bwMode="auto">
              <a:xfrm>
                <a:off x="5873750" y="3324225"/>
                <a:ext cx="244475" cy="244475"/>
              </a:xfrm>
              <a:prstGeom prst="ellipse">
                <a:avLst/>
              </a:prstGeom>
              <a:noFill/>
              <a:ln w="222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6" name="Oval 9">
                <a:extLst>
                  <a:ext uri="{FF2B5EF4-FFF2-40B4-BE49-F238E27FC236}">
                    <a16:creationId xmlns:a16="http://schemas.microsoft.com/office/drawing/2014/main" id="{F6272C57-C769-5A7E-5F7E-28C075A54D29}"/>
                  </a:ext>
                </a:extLst>
              </p:cNvPr>
              <p:cNvSpPr>
                <a:spLocks noChangeArrowheads="1"/>
              </p:cNvSpPr>
              <p:nvPr/>
            </p:nvSpPr>
            <p:spPr bwMode="auto">
              <a:xfrm>
                <a:off x="5930900" y="3381375"/>
                <a:ext cx="130175" cy="1301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37" name="01">
              <a:extLst>
                <a:ext uri="{FF2B5EF4-FFF2-40B4-BE49-F238E27FC236}">
                  <a16:creationId xmlns:a16="http://schemas.microsoft.com/office/drawing/2014/main" id="{F8890818-B208-82C4-1613-E33A53DE8DDA}"/>
                </a:ext>
              </a:extLst>
            </p:cNvPr>
            <p:cNvGrpSpPr/>
            <p:nvPr/>
          </p:nvGrpSpPr>
          <p:grpSpPr>
            <a:xfrm>
              <a:off x="5226050" y="4613275"/>
              <a:ext cx="244475" cy="242887"/>
              <a:chOff x="5226050" y="4613275"/>
              <a:chExt cx="244475" cy="242887"/>
            </a:xfrm>
          </p:grpSpPr>
          <p:sp>
            <p:nvSpPr>
              <p:cNvPr id="53" name="Oval 12">
                <a:extLst>
                  <a:ext uri="{FF2B5EF4-FFF2-40B4-BE49-F238E27FC236}">
                    <a16:creationId xmlns:a16="http://schemas.microsoft.com/office/drawing/2014/main" id="{E4C98498-73CA-B3D8-B3E7-63E6DF360F09}"/>
                  </a:ext>
                </a:extLst>
              </p:cNvPr>
              <p:cNvSpPr>
                <a:spLocks noChangeArrowheads="1"/>
              </p:cNvSpPr>
              <p:nvPr/>
            </p:nvSpPr>
            <p:spPr bwMode="auto">
              <a:xfrm>
                <a:off x="5226050" y="4613275"/>
                <a:ext cx="244475" cy="242887"/>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4" name="Oval 13">
                <a:extLst>
                  <a:ext uri="{FF2B5EF4-FFF2-40B4-BE49-F238E27FC236}">
                    <a16:creationId xmlns:a16="http://schemas.microsoft.com/office/drawing/2014/main" id="{C689CBD2-5B9E-1FCB-791A-4022BADA045E}"/>
                  </a:ext>
                </a:extLst>
              </p:cNvPr>
              <p:cNvSpPr>
                <a:spLocks noChangeArrowheads="1"/>
              </p:cNvSpPr>
              <p:nvPr/>
            </p:nvSpPr>
            <p:spPr bwMode="auto">
              <a:xfrm>
                <a:off x="5283200" y="4670425"/>
                <a:ext cx="130175" cy="128587"/>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38" name="Freeform 14">
              <a:extLst>
                <a:ext uri="{FF2B5EF4-FFF2-40B4-BE49-F238E27FC236}">
                  <a16:creationId xmlns:a16="http://schemas.microsoft.com/office/drawing/2014/main" id="{AD100473-8564-BBEE-7863-EB2F2A6E5BC8}"/>
                </a:ext>
              </a:extLst>
            </p:cNvPr>
            <p:cNvSpPr>
              <a:spLocks/>
            </p:cNvSpPr>
            <p:nvPr/>
          </p:nvSpPr>
          <p:spPr bwMode="auto">
            <a:xfrm>
              <a:off x="5554663" y="4837113"/>
              <a:ext cx="3073400" cy="1201737"/>
            </a:xfrm>
            <a:custGeom>
              <a:avLst/>
              <a:gdLst>
                <a:gd name="T0" fmla="*/ 649 w 807"/>
                <a:gd name="T1" fmla="*/ 0 h 315"/>
                <a:gd name="T2" fmla="*/ 159 w 807"/>
                <a:gd name="T3" fmla="*/ 0 h 315"/>
                <a:gd name="T4" fmla="*/ 66 w 807"/>
                <a:gd name="T5" fmla="*/ 30 h 315"/>
                <a:gd name="T6" fmla="*/ 0 w 807"/>
                <a:gd name="T7" fmla="*/ 18 h 315"/>
                <a:gd name="T8" fmla="*/ 22 w 807"/>
                <a:gd name="T9" fmla="*/ 81 h 315"/>
                <a:gd name="T10" fmla="*/ 2 w 807"/>
                <a:gd name="T11" fmla="*/ 157 h 315"/>
                <a:gd name="T12" fmla="*/ 2 w 807"/>
                <a:gd name="T13" fmla="*/ 157 h 315"/>
                <a:gd name="T14" fmla="*/ 159 w 807"/>
                <a:gd name="T15" fmla="*/ 315 h 315"/>
                <a:gd name="T16" fmla="*/ 649 w 807"/>
                <a:gd name="T17" fmla="*/ 315 h 315"/>
                <a:gd name="T18" fmla="*/ 807 w 807"/>
                <a:gd name="T19" fmla="*/ 157 h 315"/>
                <a:gd name="T20" fmla="*/ 807 w 807"/>
                <a:gd name="T21" fmla="*/ 157 h 315"/>
                <a:gd name="T22" fmla="*/ 649 w 807"/>
                <a:gd name="T2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7" h="315">
                  <a:moveTo>
                    <a:pt x="649" y="0"/>
                  </a:moveTo>
                  <a:cubicBezTo>
                    <a:pt x="159" y="0"/>
                    <a:pt x="159" y="0"/>
                    <a:pt x="159" y="0"/>
                  </a:cubicBezTo>
                  <a:cubicBezTo>
                    <a:pt x="125" y="0"/>
                    <a:pt x="92" y="11"/>
                    <a:pt x="66" y="30"/>
                  </a:cubicBezTo>
                  <a:cubicBezTo>
                    <a:pt x="0" y="18"/>
                    <a:pt x="0" y="18"/>
                    <a:pt x="0" y="18"/>
                  </a:cubicBezTo>
                  <a:cubicBezTo>
                    <a:pt x="22" y="81"/>
                    <a:pt x="22" y="81"/>
                    <a:pt x="22" y="81"/>
                  </a:cubicBezTo>
                  <a:cubicBezTo>
                    <a:pt x="9" y="104"/>
                    <a:pt x="2" y="130"/>
                    <a:pt x="2" y="157"/>
                  </a:cubicBezTo>
                  <a:cubicBezTo>
                    <a:pt x="2" y="157"/>
                    <a:pt x="2" y="157"/>
                    <a:pt x="2" y="157"/>
                  </a:cubicBezTo>
                  <a:cubicBezTo>
                    <a:pt x="2" y="244"/>
                    <a:pt x="73" y="315"/>
                    <a:pt x="159" y="315"/>
                  </a:cubicBezTo>
                  <a:cubicBezTo>
                    <a:pt x="649" y="315"/>
                    <a:pt x="649" y="315"/>
                    <a:pt x="649" y="315"/>
                  </a:cubicBezTo>
                  <a:cubicBezTo>
                    <a:pt x="736" y="315"/>
                    <a:pt x="807" y="244"/>
                    <a:pt x="807" y="157"/>
                  </a:cubicBezTo>
                  <a:cubicBezTo>
                    <a:pt x="807" y="157"/>
                    <a:pt x="807" y="157"/>
                    <a:pt x="807" y="157"/>
                  </a:cubicBezTo>
                  <a:cubicBezTo>
                    <a:pt x="807" y="71"/>
                    <a:pt x="736" y="0"/>
                    <a:pt x="649" y="0"/>
                  </a:cubicBezTo>
                  <a:close/>
                </a:path>
              </a:pathLst>
            </a:custGeom>
            <a:solidFill>
              <a:srgbClr val="F5A243"/>
            </a:solidFill>
            <a:ln>
              <a:noFill/>
            </a:ln>
          </p:spPr>
          <p:txBody>
            <a:bodyPr vert="horz" wrap="square" lIns="91440" tIns="45720" rIns="91440" bIns="45720" numCol="1" anchor="t" anchorCtr="0" compatLnSpc="1">
              <a:prstTxWarp prst="textNoShape">
                <a:avLst/>
              </a:prstTxWarp>
            </a:bodyPr>
            <a:lstStyle/>
            <a:p>
              <a:endParaRPr lang="ru-RU"/>
            </a:p>
          </p:txBody>
        </p:sp>
        <p:sp>
          <p:nvSpPr>
            <p:cNvPr id="39" name="Freeform 15">
              <a:extLst>
                <a:ext uri="{FF2B5EF4-FFF2-40B4-BE49-F238E27FC236}">
                  <a16:creationId xmlns:a16="http://schemas.microsoft.com/office/drawing/2014/main" id="{1F64729B-A748-3E5D-900F-632245C633A4}"/>
                </a:ext>
              </a:extLst>
            </p:cNvPr>
            <p:cNvSpPr>
              <a:spLocks/>
            </p:cNvSpPr>
            <p:nvPr/>
          </p:nvSpPr>
          <p:spPr bwMode="auto">
            <a:xfrm>
              <a:off x="6276975" y="2847975"/>
              <a:ext cx="3268662" cy="1200150"/>
            </a:xfrm>
            <a:custGeom>
              <a:avLst/>
              <a:gdLst>
                <a:gd name="T0" fmla="*/ 700 w 858"/>
                <a:gd name="T1" fmla="*/ 0 h 315"/>
                <a:gd name="T2" fmla="*/ 211 w 858"/>
                <a:gd name="T3" fmla="*/ 0 h 315"/>
                <a:gd name="T4" fmla="*/ 57 w 858"/>
                <a:gd name="T5" fmla="*/ 124 h 315"/>
                <a:gd name="T6" fmla="*/ 0 w 858"/>
                <a:gd name="T7" fmla="*/ 158 h 315"/>
                <a:gd name="T8" fmla="*/ 57 w 858"/>
                <a:gd name="T9" fmla="*/ 190 h 315"/>
                <a:gd name="T10" fmla="*/ 211 w 858"/>
                <a:gd name="T11" fmla="*/ 315 h 315"/>
                <a:gd name="T12" fmla="*/ 700 w 858"/>
                <a:gd name="T13" fmla="*/ 315 h 315"/>
                <a:gd name="T14" fmla="*/ 858 w 858"/>
                <a:gd name="T15" fmla="*/ 157 h 315"/>
                <a:gd name="T16" fmla="*/ 700 w 858"/>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8" h="315">
                  <a:moveTo>
                    <a:pt x="700" y="0"/>
                  </a:moveTo>
                  <a:cubicBezTo>
                    <a:pt x="211" y="0"/>
                    <a:pt x="211" y="0"/>
                    <a:pt x="211" y="0"/>
                  </a:cubicBezTo>
                  <a:cubicBezTo>
                    <a:pt x="136" y="0"/>
                    <a:pt x="72" y="53"/>
                    <a:pt x="57" y="124"/>
                  </a:cubicBezTo>
                  <a:cubicBezTo>
                    <a:pt x="0" y="158"/>
                    <a:pt x="0" y="158"/>
                    <a:pt x="0" y="158"/>
                  </a:cubicBezTo>
                  <a:cubicBezTo>
                    <a:pt x="57" y="190"/>
                    <a:pt x="57" y="190"/>
                    <a:pt x="57" y="190"/>
                  </a:cubicBezTo>
                  <a:cubicBezTo>
                    <a:pt x="72" y="262"/>
                    <a:pt x="135" y="315"/>
                    <a:pt x="211" y="315"/>
                  </a:cubicBezTo>
                  <a:cubicBezTo>
                    <a:pt x="700" y="315"/>
                    <a:pt x="700" y="315"/>
                    <a:pt x="700" y="315"/>
                  </a:cubicBezTo>
                  <a:cubicBezTo>
                    <a:pt x="787" y="315"/>
                    <a:pt x="858" y="244"/>
                    <a:pt x="858" y="157"/>
                  </a:cubicBezTo>
                  <a:cubicBezTo>
                    <a:pt x="858" y="70"/>
                    <a:pt x="787" y="0"/>
                    <a:pt x="70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40" name="Freeform 16">
              <a:extLst>
                <a:ext uri="{FF2B5EF4-FFF2-40B4-BE49-F238E27FC236}">
                  <a16:creationId xmlns:a16="http://schemas.microsoft.com/office/drawing/2014/main" id="{9AECF3F4-8772-DE20-EDF3-1090F8D15617}"/>
                </a:ext>
              </a:extLst>
            </p:cNvPr>
            <p:cNvSpPr>
              <a:spLocks/>
            </p:cNvSpPr>
            <p:nvPr/>
          </p:nvSpPr>
          <p:spPr bwMode="auto">
            <a:xfrm>
              <a:off x="5554663" y="858838"/>
              <a:ext cx="3073400" cy="1200150"/>
            </a:xfrm>
            <a:custGeom>
              <a:avLst/>
              <a:gdLst>
                <a:gd name="T0" fmla="*/ 649 w 807"/>
                <a:gd name="T1" fmla="*/ 0 h 315"/>
                <a:gd name="T2" fmla="*/ 159 w 807"/>
                <a:gd name="T3" fmla="*/ 0 h 315"/>
                <a:gd name="T4" fmla="*/ 2 w 807"/>
                <a:gd name="T5" fmla="*/ 157 h 315"/>
                <a:gd name="T6" fmla="*/ 2 w 807"/>
                <a:gd name="T7" fmla="*/ 157 h 315"/>
                <a:gd name="T8" fmla="*/ 22 w 807"/>
                <a:gd name="T9" fmla="*/ 234 h 315"/>
                <a:gd name="T10" fmla="*/ 0 w 807"/>
                <a:gd name="T11" fmla="*/ 297 h 315"/>
                <a:gd name="T12" fmla="*/ 66 w 807"/>
                <a:gd name="T13" fmla="*/ 284 h 315"/>
                <a:gd name="T14" fmla="*/ 159 w 807"/>
                <a:gd name="T15" fmla="*/ 315 h 315"/>
                <a:gd name="T16" fmla="*/ 649 w 807"/>
                <a:gd name="T17" fmla="*/ 315 h 315"/>
                <a:gd name="T18" fmla="*/ 807 w 807"/>
                <a:gd name="T19" fmla="*/ 157 h 315"/>
                <a:gd name="T20" fmla="*/ 807 w 807"/>
                <a:gd name="T21" fmla="*/ 157 h 315"/>
                <a:gd name="T22" fmla="*/ 649 w 807"/>
                <a:gd name="T2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7" h="315">
                  <a:moveTo>
                    <a:pt x="649" y="0"/>
                  </a:moveTo>
                  <a:cubicBezTo>
                    <a:pt x="159" y="0"/>
                    <a:pt x="159" y="0"/>
                    <a:pt x="159" y="0"/>
                  </a:cubicBezTo>
                  <a:cubicBezTo>
                    <a:pt x="73" y="0"/>
                    <a:pt x="2" y="71"/>
                    <a:pt x="2" y="157"/>
                  </a:cubicBezTo>
                  <a:cubicBezTo>
                    <a:pt x="2" y="157"/>
                    <a:pt x="2" y="157"/>
                    <a:pt x="2" y="157"/>
                  </a:cubicBezTo>
                  <a:cubicBezTo>
                    <a:pt x="2" y="185"/>
                    <a:pt x="9" y="211"/>
                    <a:pt x="22" y="234"/>
                  </a:cubicBezTo>
                  <a:cubicBezTo>
                    <a:pt x="0" y="297"/>
                    <a:pt x="0" y="297"/>
                    <a:pt x="0" y="297"/>
                  </a:cubicBezTo>
                  <a:cubicBezTo>
                    <a:pt x="66" y="284"/>
                    <a:pt x="66" y="284"/>
                    <a:pt x="66" y="284"/>
                  </a:cubicBezTo>
                  <a:cubicBezTo>
                    <a:pt x="92" y="303"/>
                    <a:pt x="125" y="315"/>
                    <a:pt x="159" y="315"/>
                  </a:cubicBezTo>
                  <a:cubicBezTo>
                    <a:pt x="649" y="315"/>
                    <a:pt x="649" y="315"/>
                    <a:pt x="649" y="315"/>
                  </a:cubicBezTo>
                  <a:cubicBezTo>
                    <a:pt x="736" y="315"/>
                    <a:pt x="807" y="244"/>
                    <a:pt x="807" y="157"/>
                  </a:cubicBezTo>
                  <a:cubicBezTo>
                    <a:pt x="807" y="157"/>
                    <a:pt x="807" y="157"/>
                    <a:pt x="807" y="157"/>
                  </a:cubicBezTo>
                  <a:cubicBezTo>
                    <a:pt x="807" y="71"/>
                    <a:pt x="736" y="0"/>
                    <a:pt x="64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sp>
          <p:nvSpPr>
            <p:cNvPr id="41" name="Oval 17">
              <a:extLst>
                <a:ext uri="{FF2B5EF4-FFF2-40B4-BE49-F238E27FC236}">
                  <a16:creationId xmlns:a16="http://schemas.microsoft.com/office/drawing/2014/main" id="{45D3CD7D-E0D1-81EC-0E4A-4E7842087C8A}"/>
                </a:ext>
              </a:extLst>
            </p:cNvPr>
            <p:cNvSpPr>
              <a:spLocks noChangeArrowheads="1"/>
            </p:cNvSpPr>
            <p:nvPr/>
          </p:nvSpPr>
          <p:spPr bwMode="auto">
            <a:xfrm>
              <a:off x="5718175" y="4997450"/>
              <a:ext cx="879475" cy="8810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2" name="Oval 18">
              <a:extLst>
                <a:ext uri="{FF2B5EF4-FFF2-40B4-BE49-F238E27FC236}">
                  <a16:creationId xmlns:a16="http://schemas.microsoft.com/office/drawing/2014/main" id="{E3F1DACF-F142-EF29-BB3F-59D75A4D3523}"/>
                </a:ext>
              </a:extLst>
            </p:cNvPr>
            <p:cNvSpPr>
              <a:spLocks noChangeArrowheads="1"/>
            </p:cNvSpPr>
            <p:nvPr/>
          </p:nvSpPr>
          <p:spPr bwMode="auto">
            <a:xfrm>
              <a:off x="6643688" y="3008313"/>
              <a:ext cx="879475" cy="8810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3" name="Oval 19">
              <a:extLst>
                <a:ext uri="{FF2B5EF4-FFF2-40B4-BE49-F238E27FC236}">
                  <a16:creationId xmlns:a16="http://schemas.microsoft.com/office/drawing/2014/main" id="{05ACF493-2D73-4F5B-0BEF-5FE52683F1B3}"/>
                </a:ext>
              </a:extLst>
            </p:cNvPr>
            <p:cNvSpPr>
              <a:spLocks noChangeArrowheads="1"/>
            </p:cNvSpPr>
            <p:nvPr/>
          </p:nvSpPr>
          <p:spPr bwMode="auto">
            <a:xfrm>
              <a:off x="5718175" y="1035050"/>
              <a:ext cx="879475" cy="8794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4" name="Rectangle 21">
              <a:extLst>
                <a:ext uri="{FF2B5EF4-FFF2-40B4-BE49-F238E27FC236}">
                  <a16:creationId xmlns:a16="http://schemas.microsoft.com/office/drawing/2014/main" id="{54FDBD8A-B434-20C9-EC8D-64142754FF39}"/>
                </a:ext>
              </a:extLst>
            </p:cNvPr>
            <p:cNvSpPr>
              <a:spLocks noChangeArrowheads="1"/>
            </p:cNvSpPr>
            <p:nvPr/>
          </p:nvSpPr>
          <p:spPr bwMode="auto">
            <a:xfrm>
              <a:off x="6789738" y="5241925"/>
              <a:ext cx="836719"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err="1">
                  <a:ln>
                    <a:noFill/>
                  </a:ln>
                  <a:solidFill>
                    <a:schemeClr val="bg1"/>
                  </a:solidFill>
                  <a:effectLst/>
                  <a:latin typeface="+mj-lt"/>
                </a:rPr>
                <a:t>xxxxx</a:t>
              </a:r>
              <a:endParaRPr kumimoji="0" lang="ru-RU" altLang="ru-RU" sz="1400" b="0" i="0" u="none" strike="noStrike" cap="none" normalizeH="0" baseline="0">
                <a:ln>
                  <a:noFill/>
                </a:ln>
                <a:solidFill>
                  <a:schemeClr val="bg1"/>
                </a:solidFill>
                <a:effectLst/>
                <a:latin typeface="+mj-lt"/>
              </a:endParaRPr>
            </a:p>
          </p:txBody>
        </p:sp>
        <p:sp>
          <p:nvSpPr>
            <p:cNvPr id="45" name="Rectangle 22">
              <a:extLst>
                <a:ext uri="{FF2B5EF4-FFF2-40B4-BE49-F238E27FC236}">
                  <a16:creationId xmlns:a16="http://schemas.microsoft.com/office/drawing/2014/main" id="{C16F7D02-9A84-58E6-9E65-8E009195CDEA}"/>
                </a:ext>
              </a:extLst>
            </p:cNvPr>
            <p:cNvSpPr>
              <a:spLocks noChangeArrowheads="1"/>
            </p:cNvSpPr>
            <p:nvPr/>
          </p:nvSpPr>
          <p:spPr bwMode="auto">
            <a:xfrm>
              <a:off x="6829425" y="1254124"/>
              <a:ext cx="1338751"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dirty="0" err="1">
                  <a:ln>
                    <a:noFill/>
                  </a:ln>
                  <a:solidFill>
                    <a:schemeClr val="bg1"/>
                  </a:solidFill>
                  <a:effectLst/>
                  <a:latin typeface="+mj-lt"/>
                </a:rPr>
                <a:t>xxxxxxxx</a:t>
              </a:r>
              <a:endParaRPr kumimoji="0" lang="ru-RU" altLang="ru-RU" sz="1400" b="0" i="0" u="none" strike="noStrike" cap="none" normalizeH="0" baseline="0" dirty="0">
                <a:ln>
                  <a:noFill/>
                </a:ln>
                <a:solidFill>
                  <a:schemeClr val="bg1"/>
                </a:solidFill>
                <a:effectLst/>
                <a:latin typeface="+mj-lt"/>
              </a:endParaRPr>
            </a:p>
          </p:txBody>
        </p:sp>
        <p:sp>
          <p:nvSpPr>
            <p:cNvPr id="46" name="Rectangle 23">
              <a:extLst>
                <a:ext uri="{FF2B5EF4-FFF2-40B4-BE49-F238E27FC236}">
                  <a16:creationId xmlns:a16="http://schemas.microsoft.com/office/drawing/2014/main" id="{05A3F441-4FC1-E0F2-BB90-96C341CF9990}"/>
                </a:ext>
              </a:extLst>
            </p:cNvPr>
            <p:cNvSpPr>
              <a:spLocks noChangeArrowheads="1"/>
            </p:cNvSpPr>
            <p:nvPr/>
          </p:nvSpPr>
          <p:spPr bwMode="auto">
            <a:xfrm>
              <a:off x="7702550" y="3235325"/>
              <a:ext cx="1338751"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err="1">
                  <a:ln>
                    <a:noFill/>
                  </a:ln>
                  <a:solidFill>
                    <a:schemeClr val="bg1"/>
                  </a:solidFill>
                  <a:effectLst/>
                  <a:latin typeface="+mj-lt"/>
                </a:rPr>
                <a:t>xxxxxxxx</a:t>
              </a:r>
              <a:endParaRPr kumimoji="0" lang="ru-RU" altLang="ru-RU" sz="1400" b="0" i="0" u="none" strike="noStrike" cap="none" normalizeH="0" baseline="0">
                <a:ln>
                  <a:noFill/>
                </a:ln>
                <a:solidFill>
                  <a:schemeClr val="bg1"/>
                </a:solidFill>
                <a:effectLst/>
                <a:latin typeface="+mj-lt"/>
              </a:endParaRPr>
            </a:p>
          </p:txBody>
        </p:sp>
        <p:sp>
          <p:nvSpPr>
            <p:cNvPr id="47" name="Freeform 24">
              <a:extLst>
                <a:ext uri="{FF2B5EF4-FFF2-40B4-BE49-F238E27FC236}">
                  <a16:creationId xmlns:a16="http://schemas.microsoft.com/office/drawing/2014/main" id="{00037963-27F2-C9F6-86DE-E1EA936EC9D8}"/>
                </a:ext>
              </a:extLst>
            </p:cNvPr>
            <p:cNvSpPr>
              <a:spLocks noEditPoints="1"/>
            </p:cNvSpPr>
            <p:nvPr/>
          </p:nvSpPr>
          <p:spPr bwMode="auto">
            <a:xfrm>
              <a:off x="5900738" y="5146675"/>
              <a:ext cx="514350" cy="533400"/>
            </a:xfrm>
            <a:custGeom>
              <a:avLst/>
              <a:gdLst>
                <a:gd name="T0" fmla="*/ 50 w 135"/>
                <a:gd name="T1" fmla="*/ 15 h 140"/>
                <a:gd name="T2" fmla="*/ 119 w 135"/>
                <a:gd name="T3" fmla="*/ 56 h 140"/>
                <a:gd name="T4" fmla="*/ 135 w 135"/>
                <a:gd name="T5" fmla="*/ 90 h 140"/>
                <a:gd name="T6" fmla="*/ 121 w 135"/>
                <a:gd name="T7" fmla="*/ 90 h 140"/>
                <a:gd name="T8" fmla="*/ 121 w 135"/>
                <a:gd name="T9" fmla="*/ 113 h 140"/>
                <a:gd name="T10" fmla="*/ 114 w 135"/>
                <a:gd name="T11" fmla="*/ 121 h 140"/>
                <a:gd name="T12" fmla="*/ 99 w 135"/>
                <a:gd name="T13" fmla="*/ 121 h 140"/>
                <a:gd name="T14" fmla="*/ 99 w 135"/>
                <a:gd name="T15" fmla="*/ 140 h 140"/>
                <a:gd name="T16" fmla="*/ 37 w 135"/>
                <a:gd name="T17" fmla="*/ 140 h 140"/>
                <a:gd name="T18" fmla="*/ 37 w 135"/>
                <a:gd name="T19" fmla="*/ 120 h 140"/>
                <a:gd name="T20" fmla="*/ 30 w 135"/>
                <a:gd name="T21" fmla="*/ 106 h 140"/>
                <a:gd name="T22" fmla="*/ 76 w 135"/>
                <a:gd name="T23" fmla="*/ 64 h 140"/>
                <a:gd name="T24" fmla="*/ 76 w 135"/>
                <a:gd name="T25" fmla="*/ 54 h 140"/>
                <a:gd name="T26" fmla="*/ 65 w 135"/>
                <a:gd name="T27" fmla="*/ 50 h 140"/>
                <a:gd name="T28" fmla="*/ 64 w 135"/>
                <a:gd name="T29" fmla="*/ 46 h 140"/>
                <a:gd name="T30" fmla="*/ 68 w 135"/>
                <a:gd name="T31" fmla="*/ 36 h 140"/>
                <a:gd name="T32" fmla="*/ 61 w 135"/>
                <a:gd name="T33" fmla="*/ 29 h 140"/>
                <a:gd name="T34" fmla="*/ 51 w 135"/>
                <a:gd name="T35" fmla="*/ 33 h 140"/>
                <a:gd name="T36" fmla="*/ 47 w 135"/>
                <a:gd name="T37" fmla="*/ 32 h 140"/>
                <a:gd name="T38" fmla="*/ 43 w 135"/>
                <a:gd name="T39" fmla="*/ 21 h 140"/>
                <a:gd name="T40" fmla="*/ 33 w 135"/>
                <a:gd name="T41" fmla="*/ 21 h 140"/>
                <a:gd name="T42" fmla="*/ 29 w 135"/>
                <a:gd name="T43" fmla="*/ 32 h 140"/>
                <a:gd name="T44" fmla="*/ 25 w 135"/>
                <a:gd name="T45" fmla="*/ 33 h 140"/>
                <a:gd name="T46" fmla="*/ 15 w 135"/>
                <a:gd name="T47" fmla="*/ 29 h 140"/>
                <a:gd name="T48" fmla="*/ 8 w 135"/>
                <a:gd name="T49" fmla="*/ 36 h 140"/>
                <a:gd name="T50" fmla="*/ 13 w 135"/>
                <a:gd name="T51" fmla="*/ 46 h 140"/>
                <a:gd name="T52" fmla="*/ 11 w 135"/>
                <a:gd name="T53" fmla="*/ 50 h 140"/>
                <a:gd name="T54" fmla="*/ 0 w 135"/>
                <a:gd name="T55" fmla="*/ 54 h 140"/>
                <a:gd name="T56" fmla="*/ 0 w 135"/>
                <a:gd name="T57" fmla="*/ 64 h 140"/>
                <a:gd name="T58" fmla="*/ 11 w 135"/>
                <a:gd name="T59" fmla="*/ 68 h 140"/>
                <a:gd name="T60" fmla="*/ 13 w 135"/>
                <a:gd name="T61" fmla="*/ 72 h 140"/>
                <a:gd name="T62" fmla="*/ 8 w 135"/>
                <a:gd name="T63" fmla="*/ 82 h 140"/>
                <a:gd name="T64" fmla="*/ 15 w 135"/>
                <a:gd name="T65" fmla="*/ 89 h 140"/>
                <a:gd name="T66" fmla="*/ 25 w 135"/>
                <a:gd name="T67" fmla="*/ 84 h 140"/>
                <a:gd name="T68" fmla="*/ 29 w 135"/>
                <a:gd name="T69" fmla="*/ 86 h 140"/>
                <a:gd name="T70" fmla="*/ 33 w 135"/>
                <a:gd name="T71" fmla="*/ 97 h 140"/>
                <a:gd name="T72" fmla="*/ 43 w 135"/>
                <a:gd name="T73" fmla="*/ 97 h 140"/>
                <a:gd name="T74" fmla="*/ 47 w 135"/>
                <a:gd name="T75" fmla="*/ 86 h 140"/>
                <a:gd name="T76" fmla="*/ 51 w 135"/>
                <a:gd name="T77" fmla="*/ 84 h 140"/>
                <a:gd name="T78" fmla="*/ 61 w 135"/>
                <a:gd name="T79" fmla="*/ 89 h 140"/>
                <a:gd name="T80" fmla="*/ 68 w 135"/>
                <a:gd name="T81" fmla="*/ 82 h 140"/>
                <a:gd name="T82" fmla="*/ 64 w 135"/>
                <a:gd name="T83" fmla="*/ 72 h 140"/>
                <a:gd name="T84" fmla="*/ 65 w 135"/>
                <a:gd name="T85" fmla="*/ 68 h 140"/>
                <a:gd name="T86" fmla="*/ 76 w 135"/>
                <a:gd name="T87" fmla="*/ 64 h 140"/>
                <a:gd name="T88" fmla="*/ 38 w 135"/>
                <a:gd name="T89" fmla="*/ 43 h 140"/>
                <a:gd name="T90" fmla="*/ 22 w 135"/>
                <a:gd name="T91" fmla="*/ 59 h 140"/>
                <a:gd name="T92" fmla="*/ 38 w 135"/>
                <a:gd name="T93" fmla="*/ 75 h 140"/>
                <a:gd name="T94" fmla="*/ 54 w 135"/>
                <a:gd name="T95" fmla="*/ 59 h 140"/>
                <a:gd name="T96" fmla="*/ 38 w 135"/>
                <a:gd name="T97" fmla="*/ 43 h 140"/>
                <a:gd name="T98" fmla="*/ 99 w 135"/>
                <a:gd name="T99" fmla="*/ 121 h 140"/>
                <a:gd name="T100" fmla="*/ 90 w 135"/>
                <a:gd name="T101" fmla="*/ 1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40">
                  <a:moveTo>
                    <a:pt x="50" y="15"/>
                  </a:moveTo>
                  <a:cubicBezTo>
                    <a:pt x="126" y="0"/>
                    <a:pt x="119" y="56"/>
                    <a:pt x="119" y="56"/>
                  </a:cubicBezTo>
                  <a:cubicBezTo>
                    <a:pt x="135" y="90"/>
                    <a:pt x="135" y="90"/>
                    <a:pt x="135" y="90"/>
                  </a:cubicBezTo>
                  <a:cubicBezTo>
                    <a:pt x="121" y="90"/>
                    <a:pt x="121" y="90"/>
                    <a:pt x="121" y="90"/>
                  </a:cubicBezTo>
                  <a:cubicBezTo>
                    <a:pt x="121" y="113"/>
                    <a:pt x="121" y="113"/>
                    <a:pt x="121" y="113"/>
                  </a:cubicBezTo>
                  <a:cubicBezTo>
                    <a:pt x="121" y="117"/>
                    <a:pt x="118" y="121"/>
                    <a:pt x="114" y="121"/>
                  </a:cubicBezTo>
                  <a:cubicBezTo>
                    <a:pt x="99" y="121"/>
                    <a:pt x="99" y="121"/>
                    <a:pt x="99" y="121"/>
                  </a:cubicBezTo>
                  <a:cubicBezTo>
                    <a:pt x="99" y="140"/>
                    <a:pt x="99" y="140"/>
                    <a:pt x="99" y="140"/>
                  </a:cubicBezTo>
                  <a:moveTo>
                    <a:pt x="37" y="140"/>
                  </a:moveTo>
                  <a:cubicBezTo>
                    <a:pt x="37" y="120"/>
                    <a:pt x="37" y="120"/>
                    <a:pt x="37" y="120"/>
                  </a:cubicBezTo>
                  <a:cubicBezTo>
                    <a:pt x="30" y="106"/>
                    <a:pt x="30" y="106"/>
                    <a:pt x="30" y="106"/>
                  </a:cubicBezTo>
                  <a:moveTo>
                    <a:pt x="76" y="64"/>
                  </a:moveTo>
                  <a:cubicBezTo>
                    <a:pt x="76" y="54"/>
                    <a:pt x="76" y="54"/>
                    <a:pt x="76" y="54"/>
                  </a:cubicBezTo>
                  <a:cubicBezTo>
                    <a:pt x="65" y="50"/>
                    <a:pt x="65" y="50"/>
                    <a:pt x="65" y="50"/>
                  </a:cubicBezTo>
                  <a:cubicBezTo>
                    <a:pt x="65" y="49"/>
                    <a:pt x="64" y="47"/>
                    <a:pt x="64" y="46"/>
                  </a:cubicBezTo>
                  <a:cubicBezTo>
                    <a:pt x="68" y="36"/>
                    <a:pt x="68" y="36"/>
                    <a:pt x="68" y="36"/>
                  </a:cubicBezTo>
                  <a:cubicBezTo>
                    <a:pt x="61" y="29"/>
                    <a:pt x="61" y="29"/>
                    <a:pt x="61" y="29"/>
                  </a:cubicBezTo>
                  <a:cubicBezTo>
                    <a:pt x="51" y="33"/>
                    <a:pt x="51" y="33"/>
                    <a:pt x="51" y="33"/>
                  </a:cubicBezTo>
                  <a:cubicBezTo>
                    <a:pt x="50" y="33"/>
                    <a:pt x="48" y="32"/>
                    <a:pt x="47" y="32"/>
                  </a:cubicBezTo>
                  <a:cubicBezTo>
                    <a:pt x="43" y="21"/>
                    <a:pt x="43" y="21"/>
                    <a:pt x="43" y="21"/>
                  </a:cubicBezTo>
                  <a:cubicBezTo>
                    <a:pt x="33" y="21"/>
                    <a:pt x="33" y="21"/>
                    <a:pt x="33" y="21"/>
                  </a:cubicBezTo>
                  <a:cubicBezTo>
                    <a:pt x="29" y="32"/>
                    <a:pt x="29" y="32"/>
                    <a:pt x="29" y="32"/>
                  </a:cubicBezTo>
                  <a:cubicBezTo>
                    <a:pt x="28" y="32"/>
                    <a:pt x="27" y="33"/>
                    <a:pt x="25" y="33"/>
                  </a:cubicBezTo>
                  <a:cubicBezTo>
                    <a:pt x="15" y="29"/>
                    <a:pt x="15" y="29"/>
                    <a:pt x="15" y="29"/>
                  </a:cubicBezTo>
                  <a:cubicBezTo>
                    <a:pt x="8" y="36"/>
                    <a:pt x="8" y="36"/>
                    <a:pt x="8" y="36"/>
                  </a:cubicBezTo>
                  <a:cubicBezTo>
                    <a:pt x="13" y="46"/>
                    <a:pt x="13" y="46"/>
                    <a:pt x="13" y="46"/>
                  </a:cubicBezTo>
                  <a:cubicBezTo>
                    <a:pt x="12" y="47"/>
                    <a:pt x="12" y="49"/>
                    <a:pt x="11" y="50"/>
                  </a:cubicBezTo>
                  <a:cubicBezTo>
                    <a:pt x="0" y="54"/>
                    <a:pt x="0" y="54"/>
                    <a:pt x="0" y="54"/>
                  </a:cubicBezTo>
                  <a:cubicBezTo>
                    <a:pt x="0" y="64"/>
                    <a:pt x="0" y="64"/>
                    <a:pt x="0" y="64"/>
                  </a:cubicBezTo>
                  <a:cubicBezTo>
                    <a:pt x="11" y="68"/>
                    <a:pt x="11" y="68"/>
                    <a:pt x="11" y="68"/>
                  </a:cubicBezTo>
                  <a:cubicBezTo>
                    <a:pt x="12" y="69"/>
                    <a:pt x="12" y="70"/>
                    <a:pt x="13" y="72"/>
                  </a:cubicBezTo>
                  <a:cubicBezTo>
                    <a:pt x="8" y="82"/>
                    <a:pt x="8" y="82"/>
                    <a:pt x="8" y="82"/>
                  </a:cubicBezTo>
                  <a:cubicBezTo>
                    <a:pt x="15" y="89"/>
                    <a:pt x="15" y="89"/>
                    <a:pt x="15" y="89"/>
                  </a:cubicBezTo>
                  <a:cubicBezTo>
                    <a:pt x="25" y="84"/>
                    <a:pt x="25" y="84"/>
                    <a:pt x="25" y="84"/>
                  </a:cubicBezTo>
                  <a:cubicBezTo>
                    <a:pt x="27" y="85"/>
                    <a:pt x="28" y="85"/>
                    <a:pt x="29" y="86"/>
                  </a:cubicBezTo>
                  <a:cubicBezTo>
                    <a:pt x="33" y="97"/>
                    <a:pt x="33" y="97"/>
                    <a:pt x="33" y="97"/>
                  </a:cubicBezTo>
                  <a:cubicBezTo>
                    <a:pt x="43" y="97"/>
                    <a:pt x="43" y="97"/>
                    <a:pt x="43" y="97"/>
                  </a:cubicBezTo>
                  <a:cubicBezTo>
                    <a:pt x="47" y="86"/>
                    <a:pt x="47" y="86"/>
                    <a:pt x="47" y="86"/>
                  </a:cubicBezTo>
                  <a:cubicBezTo>
                    <a:pt x="48" y="85"/>
                    <a:pt x="50" y="85"/>
                    <a:pt x="51" y="84"/>
                  </a:cubicBezTo>
                  <a:cubicBezTo>
                    <a:pt x="61" y="89"/>
                    <a:pt x="61" y="89"/>
                    <a:pt x="61" y="89"/>
                  </a:cubicBezTo>
                  <a:cubicBezTo>
                    <a:pt x="68" y="82"/>
                    <a:pt x="68" y="82"/>
                    <a:pt x="68" y="82"/>
                  </a:cubicBezTo>
                  <a:cubicBezTo>
                    <a:pt x="64" y="72"/>
                    <a:pt x="64" y="72"/>
                    <a:pt x="64" y="72"/>
                  </a:cubicBezTo>
                  <a:cubicBezTo>
                    <a:pt x="64" y="70"/>
                    <a:pt x="65" y="69"/>
                    <a:pt x="65" y="68"/>
                  </a:cubicBezTo>
                  <a:lnTo>
                    <a:pt x="76" y="64"/>
                  </a:lnTo>
                  <a:close/>
                  <a:moveTo>
                    <a:pt x="38" y="43"/>
                  </a:moveTo>
                  <a:cubicBezTo>
                    <a:pt x="29" y="43"/>
                    <a:pt x="22" y="50"/>
                    <a:pt x="22" y="59"/>
                  </a:cubicBezTo>
                  <a:cubicBezTo>
                    <a:pt x="22" y="68"/>
                    <a:pt x="29" y="75"/>
                    <a:pt x="38" y="75"/>
                  </a:cubicBezTo>
                  <a:cubicBezTo>
                    <a:pt x="47" y="75"/>
                    <a:pt x="54" y="68"/>
                    <a:pt x="54" y="59"/>
                  </a:cubicBezTo>
                  <a:cubicBezTo>
                    <a:pt x="54" y="50"/>
                    <a:pt x="47" y="43"/>
                    <a:pt x="38" y="43"/>
                  </a:cubicBezTo>
                  <a:close/>
                  <a:moveTo>
                    <a:pt x="99" y="121"/>
                  </a:moveTo>
                  <a:cubicBezTo>
                    <a:pt x="90" y="121"/>
                    <a:pt x="90" y="121"/>
                    <a:pt x="90" y="121"/>
                  </a:cubicBezTo>
                </a:path>
              </a:pathLst>
            </a:custGeom>
            <a:solidFill>
              <a:srgbClr val="FFFFFF"/>
            </a:solidFill>
            <a:ln w="19050" cap="rnd">
              <a:solidFill>
                <a:srgbClr val="F5A24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 name="Freeform 25">
              <a:extLst>
                <a:ext uri="{FF2B5EF4-FFF2-40B4-BE49-F238E27FC236}">
                  <a16:creationId xmlns:a16="http://schemas.microsoft.com/office/drawing/2014/main" id="{1D7DAB67-FFD8-0170-F12D-84C3ED30D6F9}"/>
                </a:ext>
              </a:extLst>
            </p:cNvPr>
            <p:cNvSpPr>
              <a:spLocks noEditPoints="1"/>
            </p:cNvSpPr>
            <p:nvPr/>
          </p:nvSpPr>
          <p:spPr bwMode="auto">
            <a:xfrm>
              <a:off x="5903913" y="1250950"/>
              <a:ext cx="506413" cy="442912"/>
            </a:xfrm>
            <a:custGeom>
              <a:avLst/>
              <a:gdLst>
                <a:gd name="T0" fmla="*/ 22 w 133"/>
                <a:gd name="T1" fmla="*/ 63 h 116"/>
                <a:gd name="T2" fmla="*/ 14 w 133"/>
                <a:gd name="T3" fmla="*/ 51 h 116"/>
                <a:gd name="T4" fmla="*/ 16 w 133"/>
                <a:gd name="T5" fmla="*/ 44 h 116"/>
                <a:gd name="T6" fmla="*/ 17 w 133"/>
                <a:gd name="T7" fmla="*/ 43 h 116"/>
                <a:gd name="T8" fmla="*/ 25 w 133"/>
                <a:gd name="T9" fmla="*/ 44 h 116"/>
                <a:gd name="T10" fmla="*/ 43 w 133"/>
                <a:gd name="T11" fmla="*/ 74 h 116"/>
                <a:gd name="T12" fmla="*/ 43 w 133"/>
                <a:gd name="T13" fmla="*/ 98 h 116"/>
                <a:gd name="T14" fmla="*/ 22 w 133"/>
                <a:gd name="T15" fmla="*/ 98 h 116"/>
                <a:gd name="T16" fmla="*/ 22 w 133"/>
                <a:gd name="T17" fmla="*/ 89 h 116"/>
                <a:gd name="T18" fmla="*/ 0 w 133"/>
                <a:gd name="T19" fmla="*/ 66 h 116"/>
                <a:gd name="T20" fmla="*/ 0 w 133"/>
                <a:gd name="T21" fmla="*/ 20 h 116"/>
                <a:gd name="T22" fmla="*/ 6 w 133"/>
                <a:gd name="T23" fmla="*/ 15 h 116"/>
                <a:gd name="T24" fmla="*/ 6 w 133"/>
                <a:gd name="T25" fmla="*/ 15 h 116"/>
                <a:gd name="T26" fmla="*/ 11 w 133"/>
                <a:gd name="T27" fmla="*/ 20 h 116"/>
                <a:gd name="T28" fmla="*/ 11 w 133"/>
                <a:gd name="T29" fmla="*/ 38 h 116"/>
                <a:gd name="T30" fmla="*/ 50 w 133"/>
                <a:gd name="T31" fmla="*/ 116 h 116"/>
                <a:gd name="T32" fmla="*/ 50 w 133"/>
                <a:gd name="T33" fmla="*/ 98 h 116"/>
                <a:gd name="T34" fmla="*/ 16 w 133"/>
                <a:gd name="T35" fmla="*/ 98 h 116"/>
                <a:gd name="T36" fmla="*/ 16 w 133"/>
                <a:gd name="T37" fmla="*/ 116 h 116"/>
                <a:gd name="T38" fmla="*/ 112 w 133"/>
                <a:gd name="T39" fmla="*/ 63 h 116"/>
                <a:gd name="T40" fmla="*/ 119 w 133"/>
                <a:gd name="T41" fmla="*/ 51 h 116"/>
                <a:gd name="T42" fmla="*/ 118 w 133"/>
                <a:gd name="T43" fmla="*/ 44 h 116"/>
                <a:gd name="T44" fmla="*/ 116 w 133"/>
                <a:gd name="T45" fmla="*/ 43 h 116"/>
                <a:gd name="T46" fmla="*/ 109 w 133"/>
                <a:gd name="T47" fmla="*/ 44 h 116"/>
                <a:gd name="T48" fmla="*/ 90 w 133"/>
                <a:gd name="T49" fmla="*/ 74 h 116"/>
                <a:gd name="T50" fmla="*/ 90 w 133"/>
                <a:gd name="T51" fmla="*/ 98 h 116"/>
                <a:gd name="T52" fmla="*/ 112 w 133"/>
                <a:gd name="T53" fmla="*/ 98 h 116"/>
                <a:gd name="T54" fmla="*/ 112 w 133"/>
                <a:gd name="T55" fmla="*/ 89 h 116"/>
                <a:gd name="T56" fmla="*/ 133 w 133"/>
                <a:gd name="T57" fmla="*/ 66 h 116"/>
                <a:gd name="T58" fmla="*/ 133 w 133"/>
                <a:gd name="T59" fmla="*/ 20 h 116"/>
                <a:gd name="T60" fmla="*/ 128 w 133"/>
                <a:gd name="T61" fmla="*/ 15 h 116"/>
                <a:gd name="T62" fmla="*/ 128 w 133"/>
                <a:gd name="T63" fmla="*/ 15 h 116"/>
                <a:gd name="T64" fmla="*/ 122 w 133"/>
                <a:gd name="T65" fmla="*/ 20 h 116"/>
                <a:gd name="T66" fmla="*/ 122 w 133"/>
                <a:gd name="T67" fmla="*/ 38 h 116"/>
                <a:gd name="T68" fmla="*/ 117 w 133"/>
                <a:gd name="T69" fmla="*/ 116 h 116"/>
                <a:gd name="T70" fmla="*/ 117 w 133"/>
                <a:gd name="T71" fmla="*/ 98 h 116"/>
                <a:gd name="T72" fmla="*/ 84 w 133"/>
                <a:gd name="T73" fmla="*/ 98 h 116"/>
                <a:gd name="T74" fmla="*/ 84 w 133"/>
                <a:gd name="T75" fmla="*/ 116 h 116"/>
                <a:gd name="T76" fmla="*/ 67 w 133"/>
                <a:gd name="T77" fmla="*/ 0 h 116"/>
                <a:gd name="T78" fmla="*/ 37 w 133"/>
                <a:gd name="T79" fmla="*/ 31 h 116"/>
                <a:gd name="T80" fmla="*/ 67 w 133"/>
                <a:gd name="T81" fmla="*/ 61 h 116"/>
                <a:gd name="T82" fmla="*/ 97 w 133"/>
                <a:gd name="T83" fmla="*/ 31 h 116"/>
                <a:gd name="T84" fmla="*/ 67 w 133"/>
                <a:gd name="T85" fmla="*/ 0 h 116"/>
                <a:gd name="T86" fmla="*/ 59 w 133"/>
                <a:gd name="T87" fmla="*/ 40 h 116"/>
                <a:gd name="T88" fmla="*/ 67 w 133"/>
                <a:gd name="T89" fmla="*/ 46 h 116"/>
                <a:gd name="T90" fmla="*/ 75 w 133"/>
                <a:gd name="T91" fmla="*/ 38 h 116"/>
                <a:gd name="T92" fmla="*/ 67 w 133"/>
                <a:gd name="T93" fmla="*/ 31 h 116"/>
                <a:gd name="T94" fmla="*/ 58 w 133"/>
                <a:gd name="T95" fmla="*/ 23 h 116"/>
                <a:gd name="T96" fmla="*/ 67 w 133"/>
                <a:gd name="T97" fmla="*/ 16 h 116"/>
                <a:gd name="T98" fmla="*/ 75 w 133"/>
                <a:gd name="T99" fmla="*/ 21 h 116"/>
                <a:gd name="T100" fmla="*/ 67 w 133"/>
                <a:gd name="T101" fmla="*/ 16 h 116"/>
                <a:gd name="T102" fmla="*/ 67 w 133"/>
                <a:gd name="T103" fmla="*/ 11 h 116"/>
                <a:gd name="T104" fmla="*/ 67 w 133"/>
                <a:gd name="T105" fmla="*/ 50 h 116"/>
                <a:gd name="T106" fmla="*/ 67 w 133"/>
                <a:gd name="T107"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 h="116">
                  <a:moveTo>
                    <a:pt x="22" y="63"/>
                  </a:moveTo>
                  <a:cubicBezTo>
                    <a:pt x="14" y="51"/>
                    <a:pt x="14" y="51"/>
                    <a:pt x="14" y="51"/>
                  </a:cubicBezTo>
                  <a:cubicBezTo>
                    <a:pt x="13" y="49"/>
                    <a:pt x="14" y="45"/>
                    <a:pt x="16" y="44"/>
                  </a:cubicBezTo>
                  <a:cubicBezTo>
                    <a:pt x="17" y="43"/>
                    <a:pt x="17" y="43"/>
                    <a:pt x="17" y="43"/>
                  </a:cubicBezTo>
                  <a:cubicBezTo>
                    <a:pt x="20" y="41"/>
                    <a:pt x="23" y="42"/>
                    <a:pt x="25" y="44"/>
                  </a:cubicBezTo>
                  <a:cubicBezTo>
                    <a:pt x="43" y="74"/>
                    <a:pt x="43" y="74"/>
                    <a:pt x="43" y="74"/>
                  </a:cubicBezTo>
                  <a:cubicBezTo>
                    <a:pt x="43" y="98"/>
                    <a:pt x="43" y="98"/>
                    <a:pt x="43" y="98"/>
                  </a:cubicBezTo>
                  <a:cubicBezTo>
                    <a:pt x="22" y="98"/>
                    <a:pt x="22" y="98"/>
                    <a:pt x="22" y="98"/>
                  </a:cubicBezTo>
                  <a:cubicBezTo>
                    <a:pt x="22" y="89"/>
                    <a:pt x="22" y="89"/>
                    <a:pt x="22" y="89"/>
                  </a:cubicBezTo>
                  <a:cubicBezTo>
                    <a:pt x="0" y="66"/>
                    <a:pt x="0" y="66"/>
                    <a:pt x="0" y="66"/>
                  </a:cubicBezTo>
                  <a:cubicBezTo>
                    <a:pt x="0" y="20"/>
                    <a:pt x="0" y="20"/>
                    <a:pt x="0" y="20"/>
                  </a:cubicBezTo>
                  <a:cubicBezTo>
                    <a:pt x="0" y="17"/>
                    <a:pt x="3" y="15"/>
                    <a:pt x="6" y="15"/>
                  </a:cubicBezTo>
                  <a:cubicBezTo>
                    <a:pt x="6" y="15"/>
                    <a:pt x="6" y="15"/>
                    <a:pt x="6" y="15"/>
                  </a:cubicBezTo>
                  <a:cubicBezTo>
                    <a:pt x="9" y="15"/>
                    <a:pt x="11" y="17"/>
                    <a:pt x="11" y="20"/>
                  </a:cubicBezTo>
                  <a:cubicBezTo>
                    <a:pt x="11" y="38"/>
                    <a:pt x="11" y="38"/>
                    <a:pt x="11" y="38"/>
                  </a:cubicBezTo>
                  <a:moveTo>
                    <a:pt x="50" y="116"/>
                  </a:moveTo>
                  <a:cubicBezTo>
                    <a:pt x="50" y="98"/>
                    <a:pt x="50" y="98"/>
                    <a:pt x="50" y="98"/>
                  </a:cubicBezTo>
                  <a:cubicBezTo>
                    <a:pt x="16" y="98"/>
                    <a:pt x="16" y="98"/>
                    <a:pt x="16" y="98"/>
                  </a:cubicBezTo>
                  <a:cubicBezTo>
                    <a:pt x="16" y="116"/>
                    <a:pt x="16" y="116"/>
                    <a:pt x="16" y="116"/>
                  </a:cubicBezTo>
                  <a:moveTo>
                    <a:pt x="112" y="63"/>
                  </a:moveTo>
                  <a:cubicBezTo>
                    <a:pt x="119" y="51"/>
                    <a:pt x="119" y="51"/>
                    <a:pt x="119" y="51"/>
                  </a:cubicBezTo>
                  <a:cubicBezTo>
                    <a:pt x="121" y="49"/>
                    <a:pt x="120" y="45"/>
                    <a:pt x="118" y="44"/>
                  </a:cubicBezTo>
                  <a:cubicBezTo>
                    <a:pt x="116" y="43"/>
                    <a:pt x="116" y="43"/>
                    <a:pt x="116" y="43"/>
                  </a:cubicBezTo>
                  <a:cubicBezTo>
                    <a:pt x="114" y="41"/>
                    <a:pt x="110" y="42"/>
                    <a:pt x="109" y="44"/>
                  </a:cubicBezTo>
                  <a:cubicBezTo>
                    <a:pt x="90" y="74"/>
                    <a:pt x="90" y="74"/>
                    <a:pt x="90" y="74"/>
                  </a:cubicBezTo>
                  <a:cubicBezTo>
                    <a:pt x="90" y="98"/>
                    <a:pt x="90" y="98"/>
                    <a:pt x="90" y="98"/>
                  </a:cubicBezTo>
                  <a:cubicBezTo>
                    <a:pt x="112" y="98"/>
                    <a:pt x="112" y="98"/>
                    <a:pt x="112" y="98"/>
                  </a:cubicBezTo>
                  <a:cubicBezTo>
                    <a:pt x="112" y="89"/>
                    <a:pt x="112" y="89"/>
                    <a:pt x="112" y="89"/>
                  </a:cubicBezTo>
                  <a:cubicBezTo>
                    <a:pt x="133" y="66"/>
                    <a:pt x="133" y="66"/>
                    <a:pt x="133" y="66"/>
                  </a:cubicBezTo>
                  <a:cubicBezTo>
                    <a:pt x="133" y="20"/>
                    <a:pt x="133" y="20"/>
                    <a:pt x="133" y="20"/>
                  </a:cubicBezTo>
                  <a:cubicBezTo>
                    <a:pt x="133" y="17"/>
                    <a:pt x="131" y="15"/>
                    <a:pt x="128" y="15"/>
                  </a:cubicBezTo>
                  <a:cubicBezTo>
                    <a:pt x="128" y="15"/>
                    <a:pt x="128" y="15"/>
                    <a:pt x="128" y="15"/>
                  </a:cubicBezTo>
                  <a:cubicBezTo>
                    <a:pt x="125" y="15"/>
                    <a:pt x="122" y="17"/>
                    <a:pt x="122" y="20"/>
                  </a:cubicBezTo>
                  <a:cubicBezTo>
                    <a:pt x="122" y="38"/>
                    <a:pt x="122" y="38"/>
                    <a:pt x="122" y="38"/>
                  </a:cubicBezTo>
                  <a:moveTo>
                    <a:pt x="117" y="116"/>
                  </a:moveTo>
                  <a:cubicBezTo>
                    <a:pt x="117" y="98"/>
                    <a:pt x="117" y="98"/>
                    <a:pt x="117" y="98"/>
                  </a:cubicBezTo>
                  <a:cubicBezTo>
                    <a:pt x="84" y="98"/>
                    <a:pt x="84" y="98"/>
                    <a:pt x="84" y="98"/>
                  </a:cubicBezTo>
                  <a:cubicBezTo>
                    <a:pt x="84" y="116"/>
                    <a:pt x="84" y="116"/>
                    <a:pt x="84" y="116"/>
                  </a:cubicBezTo>
                  <a:moveTo>
                    <a:pt x="67" y="0"/>
                  </a:moveTo>
                  <a:cubicBezTo>
                    <a:pt x="50" y="0"/>
                    <a:pt x="37" y="14"/>
                    <a:pt x="37" y="31"/>
                  </a:cubicBezTo>
                  <a:cubicBezTo>
                    <a:pt x="37" y="47"/>
                    <a:pt x="50" y="61"/>
                    <a:pt x="67" y="61"/>
                  </a:cubicBezTo>
                  <a:cubicBezTo>
                    <a:pt x="83" y="61"/>
                    <a:pt x="97" y="47"/>
                    <a:pt x="97" y="31"/>
                  </a:cubicBezTo>
                  <a:cubicBezTo>
                    <a:pt x="97" y="14"/>
                    <a:pt x="83" y="0"/>
                    <a:pt x="67" y="0"/>
                  </a:cubicBezTo>
                  <a:close/>
                  <a:moveTo>
                    <a:pt x="59" y="40"/>
                  </a:moveTo>
                  <a:cubicBezTo>
                    <a:pt x="60" y="43"/>
                    <a:pt x="63" y="46"/>
                    <a:pt x="67" y="46"/>
                  </a:cubicBezTo>
                  <a:cubicBezTo>
                    <a:pt x="71" y="46"/>
                    <a:pt x="75" y="42"/>
                    <a:pt x="75" y="38"/>
                  </a:cubicBezTo>
                  <a:cubicBezTo>
                    <a:pt x="75" y="34"/>
                    <a:pt x="71" y="31"/>
                    <a:pt x="67" y="31"/>
                  </a:cubicBezTo>
                  <a:cubicBezTo>
                    <a:pt x="62" y="30"/>
                    <a:pt x="58" y="27"/>
                    <a:pt x="58" y="23"/>
                  </a:cubicBezTo>
                  <a:cubicBezTo>
                    <a:pt x="58" y="19"/>
                    <a:pt x="62" y="16"/>
                    <a:pt x="67" y="16"/>
                  </a:cubicBezTo>
                  <a:cubicBezTo>
                    <a:pt x="70" y="16"/>
                    <a:pt x="74" y="18"/>
                    <a:pt x="75" y="21"/>
                  </a:cubicBezTo>
                  <a:moveTo>
                    <a:pt x="67" y="16"/>
                  </a:moveTo>
                  <a:cubicBezTo>
                    <a:pt x="67" y="11"/>
                    <a:pt x="67" y="11"/>
                    <a:pt x="67" y="11"/>
                  </a:cubicBezTo>
                  <a:moveTo>
                    <a:pt x="67" y="50"/>
                  </a:moveTo>
                  <a:cubicBezTo>
                    <a:pt x="67" y="46"/>
                    <a:pt x="67" y="46"/>
                    <a:pt x="67" y="4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9" name="Freeform 26">
              <a:extLst>
                <a:ext uri="{FF2B5EF4-FFF2-40B4-BE49-F238E27FC236}">
                  <a16:creationId xmlns:a16="http://schemas.microsoft.com/office/drawing/2014/main" id="{5119E865-0EB3-CA06-6360-29769D4BD9DF}"/>
                </a:ext>
              </a:extLst>
            </p:cNvPr>
            <p:cNvSpPr>
              <a:spLocks noEditPoints="1"/>
            </p:cNvSpPr>
            <p:nvPr/>
          </p:nvSpPr>
          <p:spPr bwMode="auto">
            <a:xfrm>
              <a:off x="6826250" y="3241675"/>
              <a:ext cx="514350" cy="411162"/>
            </a:xfrm>
            <a:custGeom>
              <a:avLst/>
              <a:gdLst>
                <a:gd name="T0" fmla="*/ 135 w 135"/>
                <a:gd name="T1" fmla="*/ 108 h 108"/>
                <a:gd name="T2" fmla="*/ 0 w 135"/>
                <a:gd name="T3" fmla="*/ 108 h 108"/>
                <a:gd name="T4" fmla="*/ 33 w 135"/>
                <a:gd name="T5" fmla="*/ 79 h 108"/>
                <a:gd name="T6" fmla="*/ 15 w 135"/>
                <a:gd name="T7" fmla="*/ 79 h 108"/>
                <a:gd name="T8" fmla="*/ 15 w 135"/>
                <a:gd name="T9" fmla="*/ 108 h 108"/>
                <a:gd name="T10" fmla="*/ 33 w 135"/>
                <a:gd name="T11" fmla="*/ 108 h 108"/>
                <a:gd name="T12" fmla="*/ 33 w 135"/>
                <a:gd name="T13" fmla="*/ 79 h 108"/>
                <a:gd name="T14" fmla="*/ 62 w 135"/>
                <a:gd name="T15" fmla="*/ 51 h 108"/>
                <a:gd name="T16" fmla="*/ 44 w 135"/>
                <a:gd name="T17" fmla="*/ 51 h 108"/>
                <a:gd name="T18" fmla="*/ 44 w 135"/>
                <a:gd name="T19" fmla="*/ 108 h 108"/>
                <a:gd name="T20" fmla="*/ 62 w 135"/>
                <a:gd name="T21" fmla="*/ 108 h 108"/>
                <a:gd name="T22" fmla="*/ 62 w 135"/>
                <a:gd name="T23" fmla="*/ 51 h 108"/>
                <a:gd name="T24" fmla="*/ 91 w 135"/>
                <a:gd name="T25" fmla="*/ 63 h 108"/>
                <a:gd name="T26" fmla="*/ 73 w 135"/>
                <a:gd name="T27" fmla="*/ 63 h 108"/>
                <a:gd name="T28" fmla="*/ 73 w 135"/>
                <a:gd name="T29" fmla="*/ 108 h 108"/>
                <a:gd name="T30" fmla="*/ 91 w 135"/>
                <a:gd name="T31" fmla="*/ 108 h 108"/>
                <a:gd name="T32" fmla="*/ 91 w 135"/>
                <a:gd name="T33" fmla="*/ 63 h 108"/>
                <a:gd name="T34" fmla="*/ 120 w 135"/>
                <a:gd name="T35" fmla="*/ 34 h 108"/>
                <a:gd name="T36" fmla="*/ 102 w 135"/>
                <a:gd name="T37" fmla="*/ 34 h 108"/>
                <a:gd name="T38" fmla="*/ 102 w 135"/>
                <a:gd name="T39" fmla="*/ 108 h 108"/>
                <a:gd name="T40" fmla="*/ 120 w 135"/>
                <a:gd name="T41" fmla="*/ 108 h 108"/>
                <a:gd name="T42" fmla="*/ 120 w 135"/>
                <a:gd name="T43" fmla="*/ 34 h 108"/>
                <a:gd name="T44" fmla="*/ 24 w 135"/>
                <a:gd name="T45" fmla="*/ 47 h 108"/>
                <a:gd name="T46" fmla="*/ 19 w 135"/>
                <a:gd name="T47" fmla="*/ 53 h 108"/>
                <a:gd name="T48" fmla="*/ 24 w 135"/>
                <a:gd name="T49" fmla="*/ 58 h 108"/>
                <a:gd name="T50" fmla="*/ 29 w 135"/>
                <a:gd name="T51" fmla="*/ 53 h 108"/>
                <a:gd name="T52" fmla="*/ 24 w 135"/>
                <a:gd name="T53" fmla="*/ 47 h 108"/>
                <a:gd name="T54" fmla="*/ 53 w 135"/>
                <a:gd name="T55" fmla="*/ 20 h 108"/>
                <a:gd name="T56" fmla="*/ 48 w 135"/>
                <a:gd name="T57" fmla="*/ 25 h 108"/>
                <a:gd name="T58" fmla="*/ 53 w 135"/>
                <a:gd name="T59" fmla="*/ 30 h 108"/>
                <a:gd name="T60" fmla="*/ 58 w 135"/>
                <a:gd name="T61" fmla="*/ 25 h 108"/>
                <a:gd name="T62" fmla="*/ 53 w 135"/>
                <a:gd name="T63" fmla="*/ 20 h 108"/>
                <a:gd name="T64" fmla="*/ 82 w 135"/>
                <a:gd name="T65" fmla="*/ 34 h 108"/>
                <a:gd name="T66" fmla="*/ 77 w 135"/>
                <a:gd name="T67" fmla="*/ 39 h 108"/>
                <a:gd name="T68" fmla="*/ 82 w 135"/>
                <a:gd name="T69" fmla="*/ 44 h 108"/>
                <a:gd name="T70" fmla="*/ 87 w 135"/>
                <a:gd name="T71" fmla="*/ 39 h 108"/>
                <a:gd name="T72" fmla="*/ 82 w 135"/>
                <a:gd name="T73" fmla="*/ 34 h 108"/>
                <a:gd name="T74" fmla="*/ 111 w 135"/>
                <a:gd name="T75" fmla="*/ 0 h 108"/>
                <a:gd name="T76" fmla="*/ 106 w 135"/>
                <a:gd name="T77" fmla="*/ 6 h 108"/>
                <a:gd name="T78" fmla="*/ 111 w 135"/>
                <a:gd name="T79" fmla="*/ 11 h 108"/>
                <a:gd name="T80" fmla="*/ 116 w 135"/>
                <a:gd name="T81" fmla="*/ 6 h 108"/>
                <a:gd name="T82" fmla="*/ 111 w 135"/>
                <a:gd name="T83" fmla="*/ 0 h 108"/>
                <a:gd name="T84" fmla="*/ 85 w 135"/>
                <a:gd name="T85" fmla="*/ 35 h 108"/>
                <a:gd name="T86" fmla="*/ 107 w 135"/>
                <a:gd name="T87" fmla="*/ 10 h 108"/>
                <a:gd name="T88" fmla="*/ 58 w 135"/>
                <a:gd name="T89" fmla="*/ 27 h 108"/>
                <a:gd name="T90" fmla="*/ 77 w 135"/>
                <a:gd name="T91" fmla="*/ 37 h 108"/>
                <a:gd name="T92" fmla="*/ 49 w 135"/>
                <a:gd name="T93" fmla="*/ 29 h 108"/>
                <a:gd name="T94" fmla="*/ 28 w 135"/>
                <a:gd name="T95"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08">
                  <a:moveTo>
                    <a:pt x="135" y="108"/>
                  </a:moveTo>
                  <a:cubicBezTo>
                    <a:pt x="0" y="108"/>
                    <a:pt x="0" y="108"/>
                    <a:pt x="0" y="108"/>
                  </a:cubicBezTo>
                  <a:moveTo>
                    <a:pt x="33" y="79"/>
                  </a:moveTo>
                  <a:cubicBezTo>
                    <a:pt x="15" y="79"/>
                    <a:pt x="15" y="79"/>
                    <a:pt x="15" y="79"/>
                  </a:cubicBezTo>
                  <a:cubicBezTo>
                    <a:pt x="15" y="108"/>
                    <a:pt x="15" y="108"/>
                    <a:pt x="15" y="108"/>
                  </a:cubicBezTo>
                  <a:cubicBezTo>
                    <a:pt x="33" y="108"/>
                    <a:pt x="33" y="108"/>
                    <a:pt x="33" y="108"/>
                  </a:cubicBezTo>
                  <a:lnTo>
                    <a:pt x="33" y="79"/>
                  </a:lnTo>
                  <a:close/>
                  <a:moveTo>
                    <a:pt x="62" y="51"/>
                  </a:moveTo>
                  <a:cubicBezTo>
                    <a:pt x="44" y="51"/>
                    <a:pt x="44" y="51"/>
                    <a:pt x="44" y="51"/>
                  </a:cubicBezTo>
                  <a:cubicBezTo>
                    <a:pt x="44" y="108"/>
                    <a:pt x="44" y="108"/>
                    <a:pt x="44" y="108"/>
                  </a:cubicBezTo>
                  <a:cubicBezTo>
                    <a:pt x="62" y="108"/>
                    <a:pt x="62" y="108"/>
                    <a:pt x="62" y="108"/>
                  </a:cubicBezTo>
                  <a:lnTo>
                    <a:pt x="62" y="51"/>
                  </a:lnTo>
                  <a:close/>
                  <a:moveTo>
                    <a:pt x="91" y="63"/>
                  </a:moveTo>
                  <a:cubicBezTo>
                    <a:pt x="73" y="63"/>
                    <a:pt x="73" y="63"/>
                    <a:pt x="73" y="63"/>
                  </a:cubicBezTo>
                  <a:cubicBezTo>
                    <a:pt x="73" y="108"/>
                    <a:pt x="73" y="108"/>
                    <a:pt x="73" y="108"/>
                  </a:cubicBezTo>
                  <a:cubicBezTo>
                    <a:pt x="91" y="108"/>
                    <a:pt x="91" y="108"/>
                    <a:pt x="91" y="108"/>
                  </a:cubicBezTo>
                  <a:lnTo>
                    <a:pt x="91" y="63"/>
                  </a:lnTo>
                  <a:close/>
                  <a:moveTo>
                    <a:pt x="120" y="34"/>
                  </a:moveTo>
                  <a:cubicBezTo>
                    <a:pt x="102" y="34"/>
                    <a:pt x="102" y="34"/>
                    <a:pt x="102" y="34"/>
                  </a:cubicBezTo>
                  <a:cubicBezTo>
                    <a:pt x="102" y="108"/>
                    <a:pt x="102" y="108"/>
                    <a:pt x="102" y="108"/>
                  </a:cubicBezTo>
                  <a:cubicBezTo>
                    <a:pt x="120" y="108"/>
                    <a:pt x="120" y="108"/>
                    <a:pt x="120" y="108"/>
                  </a:cubicBezTo>
                  <a:lnTo>
                    <a:pt x="120" y="34"/>
                  </a:lnTo>
                  <a:close/>
                  <a:moveTo>
                    <a:pt x="24" y="47"/>
                  </a:moveTo>
                  <a:cubicBezTo>
                    <a:pt x="21" y="47"/>
                    <a:pt x="19" y="50"/>
                    <a:pt x="19" y="53"/>
                  </a:cubicBezTo>
                  <a:cubicBezTo>
                    <a:pt x="19" y="56"/>
                    <a:pt x="21" y="58"/>
                    <a:pt x="24" y="58"/>
                  </a:cubicBezTo>
                  <a:cubicBezTo>
                    <a:pt x="27" y="58"/>
                    <a:pt x="29" y="56"/>
                    <a:pt x="29" y="53"/>
                  </a:cubicBezTo>
                  <a:cubicBezTo>
                    <a:pt x="29" y="50"/>
                    <a:pt x="27" y="47"/>
                    <a:pt x="24" y="47"/>
                  </a:cubicBezTo>
                  <a:close/>
                  <a:moveTo>
                    <a:pt x="53" y="20"/>
                  </a:moveTo>
                  <a:cubicBezTo>
                    <a:pt x="50" y="20"/>
                    <a:pt x="48" y="22"/>
                    <a:pt x="48" y="25"/>
                  </a:cubicBezTo>
                  <a:cubicBezTo>
                    <a:pt x="48" y="28"/>
                    <a:pt x="50" y="30"/>
                    <a:pt x="53" y="30"/>
                  </a:cubicBezTo>
                  <a:cubicBezTo>
                    <a:pt x="56" y="30"/>
                    <a:pt x="58" y="28"/>
                    <a:pt x="58" y="25"/>
                  </a:cubicBezTo>
                  <a:cubicBezTo>
                    <a:pt x="58" y="22"/>
                    <a:pt x="56" y="20"/>
                    <a:pt x="53" y="20"/>
                  </a:cubicBezTo>
                  <a:close/>
                  <a:moveTo>
                    <a:pt x="82" y="34"/>
                  </a:moveTo>
                  <a:cubicBezTo>
                    <a:pt x="79" y="34"/>
                    <a:pt x="77" y="36"/>
                    <a:pt x="77" y="39"/>
                  </a:cubicBezTo>
                  <a:cubicBezTo>
                    <a:pt x="77" y="42"/>
                    <a:pt x="79" y="44"/>
                    <a:pt x="82" y="44"/>
                  </a:cubicBezTo>
                  <a:cubicBezTo>
                    <a:pt x="85" y="44"/>
                    <a:pt x="87" y="42"/>
                    <a:pt x="87" y="39"/>
                  </a:cubicBezTo>
                  <a:cubicBezTo>
                    <a:pt x="87" y="36"/>
                    <a:pt x="85" y="34"/>
                    <a:pt x="82" y="34"/>
                  </a:cubicBezTo>
                  <a:close/>
                  <a:moveTo>
                    <a:pt x="111" y="0"/>
                  </a:moveTo>
                  <a:cubicBezTo>
                    <a:pt x="108" y="0"/>
                    <a:pt x="106" y="3"/>
                    <a:pt x="106" y="6"/>
                  </a:cubicBezTo>
                  <a:cubicBezTo>
                    <a:pt x="106" y="9"/>
                    <a:pt x="108" y="11"/>
                    <a:pt x="111" y="11"/>
                  </a:cubicBezTo>
                  <a:cubicBezTo>
                    <a:pt x="114" y="11"/>
                    <a:pt x="116" y="9"/>
                    <a:pt x="116" y="6"/>
                  </a:cubicBezTo>
                  <a:cubicBezTo>
                    <a:pt x="116" y="3"/>
                    <a:pt x="114" y="0"/>
                    <a:pt x="111" y="0"/>
                  </a:cubicBezTo>
                  <a:close/>
                  <a:moveTo>
                    <a:pt x="85" y="35"/>
                  </a:moveTo>
                  <a:cubicBezTo>
                    <a:pt x="107" y="10"/>
                    <a:pt x="107" y="10"/>
                    <a:pt x="107" y="10"/>
                  </a:cubicBezTo>
                  <a:moveTo>
                    <a:pt x="58" y="27"/>
                  </a:moveTo>
                  <a:cubicBezTo>
                    <a:pt x="77" y="37"/>
                    <a:pt x="77" y="37"/>
                    <a:pt x="77" y="37"/>
                  </a:cubicBezTo>
                  <a:moveTo>
                    <a:pt x="49" y="29"/>
                  </a:moveTo>
                  <a:cubicBezTo>
                    <a:pt x="28" y="49"/>
                    <a:pt x="28" y="49"/>
                    <a:pt x="28" y="4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0" name="Oval 147">
              <a:extLst>
                <a:ext uri="{FF2B5EF4-FFF2-40B4-BE49-F238E27FC236}">
                  <a16:creationId xmlns:a16="http://schemas.microsoft.com/office/drawing/2014/main" id="{CA8A69C3-0327-902E-5AF8-ED0EA3935678}"/>
                </a:ext>
              </a:extLst>
            </p:cNvPr>
            <p:cNvSpPr>
              <a:spLocks noChangeArrowheads="1"/>
            </p:cNvSpPr>
            <p:nvPr/>
          </p:nvSpPr>
          <p:spPr bwMode="auto">
            <a:xfrm>
              <a:off x="3157407" y="2213573"/>
              <a:ext cx="2467790" cy="2470958"/>
            </a:xfrm>
            <a:prstGeom prst="ellipse">
              <a:avLst/>
            </a:prstGeom>
            <a:solidFill>
              <a:schemeClr val="bg2"/>
            </a:solidFill>
            <a:ln>
              <a:noFill/>
            </a:ln>
            <a:effectLst>
              <a:outerShdw blurRad="406400" dist="12700" dir="2700000" sx="107000" sy="107000" algn="tl" rotWithShape="0">
                <a:schemeClr val="bg1">
                  <a:lumMod val="50000"/>
                  <a:alpha val="9000"/>
                </a:schemeClr>
              </a:outerShdw>
            </a:effectLst>
          </p:spPr>
          <p:txBody>
            <a:bodyPr vert="horz" wrap="square" lIns="91440" tIns="45720" rIns="91440" bIns="45720" numCol="1" anchor="t" anchorCtr="0" compatLnSpc="1">
              <a:prstTxWarp prst="textNoShape">
                <a:avLst/>
              </a:prstTxWarp>
            </a:bodyPr>
            <a:lstStyle/>
            <a:p>
              <a:endParaRPr lang="ru-RU"/>
            </a:p>
          </p:txBody>
        </p:sp>
        <p:sp>
          <p:nvSpPr>
            <p:cNvPr id="51" name="TextBox 27">
              <a:extLst>
                <a:ext uri="{FF2B5EF4-FFF2-40B4-BE49-F238E27FC236}">
                  <a16:creationId xmlns:a16="http://schemas.microsoft.com/office/drawing/2014/main" id="{E386CD58-1BAC-14DA-4705-65C47433DAFE}"/>
                </a:ext>
              </a:extLst>
            </p:cNvPr>
            <p:cNvSpPr txBox="1"/>
            <p:nvPr/>
          </p:nvSpPr>
          <p:spPr>
            <a:xfrm>
              <a:off x="3620496" y="3568699"/>
              <a:ext cx="1680216" cy="743007"/>
            </a:xfrm>
            <a:prstGeom prst="rect">
              <a:avLst/>
            </a:prstGeom>
            <a:noFill/>
          </p:spPr>
          <p:txBody>
            <a:bodyPr wrap="square" rtlCol="0">
              <a:spAutoFit/>
            </a:bodyPr>
            <a:lstStyle/>
            <a:p>
              <a:pPr algn="ctr"/>
              <a:r>
                <a:rPr lang="en-US" sz="1000" dirty="0">
                  <a:latin typeface="Arial" panose="020B0604020202020204" pitchFamily="34" charset="0"/>
                  <a:ea typeface="Open Sans" panose="020B0606030504020204" pitchFamily="34" charset="0"/>
                  <a:cs typeface="Arial" panose="020B0604020202020204" pitchFamily="34" charset="0"/>
                </a:rPr>
                <a:t>Lorem ipsum dolor sit </a:t>
              </a:r>
              <a:r>
                <a:rPr lang="en-US" sz="1000" dirty="0" err="1">
                  <a:latin typeface="Arial" panose="020B0604020202020204" pitchFamily="34" charset="0"/>
                  <a:ea typeface="Open Sans" panose="020B0606030504020204" pitchFamily="34" charset="0"/>
                  <a:cs typeface="Arial" panose="020B0604020202020204" pitchFamily="34" charset="0"/>
                </a:rPr>
                <a:t>amet</a:t>
              </a:r>
              <a:r>
                <a:rPr lang="en-US" sz="1000" dirty="0">
                  <a:latin typeface="Arial" panose="020B0604020202020204" pitchFamily="34" charset="0"/>
                  <a:ea typeface="Open Sans" panose="020B0606030504020204" pitchFamily="34" charset="0"/>
                  <a:cs typeface="Arial" panose="020B0604020202020204" pitchFamily="34" charset="0"/>
                </a:rPr>
                <a:t>, </a:t>
              </a:r>
              <a:r>
                <a:rPr lang="en-US" sz="900" dirty="0" err="1">
                  <a:latin typeface="Arial" panose="020B0604020202020204" pitchFamily="34" charset="0"/>
                  <a:ea typeface="Open Sans" panose="020B0606030504020204" pitchFamily="34" charset="0"/>
                  <a:cs typeface="Arial" panose="020B0604020202020204" pitchFamily="34" charset="0"/>
                </a:rPr>
                <a:t>consectetur</a:t>
              </a:r>
              <a:r>
                <a:rPr lang="en-US" sz="1000" dirty="0">
                  <a:latin typeface="Arial" panose="020B0604020202020204" pitchFamily="34" charset="0"/>
                  <a:ea typeface="Open Sans" panose="020B0606030504020204" pitchFamily="34" charset="0"/>
                  <a:cs typeface="Arial" panose="020B0604020202020204" pitchFamily="34" charset="0"/>
                </a:rPr>
                <a:t> </a:t>
              </a:r>
              <a:r>
                <a:rPr lang="en-US" sz="1000" dirty="0" err="1">
                  <a:latin typeface="Arial" panose="020B0604020202020204" pitchFamily="34" charset="0"/>
                  <a:ea typeface="Open Sans" panose="020B0606030504020204" pitchFamily="34" charset="0"/>
                  <a:cs typeface="Arial" panose="020B0604020202020204" pitchFamily="34" charset="0"/>
                </a:rPr>
                <a:t>adipiscing</a:t>
              </a:r>
              <a:r>
                <a:rPr lang="en-US" sz="1000" dirty="0">
                  <a:latin typeface="Arial" panose="020B0604020202020204" pitchFamily="34" charset="0"/>
                  <a:ea typeface="Open Sans" panose="020B0606030504020204" pitchFamily="34" charset="0"/>
                  <a:cs typeface="Arial" panose="020B0604020202020204" pitchFamily="34" charset="0"/>
                </a:rPr>
                <a:t> </a:t>
              </a:r>
              <a:r>
                <a:rPr lang="en-US" sz="1000" dirty="0" err="1">
                  <a:latin typeface="Arial" panose="020B0604020202020204" pitchFamily="34" charset="0"/>
                  <a:ea typeface="Open Sans" panose="020B0606030504020204" pitchFamily="34" charset="0"/>
                  <a:cs typeface="Arial" panose="020B0604020202020204" pitchFamily="34" charset="0"/>
                </a:rPr>
                <a:t>elit</a:t>
              </a:r>
              <a:endParaRPr lang="ru-RU" sz="1000" dirty="0">
                <a:latin typeface="Arial" panose="020B0604020202020204" pitchFamily="34" charset="0"/>
                <a:ea typeface="Open Sans" panose="020B0606030504020204" pitchFamily="34" charset="0"/>
                <a:cs typeface="Arial" panose="020B0604020202020204" pitchFamily="34" charset="0"/>
              </a:endParaRPr>
            </a:p>
          </p:txBody>
        </p:sp>
        <p:sp>
          <p:nvSpPr>
            <p:cNvPr id="52" name="Freeform 151">
              <a:extLst>
                <a:ext uri="{FF2B5EF4-FFF2-40B4-BE49-F238E27FC236}">
                  <a16:creationId xmlns:a16="http://schemas.microsoft.com/office/drawing/2014/main" id="{81FFB64E-CE56-8B15-E7F7-18574484593C}"/>
                </a:ext>
              </a:extLst>
            </p:cNvPr>
            <p:cNvSpPr>
              <a:spLocks noEditPoints="1"/>
            </p:cNvSpPr>
            <p:nvPr/>
          </p:nvSpPr>
          <p:spPr bwMode="auto">
            <a:xfrm>
              <a:off x="4038130" y="2572850"/>
              <a:ext cx="814149" cy="917107"/>
            </a:xfrm>
            <a:custGeom>
              <a:avLst/>
              <a:gdLst>
                <a:gd name="T0" fmla="*/ 68 w 214"/>
                <a:gd name="T1" fmla="*/ 188 h 241"/>
                <a:gd name="T2" fmla="*/ 51 w 214"/>
                <a:gd name="T3" fmla="*/ 145 h 241"/>
                <a:gd name="T4" fmla="*/ 40 w 214"/>
                <a:gd name="T5" fmla="*/ 108 h 241"/>
                <a:gd name="T6" fmla="*/ 107 w 214"/>
                <a:gd name="T7" fmla="*/ 41 h 241"/>
                <a:gd name="T8" fmla="*/ 173 w 214"/>
                <a:gd name="T9" fmla="*/ 108 h 241"/>
                <a:gd name="T10" fmla="*/ 163 w 214"/>
                <a:gd name="T11" fmla="*/ 145 h 241"/>
                <a:gd name="T12" fmla="*/ 145 w 214"/>
                <a:gd name="T13" fmla="*/ 181 h 241"/>
                <a:gd name="T14" fmla="*/ 107 w 214"/>
                <a:gd name="T15" fmla="*/ 67 h 241"/>
                <a:gd name="T16" fmla="*/ 67 w 214"/>
                <a:gd name="T17" fmla="*/ 107 h 241"/>
                <a:gd name="T18" fmla="*/ 107 w 214"/>
                <a:gd name="T19" fmla="*/ 147 h 241"/>
                <a:gd name="T20" fmla="*/ 147 w 214"/>
                <a:gd name="T21" fmla="*/ 107 h 241"/>
                <a:gd name="T22" fmla="*/ 107 w 214"/>
                <a:gd name="T23" fmla="*/ 67 h 241"/>
                <a:gd name="T24" fmla="*/ 91 w 214"/>
                <a:gd name="T25" fmla="*/ 113 h 241"/>
                <a:gd name="T26" fmla="*/ 103 w 214"/>
                <a:gd name="T27" fmla="*/ 127 h 241"/>
                <a:gd name="T28" fmla="*/ 122 w 214"/>
                <a:gd name="T29" fmla="*/ 94 h 241"/>
                <a:gd name="T30" fmla="*/ 107 w 214"/>
                <a:gd name="T31" fmla="*/ 20 h 241"/>
                <a:gd name="T32" fmla="*/ 107 w 214"/>
                <a:gd name="T33" fmla="*/ 0 h 241"/>
                <a:gd name="T34" fmla="*/ 64 w 214"/>
                <a:gd name="T35" fmla="*/ 32 h 241"/>
                <a:gd name="T36" fmla="*/ 53 w 214"/>
                <a:gd name="T37" fmla="*/ 14 h 241"/>
                <a:gd name="T38" fmla="*/ 14 w 214"/>
                <a:gd name="T39" fmla="*/ 53 h 241"/>
                <a:gd name="T40" fmla="*/ 32 w 214"/>
                <a:gd name="T41" fmla="*/ 64 h 241"/>
                <a:gd name="T42" fmla="*/ 0 w 214"/>
                <a:gd name="T43" fmla="*/ 107 h 241"/>
                <a:gd name="T44" fmla="*/ 21 w 214"/>
                <a:gd name="T45" fmla="*/ 107 h 241"/>
                <a:gd name="T46" fmla="*/ 160 w 214"/>
                <a:gd name="T47" fmla="*/ 14 h 241"/>
                <a:gd name="T48" fmla="*/ 150 w 214"/>
                <a:gd name="T49" fmla="*/ 32 h 241"/>
                <a:gd name="T50" fmla="*/ 199 w 214"/>
                <a:gd name="T51" fmla="*/ 53 h 241"/>
                <a:gd name="T52" fmla="*/ 181 w 214"/>
                <a:gd name="T53" fmla="*/ 64 h 241"/>
                <a:gd name="T54" fmla="*/ 193 w 214"/>
                <a:gd name="T55" fmla="*/ 107 h 241"/>
                <a:gd name="T56" fmla="*/ 214 w 214"/>
                <a:gd name="T57" fmla="*/ 107 h 241"/>
                <a:gd name="T58" fmla="*/ 131 w 214"/>
                <a:gd name="T59" fmla="*/ 194 h 241"/>
                <a:gd name="T60" fmla="*/ 78 w 214"/>
                <a:gd name="T61" fmla="*/ 208 h 241"/>
                <a:gd name="T62" fmla="*/ 72 w 214"/>
                <a:gd name="T63" fmla="*/ 217 h 241"/>
                <a:gd name="T64" fmla="*/ 81 w 214"/>
                <a:gd name="T65" fmla="*/ 226 h 241"/>
                <a:gd name="T66" fmla="*/ 85 w 214"/>
                <a:gd name="T67" fmla="*/ 225 h 241"/>
                <a:gd name="T68" fmla="*/ 131 w 214"/>
                <a:gd name="T69" fmla="*/ 212 h 241"/>
                <a:gd name="T70" fmla="*/ 131 w 214"/>
                <a:gd name="T71" fmla="*/ 212 h 241"/>
                <a:gd name="T72" fmla="*/ 133 w 214"/>
                <a:gd name="T73" fmla="*/ 212 h 241"/>
                <a:gd name="T74" fmla="*/ 142 w 214"/>
                <a:gd name="T75" fmla="*/ 221 h 241"/>
                <a:gd name="T76" fmla="*/ 136 w 214"/>
                <a:gd name="T77" fmla="*/ 229 h 241"/>
                <a:gd name="T78" fmla="*/ 91 w 214"/>
                <a:gd name="T7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241">
                  <a:moveTo>
                    <a:pt x="68" y="188"/>
                  </a:moveTo>
                  <a:cubicBezTo>
                    <a:pt x="70" y="177"/>
                    <a:pt x="65" y="167"/>
                    <a:pt x="51" y="145"/>
                  </a:cubicBezTo>
                  <a:cubicBezTo>
                    <a:pt x="44" y="134"/>
                    <a:pt x="40" y="121"/>
                    <a:pt x="40" y="108"/>
                  </a:cubicBezTo>
                  <a:cubicBezTo>
                    <a:pt x="40" y="71"/>
                    <a:pt x="70" y="41"/>
                    <a:pt x="107" y="41"/>
                  </a:cubicBezTo>
                  <a:cubicBezTo>
                    <a:pt x="144" y="41"/>
                    <a:pt x="173" y="71"/>
                    <a:pt x="173" y="108"/>
                  </a:cubicBezTo>
                  <a:cubicBezTo>
                    <a:pt x="173" y="121"/>
                    <a:pt x="170" y="134"/>
                    <a:pt x="163" y="145"/>
                  </a:cubicBezTo>
                  <a:cubicBezTo>
                    <a:pt x="152" y="162"/>
                    <a:pt x="147" y="172"/>
                    <a:pt x="145" y="181"/>
                  </a:cubicBezTo>
                  <a:moveTo>
                    <a:pt x="107" y="67"/>
                  </a:moveTo>
                  <a:cubicBezTo>
                    <a:pt x="85" y="67"/>
                    <a:pt x="67" y="85"/>
                    <a:pt x="67" y="107"/>
                  </a:cubicBezTo>
                  <a:cubicBezTo>
                    <a:pt x="67" y="129"/>
                    <a:pt x="85" y="147"/>
                    <a:pt x="107" y="147"/>
                  </a:cubicBezTo>
                  <a:cubicBezTo>
                    <a:pt x="129" y="147"/>
                    <a:pt x="147" y="129"/>
                    <a:pt x="147" y="107"/>
                  </a:cubicBezTo>
                  <a:cubicBezTo>
                    <a:pt x="147" y="85"/>
                    <a:pt x="129" y="67"/>
                    <a:pt x="107" y="67"/>
                  </a:cubicBezTo>
                  <a:close/>
                  <a:moveTo>
                    <a:pt x="91" y="113"/>
                  </a:moveTo>
                  <a:cubicBezTo>
                    <a:pt x="103" y="127"/>
                    <a:pt x="103" y="127"/>
                    <a:pt x="103" y="127"/>
                  </a:cubicBezTo>
                  <a:cubicBezTo>
                    <a:pt x="122" y="94"/>
                    <a:pt x="122" y="94"/>
                    <a:pt x="122" y="94"/>
                  </a:cubicBezTo>
                  <a:moveTo>
                    <a:pt x="107" y="20"/>
                  </a:moveTo>
                  <a:cubicBezTo>
                    <a:pt x="107" y="0"/>
                    <a:pt x="107" y="0"/>
                    <a:pt x="107" y="0"/>
                  </a:cubicBezTo>
                  <a:moveTo>
                    <a:pt x="64" y="32"/>
                  </a:moveTo>
                  <a:cubicBezTo>
                    <a:pt x="53" y="14"/>
                    <a:pt x="53" y="14"/>
                    <a:pt x="53" y="14"/>
                  </a:cubicBezTo>
                  <a:moveTo>
                    <a:pt x="14" y="53"/>
                  </a:moveTo>
                  <a:cubicBezTo>
                    <a:pt x="32" y="64"/>
                    <a:pt x="32" y="64"/>
                    <a:pt x="32" y="64"/>
                  </a:cubicBezTo>
                  <a:moveTo>
                    <a:pt x="0" y="107"/>
                  </a:moveTo>
                  <a:cubicBezTo>
                    <a:pt x="21" y="107"/>
                    <a:pt x="21" y="107"/>
                    <a:pt x="21" y="107"/>
                  </a:cubicBezTo>
                  <a:moveTo>
                    <a:pt x="160" y="14"/>
                  </a:moveTo>
                  <a:cubicBezTo>
                    <a:pt x="150" y="32"/>
                    <a:pt x="150" y="32"/>
                    <a:pt x="150" y="32"/>
                  </a:cubicBezTo>
                  <a:moveTo>
                    <a:pt x="199" y="53"/>
                  </a:moveTo>
                  <a:cubicBezTo>
                    <a:pt x="181" y="64"/>
                    <a:pt x="181" y="64"/>
                    <a:pt x="181" y="64"/>
                  </a:cubicBezTo>
                  <a:moveTo>
                    <a:pt x="193" y="107"/>
                  </a:moveTo>
                  <a:cubicBezTo>
                    <a:pt x="214" y="107"/>
                    <a:pt x="214" y="107"/>
                    <a:pt x="214" y="107"/>
                  </a:cubicBezTo>
                  <a:moveTo>
                    <a:pt x="131" y="194"/>
                  </a:moveTo>
                  <a:cubicBezTo>
                    <a:pt x="131" y="194"/>
                    <a:pt x="78" y="208"/>
                    <a:pt x="78" y="208"/>
                  </a:cubicBezTo>
                  <a:cubicBezTo>
                    <a:pt x="75" y="210"/>
                    <a:pt x="72" y="213"/>
                    <a:pt x="72" y="217"/>
                  </a:cubicBezTo>
                  <a:cubicBezTo>
                    <a:pt x="72" y="222"/>
                    <a:pt x="76" y="226"/>
                    <a:pt x="81" y="226"/>
                  </a:cubicBezTo>
                  <a:cubicBezTo>
                    <a:pt x="82" y="226"/>
                    <a:pt x="85" y="225"/>
                    <a:pt x="85" y="225"/>
                  </a:cubicBezTo>
                  <a:cubicBezTo>
                    <a:pt x="131" y="212"/>
                    <a:pt x="131" y="212"/>
                    <a:pt x="131" y="212"/>
                  </a:cubicBezTo>
                  <a:cubicBezTo>
                    <a:pt x="131" y="212"/>
                    <a:pt x="131" y="212"/>
                    <a:pt x="131" y="212"/>
                  </a:cubicBezTo>
                  <a:cubicBezTo>
                    <a:pt x="132" y="212"/>
                    <a:pt x="132" y="212"/>
                    <a:pt x="133" y="212"/>
                  </a:cubicBezTo>
                  <a:cubicBezTo>
                    <a:pt x="138" y="212"/>
                    <a:pt x="142" y="216"/>
                    <a:pt x="142" y="221"/>
                  </a:cubicBezTo>
                  <a:cubicBezTo>
                    <a:pt x="142" y="224"/>
                    <a:pt x="139" y="228"/>
                    <a:pt x="136" y="229"/>
                  </a:cubicBezTo>
                  <a:cubicBezTo>
                    <a:pt x="91" y="241"/>
                    <a:pt x="91" y="241"/>
                    <a:pt x="91" y="241"/>
                  </a:cubicBezTo>
                </a:path>
              </a:pathLst>
            </a:cu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11923020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6">
            <a:extLst>
              <a:ext uri="{FF2B5EF4-FFF2-40B4-BE49-F238E27FC236}">
                <a16:creationId xmlns:a16="http://schemas.microsoft.com/office/drawing/2014/main" id="{0ECF613D-8062-D65C-D82E-8FEC8A57BA01}"/>
              </a:ext>
            </a:extLst>
          </p:cNvPr>
          <p:cNvSpPr>
            <a:spLocks/>
          </p:cNvSpPr>
          <p:nvPr/>
        </p:nvSpPr>
        <p:spPr bwMode="auto">
          <a:xfrm>
            <a:off x="10426623" y="1525434"/>
            <a:ext cx="264945" cy="278020"/>
          </a:xfrm>
          <a:custGeom>
            <a:avLst/>
            <a:gdLst>
              <a:gd name="T0" fmla="*/ 83 w 98"/>
              <a:gd name="T1" fmla="*/ 7 h 89"/>
              <a:gd name="T2" fmla="*/ 29 w 98"/>
              <a:gd name="T3" fmla="*/ 62 h 89"/>
              <a:gd name="T4" fmla="*/ 16 w 98"/>
              <a:gd name="T5" fmla="*/ 49 h 89"/>
              <a:gd name="T6" fmla="*/ 8 w 98"/>
              <a:gd name="T7" fmla="*/ 45 h 89"/>
              <a:gd name="T8" fmla="*/ 3 w 98"/>
              <a:gd name="T9" fmla="*/ 52 h 89"/>
              <a:gd name="T10" fmla="*/ 6 w 98"/>
              <a:gd name="T11" fmla="*/ 64 h 89"/>
              <a:gd name="T12" fmla="*/ 27 w 98"/>
              <a:gd name="T13" fmla="*/ 88 h 89"/>
              <a:gd name="T14" fmla="*/ 37 w 98"/>
              <a:gd name="T15" fmla="*/ 84 h 89"/>
              <a:gd name="T16" fmla="*/ 39 w 98"/>
              <a:gd name="T17" fmla="*/ 81 h 89"/>
              <a:gd name="T18" fmla="*/ 39 w 98"/>
              <a:gd name="T19" fmla="*/ 81 h 89"/>
              <a:gd name="T20" fmla="*/ 88 w 98"/>
              <a:gd name="T21" fmla="*/ 12 h 89"/>
              <a:gd name="T22" fmla="*/ 83 w 98"/>
              <a:gd name="T23"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89">
                <a:moveTo>
                  <a:pt x="83" y="7"/>
                </a:moveTo>
                <a:cubicBezTo>
                  <a:pt x="77" y="10"/>
                  <a:pt x="46" y="45"/>
                  <a:pt x="29" y="62"/>
                </a:cubicBezTo>
                <a:cubicBezTo>
                  <a:pt x="16" y="49"/>
                  <a:pt x="16" y="49"/>
                  <a:pt x="16" y="49"/>
                </a:cubicBezTo>
                <a:cubicBezTo>
                  <a:pt x="14" y="47"/>
                  <a:pt x="11" y="41"/>
                  <a:pt x="8" y="45"/>
                </a:cubicBezTo>
                <a:cubicBezTo>
                  <a:pt x="3" y="52"/>
                  <a:pt x="3" y="52"/>
                  <a:pt x="3" y="52"/>
                </a:cubicBezTo>
                <a:cubicBezTo>
                  <a:pt x="0" y="56"/>
                  <a:pt x="3" y="62"/>
                  <a:pt x="6" y="64"/>
                </a:cubicBezTo>
                <a:cubicBezTo>
                  <a:pt x="27" y="88"/>
                  <a:pt x="27" y="88"/>
                  <a:pt x="27" y="88"/>
                </a:cubicBezTo>
                <a:cubicBezTo>
                  <a:pt x="29" y="89"/>
                  <a:pt x="34" y="88"/>
                  <a:pt x="37" y="84"/>
                </a:cubicBezTo>
                <a:cubicBezTo>
                  <a:pt x="39" y="81"/>
                  <a:pt x="39" y="81"/>
                  <a:pt x="39" y="81"/>
                </a:cubicBezTo>
                <a:cubicBezTo>
                  <a:pt x="39" y="81"/>
                  <a:pt x="39" y="81"/>
                  <a:pt x="39" y="81"/>
                </a:cubicBezTo>
                <a:cubicBezTo>
                  <a:pt x="88" y="12"/>
                  <a:pt x="88" y="12"/>
                  <a:pt x="88" y="12"/>
                </a:cubicBezTo>
                <a:cubicBezTo>
                  <a:pt x="91" y="8"/>
                  <a:pt x="98" y="0"/>
                  <a:pt x="83" y="7"/>
                </a:cubicBezTo>
                <a:close/>
              </a:path>
            </a:pathLst>
          </a:custGeom>
          <a:solidFill>
            <a:srgbClr val="F5A243"/>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 name="Freeform 5">
            <a:extLst>
              <a:ext uri="{FF2B5EF4-FFF2-40B4-BE49-F238E27FC236}">
                <a16:creationId xmlns:a16="http://schemas.microsoft.com/office/drawing/2014/main" id="{6AE7F3DA-12DD-99B7-F9F7-EF5B541CA3EF}"/>
              </a:ext>
            </a:extLst>
          </p:cNvPr>
          <p:cNvSpPr>
            <a:spLocks noEditPoints="1"/>
          </p:cNvSpPr>
          <p:nvPr/>
        </p:nvSpPr>
        <p:spPr bwMode="auto">
          <a:xfrm>
            <a:off x="9069032" y="1517612"/>
            <a:ext cx="189188" cy="293665"/>
          </a:xfrm>
          <a:custGeom>
            <a:avLst/>
            <a:gdLst>
              <a:gd name="T0" fmla="*/ 73 w 75"/>
              <a:gd name="T1" fmla="*/ 29 h 117"/>
              <a:gd name="T2" fmla="*/ 38 w 75"/>
              <a:gd name="T3" fmla="*/ 0 h 117"/>
              <a:gd name="T4" fmla="*/ 38 w 75"/>
              <a:gd name="T5" fmla="*/ 0 h 117"/>
              <a:gd name="T6" fmla="*/ 2 w 75"/>
              <a:gd name="T7" fmla="*/ 29 h 117"/>
              <a:gd name="T8" fmla="*/ 6 w 75"/>
              <a:gd name="T9" fmla="*/ 53 h 117"/>
              <a:gd name="T10" fmla="*/ 14 w 75"/>
              <a:gd name="T11" fmla="*/ 68 h 117"/>
              <a:gd name="T12" fmla="*/ 37 w 75"/>
              <a:gd name="T13" fmla="*/ 117 h 117"/>
              <a:gd name="T14" fmla="*/ 61 w 75"/>
              <a:gd name="T15" fmla="*/ 68 h 117"/>
              <a:gd name="T16" fmla="*/ 69 w 75"/>
              <a:gd name="T17" fmla="*/ 53 h 117"/>
              <a:gd name="T18" fmla="*/ 73 w 75"/>
              <a:gd name="T19" fmla="*/ 29 h 117"/>
              <a:gd name="T20" fmla="*/ 38 w 75"/>
              <a:gd name="T21" fmla="*/ 47 h 117"/>
              <a:gd name="T22" fmla="*/ 27 w 75"/>
              <a:gd name="T23" fmla="*/ 36 h 117"/>
              <a:gd name="T24" fmla="*/ 38 w 75"/>
              <a:gd name="T25" fmla="*/ 24 h 117"/>
              <a:gd name="T26" fmla="*/ 49 w 75"/>
              <a:gd name="T27" fmla="*/ 36 h 117"/>
              <a:gd name="T28" fmla="*/ 38 w 75"/>
              <a:gd name="T29"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17">
                <a:moveTo>
                  <a:pt x="73" y="29"/>
                </a:moveTo>
                <a:cubicBezTo>
                  <a:pt x="66" y="0"/>
                  <a:pt x="38" y="0"/>
                  <a:pt x="38" y="0"/>
                </a:cubicBezTo>
                <a:cubicBezTo>
                  <a:pt x="38" y="0"/>
                  <a:pt x="38" y="0"/>
                  <a:pt x="38" y="0"/>
                </a:cubicBezTo>
                <a:cubicBezTo>
                  <a:pt x="35" y="0"/>
                  <a:pt x="9" y="1"/>
                  <a:pt x="2" y="29"/>
                </a:cubicBezTo>
                <a:cubicBezTo>
                  <a:pt x="2" y="29"/>
                  <a:pt x="0" y="39"/>
                  <a:pt x="6" y="53"/>
                </a:cubicBezTo>
                <a:cubicBezTo>
                  <a:pt x="6" y="53"/>
                  <a:pt x="13" y="66"/>
                  <a:pt x="14" y="68"/>
                </a:cubicBezTo>
                <a:cubicBezTo>
                  <a:pt x="14" y="68"/>
                  <a:pt x="33" y="96"/>
                  <a:pt x="37" y="117"/>
                </a:cubicBezTo>
                <a:cubicBezTo>
                  <a:pt x="41" y="96"/>
                  <a:pt x="61" y="68"/>
                  <a:pt x="61" y="68"/>
                </a:cubicBezTo>
                <a:cubicBezTo>
                  <a:pt x="62" y="67"/>
                  <a:pt x="69" y="53"/>
                  <a:pt x="69" y="53"/>
                </a:cubicBezTo>
                <a:cubicBezTo>
                  <a:pt x="75" y="39"/>
                  <a:pt x="73" y="29"/>
                  <a:pt x="73" y="29"/>
                </a:cubicBezTo>
                <a:close/>
                <a:moveTo>
                  <a:pt x="38" y="47"/>
                </a:moveTo>
                <a:cubicBezTo>
                  <a:pt x="32" y="47"/>
                  <a:pt x="27" y="42"/>
                  <a:pt x="27" y="36"/>
                </a:cubicBezTo>
                <a:cubicBezTo>
                  <a:pt x="27" y="29"/>
                  <a:pt x="32" y="24"/>
                  <a:pt x="38" y="24"/>
                </a:cubicBezTo>
                <a:cubicBezTo>
                  <a:pt x="44" y="24"/>
                  <a:pt x="49" y="29"/>
                  <a:pt x="49" y="36"/>
                </a:cubicBezTo>
                <a:cubicBezTo>
                  <a:pt x="49" y="42"/>
                  <a:pt x="44" y="47"/>
                  <a:pt x="38" y="47"/>
                </a:cubicBezTo>
                <a:close/>
              </a:path>
            </a:pathLst>
          </a:custGeom>
          <a:solidFill>
            <a:schemeClr val="accent2"/>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grpSp>
        <p:nvGrpSpPr>
          <p:cNvPr id="4" name="Group 134">
            <a:extLst>
              <a:ext uri="{FF2B5EF4-FFF2-40B4-BE49-F238E27FC236}">
                <a16:creationId xmlns:a16="http://schemas.microsoft.com/office/drawing/2014/main" id="{92093259-2242-99DE-DAE3-BAA59D49AF82}"/>
              </a:ext>
            </a:extLst>
          </p:cNvPr>
          <p:cNvGrpSpPr/>
          <p:nvPr/>
        </p:nvGrpSpPr>
        <p:grpSpPr>
          <a:xfrm>
            <a:off x="7393480" y="1539857"/>
            <a:ext cx="455405" cy="314672"/>
            <a:chOff x="782638" y="3913188"/>
            <a:chExt cx="457200" cy="315912"/>
          </a:xfrm>
          <a:solidFill>
            <a:schemeClr val="accent1"/>
          </a:solidFill>
        </p:grpSpPr>
        <p:sp>
          <p:nvSpPr>
            <p:cNvPr id="5" name="Freeform 5">
              <a:extLst>
                <a:ext uri="{FF2B5EF4-FFF2-40B4-BE49-F238E27FC236}">
                  <a16:creationId xmlns:a16="http://schemas.microsoft.com/office/drawing/2014/main" id="{B2FF6EF7-4F3C-980B-FFCB-321DEA72365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6" name="Freeform 6">
              <a:extLst>
                <a:ext uri="{FF2B5EF4-FFF2-40B4-BE49-F238E27FC236}">
                  <a16:creationId xmlns:a16="http://schemas.microsoft.com/office/drawing/2014/main" id="{97E1F4BE-9CEB-ED3D-5D1A-6A10B5228D5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8" name="Freeform 5">
            <a:extLst>
              <a:ext uri="{FF2B5EF4-FFF2-40B4-BE49-F238E27FC236}">
                <a16:creationId xmlns:a16="http://schemas.microsoft.com/office/drawing/2014/main" id="{9BCFAD63-E3A3-ED57-2774-3457A8C9443E}"/>
              </a:ext>
            </a:extLst>
          </p:cNvPr>
          <p:cNvSpPr>
            <a:spLocks noEditPoints="1"/>
          </p:cNvSpPr>
          <p:nvPr/>
        </p:nvSpPr>
        <p:spPr bwMode="auto">
          <a:xfrm>
            <a:off x="9673531" y="1496985"/>
            <a:ext cx="337781" cy="33491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rgbClr val="F5A243"/>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grpSp>
        <p:nvGrpSpPr>
          <p:cNvPr id="11" name="Group 29">
            <a:extLst>
              <a:ext uri="{FF2B5EF4-FFF2-40B4-BE49-F238E27FC236}">
                <a16:creationId xmlns:a16="http://schemas.microsoft.com/office/drawing/2014/main" id="{F4534B6A-D726-BAA6-E86F-447420BC375F}"/>
              </a:ext>
            </a:extLst>
          </p:cNvPr>
          <p:cNvGrpSpPr/>
          <p:nvPr/>
        </p:nvGrpSpPr>
        <p:grpSpPr>
          <a:xfrm>
            <a:off x="8264196" y="1525954"/>
            <a:ext cx="389525" cy="236861"/>
            <a:chOff x="2301871" y="6188075"/>
            <a:chExt cx="279400" cy="169896"/>
          </a:xfrm>
          <a:solidFill>
            <a:srgbClr val="F5A243"/>
          </a:solidFill>
        </p:grpSpPr>
        <p:sp>
          <p:nvSpPr>
            <p:cNvPr id="12" name="Freeform 5">
              <a:extLst>
                <a:ext uri="{FF2B5EF4-FFF2-40B4-BE49-F238E27FC236}">
                  <a16:creationId xmlns:a16="http://schemas.microsoft.com/office/drawing/2014/main" id="{88D2D7A8-7AF9-6778-32A5-C9E6F234B64C}"/>
                </a:ext>
              </a:extLst>
            </p:cNvPr>
            <p:cNvSpPr>
              <a:spLocks/>
            </p:cNvSpPr>
            <p:nvPr/>
          </p:nvSpPr>
          <p:spPr bwMode="auto">
            <a:xfrm>
              <a:off x="2301871" y="6189695"/>
              <a:ext cx="279400" cy="168276"/>
            </a:xfrm>
            <a:custGeom>
              <a:avLst/>
              <a:gdLst>
                <a:gd name="T0" fmla="*/ 88 w 176"/>
                <a:gd name="T1" fmla="*/ 71 h 106"/>
                <a:gd name="T2" fmla="*/ 0 w 176"/>
                <a:gd name="T3" fmla="*/ 0 h 106"/>
                <a:gd name="T4" fmla="*/ 0 w 176"/>
                <a:gd name="T5" fmla="*/ 106 h 106"/>
                <a:gd name="T6" fmla="*/ 176 w 176"/>
                <a:gd name="T7" fmla="*/ 106 h 106"/>
                <a:gd name="T8" fmla="*/ 176 w 176"/>
                <a:gd name="T9" fmla="*/ 4 h 106"/>
                <a:gd name="T10" fmla="*/ 88 w 176"/>
                <a:gd name="T11" fmla="*/ 71 h 106"/>
              </a:gdLst>
              <a:ahLst/>
              <a:cxnLst>
                <a:cxn ang="0">
                  <a:pos x="T0" y="T1"/>
                </a:cxn>
                <a:cxn ang="0">
                  <a:pos x="T2" y="T3"/>
                </a:cxn>
                <a:cxn ang="0">
                  <a:pos x="T4" y="T5"/>
                </a:cxn>
                <a:cxn ang="0">
                  <a:pos x="T6" y="T7"/>
                </a:cxn>
                <a:cxn ang="0">
                  <a:pos x="T8" y="T9"/>
                </a:cxn>
                <a:cxn ang="0">
                  <a:pos x="T10" y="T11"/>
                </a:cxn>
              </a:cxnLst>
              <a:rect l="0" t="0" r="r" b="b"/>
              <a:pathLst>
                <a:path w="176" h="106">
                  <a:moveTo>
                    <a:pt x="88" y="71"/>
                  </a:moveTo>
                  <a:lnTo>
                    <a:pt x="0" y="0"/>
                  </a:lnTo>
                  <a:lnTo>
                    <a:pt x="0" y="106"/>
                  </a:lnTo>
                  <a:lnTo>
                    <a:pt x="176" y="106"/>
                  </a:lnTo>
                  <a:lnTo>
                    <a:pt x="176" y="4"/>
                  </a:lnTo>
                  <a:lnTo>
                    <a:pt x="88"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3" name="Freeform 6">
              <a:extLst>
                <a:ext uri="{FF2B5EF4-FFF2-40B4-BE49-F238E27FC236}">
                  <a16:creationId xmlns:a16="http://schemas.microsoft.com/office/drawing/2014/main" id="{59F43C08-E1E3-EA3F-B039-CB31786055FE}"/>
                </a:ext>
              </a:extLst>
            </p:cNvPr>
            <p:cNvSpPr>
              <a:spLocks/>
            </p:cNvSpPr>
            <p:nvPr/>
          </p:nvSpPr>
          <p:spPr bwMode="auto">
            <a:xfrm>
              <a:off x="2320925" y="6188075"/>
              <a:ext cx="249238" cy="93664"/>
            </a:xfrm>
            <a:custGeom>
              <a:avLst/>
              <a:gdLst>
                <a:gd name="T0" fmla="*/ 157 w 157"/>
                <a:gd name="T1" fmla="*/ 0 h 59"/>
                <a:gd name="T2" fmla="*/ 0 w 157"/>
                <a:gd name="T3" fmla="*/ 0 h 59"/>
                <a:gd name="T4" fmla="*/ 76 w 157"/>
                <a:gd name="T5" fmla="*/ 59 h 59"/>
                <a:gd name="T6" fmla="*/ 157 w 157"/>
                <a:gd name="T7" fmla="*/ 0 h 59"/>
              </a:gdLst>
              <a:ahLst/>
              <a:cxnLst>
                <a:cxn ang="0">
                  <a:pos x="T0" y="T1"/>
                </a:cxn>
                <a:cxn ang="0">
                  <a:pos x="T2" y="T3"/>
                </a:cxn>
                <a:cxn ang="0">
                  <a:pos x="T4" y="T5"/>
                </a:cxn>
                <a:cxn ang="0">
                  <a:pos x="T6" y="T7"/>
                </a:cxn>
              </a:cxnLst>
              <a:rect l="0" t="0" r="r" b="b"/>
              <a:pathLst>
                <a:path w="157" h="59">
                  <a:moveTo>
                    <a:pt x="157" y="0"/>
                  </a:moveTo>
                  <a:lnTo>
                    <a:pt x="0" y="0"/>
                  </a:lnTo>
                  <a:lnTo>
                    <a:pt x="76" y="59"/>
                  </a:ln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grpSp>
      <p:grpSp>
        <p:nvGrpSpPr>
          <p:cNvPr id="15" name="Group 32">
            <a:extLst>
              <a:ext uri="{FF2B5EF4-FFF2-40B4-BE49-F238E27FC236}">
                <a16:creationId xmlns:a16="http://schemas.microsoft.com/office/drawing/2014/main" id="{43415BD5-5E82-97FE-FEF4-7EAEFD3E18B2}"/>
              </a:ext>
            </a:extLst>
          </p:cNvPr>
          <p:cNvGrpSpPr/>
          <p:nvPr/>
        </p:nvGrpSpPr>
        <p:grpSpPr>
          <a:xfrm>
            <a:off x="6624036" y="1530639"/>
            <a:ext cx="354133" cy="382304"/>
            <a:chOff x="1177925" y="6181725"/>
            <a:chExt cx="279400" cy="301626"/>
          </a:xfrm>
          <a:solidFill>
            <a:srgbClr val="F5A243"/>
          </a:solidFill>
        </p:grpSpPr>
        <p:sp>
          <p:nvSpPr>
            <p:cNvPr id="16" name="Freeform 9">
              <a:extLst>
                <a:ext uri="{FF2B5EF4-FFF2-40B4-BE49-F238E27FC236}">
                  <a16:creationId xmlns:a16="http://schemas.microsoft.com/office/drawing/2014/main" id="{46D32E06-54C2-FADA-0F98-9C4CCC6D932A}"/>
                </a:ext>
              </a:extLst>
            </p:cNvPr>
            <p:cNvSpPr>
              <a:spLocks/>
            </p:cNvSpPr>
            <p:nvPr/>
          </p:nvSpPr>
          <p:spPr bwMode="auto">
            <a:xfrm>
              <a:off x="1177925" y="6199188"/>
              <a:ext cx="225425" cy="284163"/>
            </a:xfrm>
            <a:custGeom>
              <a:avLst/>
              <a:gdLst>
                <a:gd name="T0" fmla="*/ 17 w 82"/>
                <a:gd name="T1" fmla="*/ 0 h 102"/>
                <a:gd name="T2" fmla="*/ 9 w 82"/>
                <a:gd name="T3" fmla="*/ 38 h 102"/>
                <a:gd name="T4" fmla="*/ 49 w 82"/>
                <a:gd name="T5" fmla="*/ 91 h 102"/>
                <a:gd name="T6" fmla="*/ 82 w 82"/>
                <a:gd name="T7" fmla="*/ 89 h 102"/>
                <a:gd name="T8" fmla="*/ 60 w 82"/>
                <a:gd name="T9" fmla="*/ 60 h 102"/>
                <a:gd name="T10" fmla="*/ 37 w 82"/>
                <a:gd name="T11" fmla="*/ 59 h 102"/>
                <a:gd name="T12" fmla="*/ 37 w 82"/>
                <a:gd name="T13" fmla="*/ 29 h 102"/>
                <a:gd name="T14" fmla="*/ 17 w 82"/>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02">
                  <a:moveTo>
                    <a:pt x="17" y="0"/>
                  </a:moveTo>
                  <a:cubicBezTo>
                    <a:pt x="17" y="0"/>
                    <a:pt x="0" y="14"/>
                    <a:pt x="9" y="38"/>
                  </a:cubicBezTo>
                  <a:cubicBezTo>
                    <a:pt x="18" y="62"/>
                    <a:pt x="29" y="80"/>
                    <a:pt x="49" y="91"/>
                  </a:cubicBezTo>
                  <a:cubicBezTo>
                    <a:pt x="69" y="102"/>
                    <a:pt x="82" y="89"/>
                    <a:pt x="82" y="89"/>
                  </a:cubicBezTo>
                  <a:cubicBezTo>
                    <a:pt x="60" y="60"/>
                    <a:pt x="60" y="60"/>
                    <a:pt x="60" y="60"/>
                  </a:cubicBezTo>
                  <a:cubicBezTo>
                    <a:pt x="60" y="60"/>
                    <a:pt x="51" y="76"/>
                    <a:pt x="37" y="59"/>
                  </a:cubicBezTo>
                  <a:cubicBezTo>
                    <a:pt x="26" y="46"/>
                    <a:pt x="25" y="37"/>
                    <a:pt x="37" y="29"/>
                  </a:cubicBezTo>
                  <a:cubicBezTo>
                    <a:pt x="38" y="18"/>
                    <a:pt x="22" y="1"/>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7" name="Freeform 10">
              <a:extLst>
                <a:ext uri="{FF2B5EF4-FFF2-40B4-BE49-F238E27FC236}">
                  <a16:creationId xmlns:a16="http://schemas.microsoft.com/office/drawing/2014/main" id="{7FABE63F-1F9A-32AB-0F24-DE36E8966360}"/>
                </a:ext>
              </a:extLst>
            </p:cNvPr>
            <p:cNvSpPr>
              <a:spLocks/>
            </p:cNvSpPr>
            <p:nvPr/>
          </p:nvSpPr>
          <p:spPr bwMode="auto">
            <a:xfrm>
              <a:off x="1317625" y="6235700"/>
              <a:ext cx="76200" cy="103188"/>
            </a:xfrm>
            <a:custGeom>
              <a:avLst/>
              <a:gdLst>
                <a:gd name="T0" fmla="*/ 0 w 28"/>
                <a:gd name="T1" fmla="*/ 3 h 37"/>
                <a:gd name="T2" fmla="*/ 0 w 28"/>
                <a:gd name="T3" fmla="*/ 12 h 37"/>
                <a:gd name="T4" fmla="*/ 13 w 28"/>
                <a:gd name="T5" fmla="*/ 18 h 37"/>
                <a:gd name="T6" fmla="*/ 14 w 28"/>
                <a:gd name="T7" fmla="*/ 33 h 37"/>
                <a:gd name="T8" fmla="*/ 24 w 28"/>
                <a:gd name="T9" fmla="*/ 37 h 37"/>
                <a:gd name="T10" fmla="*/ 20 w 28"/>
                <a:gd name="T11" fmla="*/ 11 h 37"/>
                <a:gd name="T12" fmla="*/ 0 w 28"/>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28" h="37">
                  <a:moveTo>
                    <a:pt x="0" y="3"/>
                  </a:moveTo>
                  <a:cubicBezTo>
                    <a:pt x="0" y="12"/>
                    <a:pt x="0" y="12"/>
                    <a:pt x="0" y="12"/>
                  </a:cubicBezTo>
                  <a:cubicBezTo>
                    <a:pt x="0" y="12"/>
                    <a:pt x="9" y="11"/>
                    <a:pt x="13" y="18"/>
                  </a:cubicBezTo>
                  <a:cubicBezTo>
                    <a:pt x="15" y="21"/>
                    <a:pt x="16" y="24"/>
                    <a:pt x="14" y="33"/>
                  </a:cubicBezTo>
                  <a:cubicBezTo>
                    <a:pt x="16" y="33"/>
                    <a:pt x="24" y="37"/>
                    <a:pt x="24" y="37"/>
                  </a:cubicBezTo>
                  <a:cubicBezTo>
                    <a:pt x="24" y="37"/>
                    <a:pt x="28" y="20"/>
                    <a:pt x="20" y="11"/>
                  </a:cubicBezTo>
                  <a:cubicBezTo>
                    <a:pt x="11" y="0"/>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8" name="Freeform 11">
              <a:extLst>
                <a:ext uri="{FF2B5EF4-FFF2-40B4-BE49-F238E27FC236}">
                  <a16:creationId xmlns:a16="http://schemas.microsoft.com/office/drawing/2014/main" id="{390D5DEA-7A4F-F128-AF02-6C3F6E861C61}"/>
                </a:ext>
              </a:extLst>
            </p:cNvPr>
            <p:cNvSpPr>
              <a:spLocks/>
            </p:cNvSpPr>
            <p:nvPr/>
          </p:nvSpPr>
          <p:spPr bwMode="auto">
            <a:xfrm>
              <a:off x="1320800" y="6181725"/>
              <a:ext cx="136525" cy="184150"/>
            </a:xfrm>
            <a:custGeom>
              <a:avLst/>
              <a:gdLst>
                <a:gd name="T0" fmla="*/ 0 w 50"/>
                <a:gd name="T1" fmla="*/ 12 h 66"/>
                <a:gd name="T2" fmla="*/ 0 w 50"/>
                <a:gd name="T3" fmla="*/ 0 h 66"/>
                <a:gd name="T4" fmla="*/ 39 w 50"/>
                <a:gd name="T5" fmla="*/ 23 h 66"/>
                <a:gd name="T6" fmla="*/ 41 w 50"/>
                <a:gd name="T7" fmla="*/ 66 h 66"/>
                <a:gd name="T8" fmla="*/ 31 w 50"/>
                <a:gd name="T9" fmla="*/ 60 h 66"/>
                <a:gd name="T10" fmla="*/ 26 w 50"/>
                <a:gd name="T11" fmla="*/ 25 h 66"/>
                <a:gd name="T12" fmla="*/ 0 w 50"/>
                <a:gd name="T13" fmla="*/ 12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0" y="12"/>
                  </a:moveTo>
                  <a:cubicBezTo>
                    <a:pt x="0" y="0"/>
                    <a:pt x="0" y="0"/>
                    <a:pt x="0" y="0"/>
                  </a:cubicBezTo>
                  <a:cubicBezTo>
                    <a:pt x="0" y="0"/>
                    <a:pt x="29" y="1"/>
                    <a:pt x="39" y="23"/>
                  </a:cubicBezTo>
                  <a:cubicBezTo>
                    <a:pt x="50" y="44"/>
                    <a:pt x="41" y="66"/>
                    <a:pt x="41" y="66"/>
                  </a:cubicBezTo>
                  <a:cubicBezTo>
                    <a:pt x="31" y="60"/>
                    <a:pt x="31" y="60"/>
                    <a:pt x="31" y="60"/>
                  </a:cubicBezTo>
                  <a:cubicBezTo>
                    <a:pt x="31" y="60"/>
                    <a:pt x="37" y="38"/>
                    <a:pt x="26" y="25"/>
                  </a:cubicBezTo>
                  <a:cubicBezTo>
                    <a:pt x="16" y="11"/>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grpSp>
      <p:grpSp>
        <p:nvGrpSpPr>
          <p:cNvPr id="19" name="Group 60">
            <a:extLst>
              <a:ext uri="{FF2B5EF4-FFF2-40B4-BE49-F238E27FC236}">
                <a16:creationId xmlns:a16="http://schemas.microsoft.com/office/drawing/2014/main" id="{56305B3A-821B-CE25-2E50-5535CDE7301B}"/>
              </a:ext>
            </a:extLst>
          </p:cNvPr>
          <p:cNvGrpSpPr/>
          <p:nvPr/>
        </p:nvGrpSpPr>
        <p:grpSpPr>
          <a:xfrm>
            <a:off x="4971007" y="2474541"/>
            <a:ext cx="435163" cy="278020"/>
            <a:chOff x="-4763" y="0"/>
            <a:chExt cx="457201" cy="292100"/>
          </a:xfrm>
          <a:solidFill>
            <a:schemeClr val="bg1">
              <a:lumMod val="50000"/>
            </a:schemeClr>
          </a:solidFill>
        </p:grpSpPr>
        <p:sp>
          <p:nvSpPr>
            <p:cNvPr id="20" name="Freeform 5">
              <a:extLst>
                <a:ext uri="{FF2B5EF4-FFF2-40B4-BE49-F238E27FC236}">
                  <a16:creationId xmlns:a16="http://schemas.microsoft.com/office/drawing/2014/main" id="{3DD4D07D-9B06-EA15-8660-D3F90184C580}"/>
                </a:ext>
              </a:extLst>
            </p:cNvPr>
            <p:cNvSpPr>
              <a:spLocks/>
            </p:cNvSpPr>
            <p:nvPr/>
          </p:nvSpPr>
          <p:spPr bwMode="auto">
            <a:xfrm>
              <a:off x="-4763" y="0"/>
              <a:ext cx="296863" cy="292100"/>
            </a:xfrm>
            <a:custGeom>
              <a:avLst/>
              <a:gdLst>
                <a:gd name="T0" fmla="*/ 4 w 80"/>
                <a:gd name="T1" fmla="*/ 77 h 77"/>
                <a:gd name="T2" fmla="*/ 10 w 80"/>
                <a:gd name="T3" fmla="*/ 63 h 77"/>
                <a:gd name="T4" fmla="*/ 30 w 80"/>
                <a:gd name="T5" fmla="*/ 46 h 77"/>
                <a:gd name="T6" fmla="*/ 20 w 80"/>
                <a:gd name="T7" fmla="*/ 24 h 77"/>
                <a:gd name="T8" fmla="*/ 41 w 80"/>
                <a:gd name="T9" fmla="*/ 0 h 77"/>
                <a:gd name="T10" fmla="*/ 61 w 80"/>
                <a:gd name="T11" fmla="*/ 26 h 77"/>
                <a:gd name="T12" fmla="*/ 51 w 80"/>
                <a:gd name="T13" fmla="*/ 46 h 77"/>
                <a:gd name="T14" fmla="*/ 73 w 80"/>
                <a:gd name="T15" fmla="*/ 62 h 77"/>
                <a:gd name="T16" fmla="*/ 80 w 80"/>
                <a:gd name="T17" fmla="*/ 77 h 77"/>
                <a:gd name="T18" fmla="*/ 4 w 80"/>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7">
                  <a:moveTo>
                    <a:pt x="4" y="77"/>
                  </a:moveTo>
                  <a:cubicBezTo>
                    <a:pt x="4" y="77"/>
                    <a:pt x="0" y="67"/>
                    <a:pt x="10" y="63"/>
                  </a:cubicBezTo>
                  <a:cubicBezTo>
                    <a:pt x="20" y="60"/>
                    <a:pt x="30" y="57"/>
                    <a:pt x="30" y="46"/>
                  </a:cubicBezTo>
                  <a:cubicBezTo>
                    <a:pt x="30" y="46"/>
                    <a:pt x="20" y="41"/>
                    <a:pt x="20" y="24"/>
                  </a:cubicBezTo>
                  <a:cubicBezTo>
                    <a:pt x="20" y="9"/>
                    <a:pt x="28" y="0"/>
                    <a:pt x="41" y="0"/>
                  </a:cubicBezTo>
                  <a:cubicBezTo>
                    <a:pt x="54" y="0"/>
                    <a:pt x="61" y="9"/>
                    <a:pt x="61" y="26"/>
                  </a:cubicBezTo>
                  <a:cubicBezTo>
                    <a:pt x="61" y="26"/>
                    <a:pt x="59" y="42"/>
                    <a:pt x="51" y="46"/>
                  </a:cubicBezTo>
                  <a:cubicBezTo>
                    <a:pt x="52" y="49"/>
                    <a:pt x="50" y="59"/>
                    <a:pt x="73" y="62"/>
                  </a:cubicBezTo>
                  <a:cubicBezTo>
                    <a:pt x="80" y="63"/>
                    <a:pt x="80" y="70"/>
                    <a:pt x="80" y="77"/>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Freeform 6">
              <a:extLst>
                <a:ext uri="{FF2B5EF4-FFF2-40B4-BE49-F238E27FC236}">
                  <a16:creationId xmlns:a16="http://schemas.microsoft.com/office/drawing/2014/main" id="{42652B4E-A95A-BD69-7983-9863C525BC1E}"/>
                </a:ext>
              </a:extLst>
            </p:cNvPr>
            <p:cNvSpPr>
              <a:spLocks/>
            </p:cNvSpPr>
            <p:nvPr/>
          </p:nvSpPr>
          <p:spPr bwMode="auto">
            <a:xfrm>
              <a:off x="258763" y="38100"/>
              <a:ext cx="193675" cy="254000"/>
            </a:xfrm>
            <a:custGeom>
              <a:avLst/>
              <a:gdLst>
                <a:gd name="T0" fmla="*/ 15 w 52"/>
                <a:gd name="T1" fmla="*/ 67 h 67"/>
                <a:gd name="T2" fmla="*/ 52 w 52"/>
                <a:gd name="T3" fmla="*/ 67 h 67"/>
                <a:gd name="T4" fmla="*/ 45 w 52"/>
                <a:gd name="T5" fmla="*/ 54 h 67"/>
                <a:gd name="T6" fmla="*/ 27 w 52"/>
                <a:gd name="T7" fmla="*/ 40 h 67"/>
                <a:gd name="T8" fmla="*/ 35 w 52"/>
                <a:gd name="T9" fmla="*/ 23 h 67"/>
                <a:gd name="T10" fmla="*/ 18 w 52"/>
                <a:gd name="T11" fmla="*/ 0 h 67"/>
                <a:gd name="T12" fmla="*/ 0 w 52"/>
                <a:gd name="T13" fmla="*/ 21 h 67"/>
                <a:gd name="T14" fmla="*/ 9 w 52"/>
                <a:gd name="T15" fmla="*/ 40 h 67"/>
                <a:gd name="T16" fmla="*/ 5 w 52"/>
                <a:gd name="T17" fmla="*/ 48 h 67"/>
                <a:gd name="T18" fmla="*/ 14 w 52"/>
                <a:gd name="T19" fmla="*/ 56 h 67"/>
                <a:gd name="T20" fmla="*/ 15 w 5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7">
                  <a:moveTo>
                    <a:pt x="15" y="67"/>
                  </a:moveTo>
                  <a:cubicBezTo>
                    <a:pt x="52" y="67"/>
                    <a:pt x="52" y="67"/>
                    <a:pt x="52" y="67"/>
                  </a:cubicBezTo>
                  <a:cubicBezTo>
                    <a:pt x="52" y="61"/>
                    <a:pt x="51" y="55"/>
                    <a:pt x="45" y="54"/>
                  </a:cubicBezTo>
                  <a:cubicBezTo>
                    <a:pt x="26" y="51"/>
                    <a:pt x="27" y="43"/>
                    <a:pt x="27" y="40"/>
                  </a:cubicBezTo>
                  <a:cubicBezTo>
                    <a:pt x="33" y="37"/>
                    <a:pt x="35" y="23"/>
                    <a:pt x="35" y="23"/>
                  </a:cubicBezTo>
                  <a:cubicBezTo>
                    <a:pt x="35" y="9"/>
                    <a:pt x="29" y="0"/>
                    <a:pt x="18" y="0"/>
                  </a:cubicBezTo>
                  <a:cubicBezTo>
                    <a:pt x="7" y="0"/>
                    <a:pt x="0" y="8"/>
                    <a:pt x="0" y="21"/>
                  </a:cubicBezTo>
                  <a:cubicBezTo>
                    <a:pt x="0" y="36"/>
                    <a:pt x="9" y="40"/>
                    <a:pt x="9" y="40"/>
                  </a:cubicBezTo>
                  <a:cubicBezTo>
                    <a:pt x="9" y="44"/>
                    <a:pt x="7" y="47"/>
                    <a:pt x="5" y="48"/>
                  </a:cubicBezTo>
                  <a:cubicBezTo>
                    <a:pt x="5" y="48"/>
                    <a:pt x="12" y="50"/>
                    <a:pt x="14" y="56"/>
                  </a:cubicBezTo>
                  <a:cubicBezTo>
                    <a:pt x="16" y="61"/>
                    <a:pt x="15" y="67"/>
                    <a:pt x="1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5" name="Shape 2546">
            <a:extLst>
              <a:ext uri="{FF2B5EF4-FFF2-40B4-BE49-F238E27FC236}">
                <a16:creationId xmlns:a16="http://schemas.microsoft.com/office/drawing/2014/main" id="{42FC8EB6-0651-1DF6-45F4-C60F0F10F1E8}"/>
              </a:ext>
            </a:extLst>
          </p:cNvPr>
          <p:cNvSpPr/>
          <p:nvPr/>
        </p:nvSpPr>
        <p:spPr>
          <a:xfrm>
            <a:off x="4641408" y="4100895"/>
            <a:ext cx="495494" cy="40540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E5430D"/>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199" name="Freeform: Shape 13">
            <a:extLst>
              <a:ext uri="{FF2B5EF4-FFF2-40B4-BE49-F238E27FC236}">
                <a16:creationId xmlns:a16="http://schemas.microsoft.com/office/drawing/2014/main" id="{4DB87485-FABC-6502-9324-0F695D153ADB}"/>
              </a:ext>
            </a:extLst>
          </p:cNvPr>
          <p:cNvSpPr>
            <a:spLocks noChangeAspect="1"/>
          </p:cNvSpPr>
          <p:nvPr/>
        </p:nvSpPr>
        <p:spPr>
          <a:xfrm>
            <a:off x="2114589" y="4094513"/>
            <a:ext cx="445168" cy="44511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accent1"/>
          </a:solidFill>
          <a:ln w="8617" cap="flat">
            <a:noFill/>
            <a:prstDash val="solid"/>
            <a:miter/>
          </a:ln>
        </p:spPr>
        <p:txBody>
          <a:bodyPr rtlCol="0" anchor="ctr"/>
          <a:lstStyle/>
          <a:p>
            <a:endParaRPr lang="en-US"/>
          </a:p>
        </p:txBody>
      </p:sp>
      <p:sp>
        <p:nvSpPr>
          <p:cNvPr id="200" name="Freeform: Shape 31">
            <a:extLst>
              <a:ext uri="{FF2B5EF4-FFF2-40B4-BE49-F238E27FC236}">
                <a16:creationId xmlns:a16="http://schemas.microsoft.com/office/drawing/2014/main" id="{0A7970A6-2A79-ADEC-6713-E005DFBBBDF2}"/>
              </a:ext>
            </a:extLst>
          </p:cNvPr>
          <p:cNvSpPr>
            <a:spLocks noChangeAspect="1"/>
          </p:cNvSpPr>
          <p:nvPr/>
        </p:nvSpPr>
        <p:spPr>
          <a:xfrm>
            <a:off x="2770716" y="4136607"/>
            <a:ext cx="408983" cy="387326"/>
          </a:xfrm>
          <a:custGeom>
            <a:avLst/>
            <a:gdLst>
              <a:gd name="connsiteX0" fmla="*/ 266983 w 673965"/>
              <a:gd name="connsiteY0" fmla="*/ 44483 h 638276"/>
              <a:gd name="connsiteX1" fmla="*/ 267155 w 673965"/>
              <a:gd name="connsiteY1" fmla="*/ 44225 h 638276"/>
              <a:gd name="connsiteX2" fmla="*/ 267155 w 673965"/>
              <a:gd name="connsiteY2" fmla="*/ 44139 h 638276"/>
              <a:gd name="connsiteX3" fmla="*/ 296293 w 673965"/>
              <a:gd name="connsiteY3" fmla="*/ 1 h 638276"/>
              <a:gd name="connsiteX4" fmla="*/ 325431 w 673965"/>
              <a:gd name="connsiteY4" fmla="*/ 44139 h 638276"/>
              <a:gd name="connsiteX5" fmla="*/ 325431 w 673965"/>
              <a:gd name="connsiteY5" fmla="*/ 44225 h 638276"/>
              <a:gd name="connsiteX6" fmla="*/ 325604 w 673965"/>
              <a:gd name="connsiteY6" fmla="*/ 44483 h 638276"/>
              <a:gd name="connsiteX7" fmla="*/ 325431 w 673965"/>
              <a:gd name="connsiteY7" fmla="*/ 44483 h 638276"/>
              <a:gd name="connsiteX8" fmla="*/ 296293 w 673965"/>
              <a:gd name="connsiteY8" fmla="*/ 68277 h 638276"/>
              <a:gd name="connsiteX9" fmla="*/ 267242 w 673965"/>
              <a:gd name="connsiteY9" fmla="*/ 44483 h 638276"/>
              <a:gd name="connsiteX10" fmla="*/ 266983 w 673965"/>
              <a:gd name="connsiteY10" fmla="*/ 44483 h 638276"/>
              <a:gd name="connsiteX11" fmla="*/ 89310 w 673965"/>
              <a:gd name="connsiteY11" fmla="*/ 280173 h 638276"/>
              <a:gd name="connsiteX12" fmla="*/ 89310 w 673965"/>
              <a:gd name="connsiteY12" fmla="*/ 280173 h 638276"/>
              <a:gd name="connsiteX13" fmla="*/ 89655 w 673965"/>
              <a:gd name="connsiteY13" fmla="*/ 280346 h 638276"/>
              <a:gd name="connsiteX14" fmla="*/ 89655 w 673965"/>
              <a:gd name="connsiteY14" fmla="*/ 280173 h 638276"/>
              <a:gd name="connsiteX15" fmla="*/ 113362 w 673965"/>
              <a:gd name="connsiteY15" fmla="*/ 251121 h 638276"/>
              <a:gd name="connsiteX16" fmla="*/ 89655 w 673965"/>
              <a:gd name="connsiteY16" fmla="*/ 222070 h 638276"/>
              <a:gd name="connsiteX17" fmla="*/ 89655 w 673965"/>
              <a:gd name="connsiteY17" fmla="*/ 221897 h 638276"/>
              <a:gd name="connsiteX18" fmla="*/ 89397 w 673965"/>
              <a:gd name="connsiteY18" fmla="*/ 222070 h 638276"/>
              <a:gd name="connsiteX19" fmla="*/ 89310 w 673965"/>
              <a:gd name="connsiteY19" fmla="*/ 222070 h 638276"/>
              <a:gd name="connsiteX20" fmla="*/ 45172 w 673965"/>
              <a:gd name="connsiteY20" fmla="*/ 251208 h 638276"/>
              <a:gd name="connsiteX21" fmla="*/ 89310 w 673965"/>
              <a:gd name="connsiteY21" fmla="*/ 280173 h 638276"/>
              <a:gd name="connsiteX22" fmla="*/ 129397 w 673965"/>
              <a:gd name="connsiteY22" fmla="*/ 125346 h 638276"/>
              <a:gd name="connsiteX23" fmla="*/ 129483 w 673965"/>
              <a:gd name="connsiteY23" fmla="*/ 125604 h 638276"/>
              <a:gd name="connsiteX24" fmla="*/ 129569 w 673965"/>
              <a:gd name="connsiteY24" fmla="*/ 125518 h 638276"/>
              <a:gd name="connsiteX25" fmla="*/ 166983 w 673965"/>
              <a:gd name="connsiteY25" fmla="*/ 121725 h 638276"/>
              <a:gd name="connsiteX26" fmla="*/ 170776 w 673965"/>
              <a:gd name="connsiteY26" fmla="*/ 84397 h 638276"/>
              <a:gd name="connsiteX27" fmla="*/ 170948 w 673965"/>
              <a:gd name="connsiteY27" fmla="*/ 84225 h 638276"/>
              <a:gd name="connsiteX28" fmla="*/ 170690 w 673965"/>
              <a:gd name="connsiteY28" fmla="*/ 84139 h 638276"/>
              <a:gd name="connsiteX29" fmla="*/ 170690 w 673965"/>
              <a:gd name="connsiteY29" fmla="*/ 84052 h 638276"/>
              <a:gd name="connsiteX30" fmla="*/ 118879 w 673965"/>
              <a:gd name="connsiteY30" fmla="*/ 73449 h 638276"/>
              <a:gd name="connsiteX31" fmla="*/ 129397 w 673965"/>
              <a:gd name="connsiteY31" fmla="*/ 125346 h 638276"/>
              <a:gd name="connsiteX32" fmla="*/ 129397 w 673965"/>
              <a:gd name="connsiteY32" fmla="*/ 125346 h 638276"/>
              <a:gd name="connsiteX33" fmla="*/ 425517 w 673965"/>
              <a:gd name="connsiteY33" fmla="*/ 121725 h 638276"/>
              <a:gd name="connsiteX34" fmla="*/ 462845 w 673965"/>
              <a:gd name="connsiteY34" fmla="*/ 125518 h 638276"/>
              <a:gd name="connsiteX35" fmla="*/ 463018 w 673965"/>
              <a:gd name="connsiteY35" fmla="*/ 125690 h 638276"/>
              <a:gd name="connsiteX36" fmla="*/ 463104 w 673965"/>
              <a:gd name="connsiteY36" fmla="*/ 125432 h 638276"/>
              <a:gd name="connsiteX37" fmla="*/ 463190 w 673965"/>
              <a:gd name="connsiteY37" fmla="*/ 125346 h 638276"/>
              <a:gd name="connsiteX38" fmla="*/ 473793 w 673965"/>
              <a:gd name="connsiteY38" fmla="*/ 73535 h 638276"/>
              <a:gd name="connsiteX39" fmla="*/ 421983 w 673965"/>
              <a:gd name="connsiteY39" fmla="*/ 84139 h 638276"/>
              <a:gd name="connsiteX40" fmla="*/ 421897 w 673965"/>
              <a:gd name="connsiteY40" fmla="*/ 84225 h 638276"/>
              <a:gd name="connsiteX41" fmla="*/ 421638 w 673965"/>
              <a:gd name="connsiteY41" fmla="*/ 84311 h 638276"/>
              <a:gd name="connsiteX42" fmla="*/ 421724 w 673965"/>
              <a:gd name="connsiteY42" fmla="*/ 84397 h 638276"/>
              <a:gd name="connsiteX43" fmla="*/ 425517 w 673965"/>
              <a:gd name="connsiteY43" fmla="*/ 121725 h 638276"/>
              <a:gd name="connsiteX44" fmla="*/ 673966 w 673965"/>
              <a:gd name="connsiteY44" fmla="*/ 501553 h 638276"/>
              <a:gd name="connsiteX45" fmla="*/ 537242 w 673965"/>
              <a:gd name="connsiteY45" fmla="*/ 638277 h 638276"/>
              <a:gd name="connsiteX46" fmla="*/ 136724 w 673965"/>
              <a:gd name="connsiteY46" fmla="*/ 638277 h 638276"/>
              <a:gd name="connsiteX47" fmla="*/ 0 w 673965"/>
              <a:gd name="connsiteY47" fmla="*/ 501553 h 638276"/>
              <a:gd name="connsiteX48" fmla="*/ 113190 w 673965"/>
              <a:gd name="connsiteY48" fmla="*/ 366984 h 638276"/>
              <a:gd name="connsiteX49" fmla="*/ 142328 w 673965"/>
              <a:gd name="connsiteY49" fmla="*/ 298880 h 638276"/>
              <a:gd name="connsiteX50" fmla="*/ 134741 w 673965"/>
              <a:gd name="connsiteY50" fmla="*/ 251035 h 638276"/>
              <a:gd name="connsiteX51" fmla="*/ 296207 w 673965"/>
              <a:gd name="connsiteY51" fmla="*/ 89570 h 638276"/>
              <a:gd name="connsiteX52" fmla="*/ 445345 w 673965"/>
              <a:gd name="connsiteY52" fmla="*/ 189742 h 638276"/>
              <a:gd name="connsiteX53" fmla="*/ 626293 w 673965"/>
              <a:gd name="connsiteY53" fmla="*/ 373880 h 638276"/>
              <a:gd name="connsiteX54" fmla="*/ 624742 w 673965"/>
              <a:gd name="connsiteY54" fmla="*/ 396811 h 638276"/>
              <a:gd name="connsiteX55" fmla="*/ 673966 w 673965"/>
              <a:gd name="connsiteY55" fmla="*/ 501553 h 638276"/>
              <a:gd name="connsiteX56" fmla="*/ 673966 w 673965"/>
              <a:gd name="connsiteY56" fmla="*/ 501553 h 638276"/>
              <a:gd name="connsiteX57" fmla="*/ 289742 w 673965"/>
              <a:gd name="connsiteY57" fmla="*/ 270087 h 638276"/>
              <a:gd name="connsiteX58" fmla="*/ 339224 w 673965"/>
              <a:gd name="connsiteY58" fmla="*/ 222328 h 638276"/>
              <a:gd name="connsiteX59" fmla="*/ 416983 w 673965"/>
              <a:gd name="connsiteY59" fmla="*/ 191294 h 638276"/>
              <a:gd name="connsiteX60" fmla="*/ 296207 w 673965"/>
              <a:gd name="connsiteY60" fmla="*/ 116208 h 638276"/>
              <a:gd name="connsiteX61" fmla="*/ 161293 w 673965"/>
              <a:gd name="connsiteY61" fmla="*/ 251121 h 638276"/>
              <a:gd name="connsiteX62" fmla="*/ 164224 w 673965"/>
              <a:gd name="connsiteY62" fmla="*/ 278794 h 638276"/>
              <a:gd name="connsiteX63" fmla="*/ 226379 w 673965"/>
              <a:gd name="connsiteY63" fmla="*/ 256294 h 638276"/>
              <a:gd name="connsiteX64" fmla="*/ 289742 w 673965"/>
              <a:gd name="connsiteY64" fmla="*/ 270087 h 638276"/>
              <a:gd name="connsiteX65" fmla="*/ 289742 w 673965"/>
              <a:gd name="connsiteY65" fmla="*/ 270087 h 638276"/>
              <a:gd name="connsiteX66" fmla="*/ 647414 w 673965"/>
              <a:gd name="connsiteY66" fmla="*/ 501553 h 638276"/>
              <a:gd name="connsiteX67" fmla="*/ 602587 w 673965"/>
              <a:gd name="connsiteY67" fmla="*/ 413104 h 638276"/>
              <a:gd name="connsiteX68" fmla="*/ 596035 w 673965"/>
              <a:gd name="connsiteY68" fmla="*/ 408277 h 638276"/>
              <a:gd name="connsiteX69" fmla="*/ 597414 w 673965"/>
              <a:gd name="connsiteY69" fmla="*/ 400259 h 638276"/>
              <a:gd name="connsiteX70" fmla="*/ 599828 w 673965"/>
              <a:gd name="connsiteY70" fmla="*/ 373880 h 638276"/>
              <a:gd name="connsiteX71" fmla="*/ 442242 w 673965"/>
              <a:gd name="connsiteY71" fmla="*/ 216121 h 638276"/>
              <a:gd name="connsiteX72" fmla="*/ 441811 w 673965"/>
              <a:gd name="connsiteY72" fmla="*/ 216121 h 638276"/>
              <a:gd name="connsiteX73" fmla="*/ 373448 w 673965"/>
              <a:gd name="connsiteY73" fmla="*/ 233794 h 638276"/>
              <a:gd name="connsiteX74" fmla="*/ 305776 w 673965"/>
              <a:gd name="connsiteY74" fmla="*/ 294828 h 638276"/>
              <a:gd name="connsiteX75" fmla="*/ 298707 w 673965"/>
              <a:gd name="connsiteY75" fmla="*/ 307070 h 638276"/>
              <a:gd name="connsiteX76" fmla="*/ 286897 w 673965"/>
              <a:gd name="connsiteY76" fmla="*/ 299225 h 638276"/>
              <a:gd name="connsiteX77" fmla="*/ 234310 w 673965"/>
              <a:gd name="connsiteY77" fmla="*/ 283277 h 638276"/>
              <a:gd name="connsiteX78" fmla="*/ 223448 w 673965"/>
              <a:gd name="connsiteY78" fmla="*/ 283966 h 638276"/>
              <a:gd name="connsiteX79" fmla="*/ 139397 w 673965"/>
              <a:gd name="connsiteY79" fmla="*/ 378277 h 638276"/>
              <a:gd name="connsiteX80" fmla="*/ 139397 w 673965"/>
              <a:gd name="connsiteY80" fmla="*/ 390432 h 638276"/>
              <a:gd name="connsiteX81" fmla="*/ 127241 w 673965"/>
              <a:gd name="connsiteY81" fmla="*/ 392070 h 638276"/>
              <a:gd name="connsiteX82" fmla="*/ 26638 w 673965"/>
              <a:gd name="connsiteY82" fmla="*/ 501639 h 638276"/>
              <a:gd name="connsiteX83" fmla="*/ 136724 w 673965"/>
              <a:gd name="connsiteY83" fmla="*/ 611725 h 638276"/>
              <a:gd name="connsiteX84" fmla="*/ 537328 w 673965"/>
              <a:gd name="connsiteY84" fmla="*/ 611725 h 638276"/>
              <a:gd name="connsiteX85" fmla="*/ 647414 w 673965"/>
              <a:gd name="connsiteY85" fmla="*/ 501553 h 638276"/>
              <a:gd name="connsiteX86" fmla="*/ 647414 w 673965"/>
              <a:gd name="connsiteY86" fmla="*/ 501553 h 63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73965" h="638276">
                <a:moveTo>
                  <a:pt x="266983" y="44483"/>
                </a:moveTo>
                <a:lnTo>
                  <a:pt x="267155" y="44225"/>
                </a:lnTo>
                <a:cubicBezTo>
                  <a:pt x="267155" y="44225"/>
                  <a:pt x="267155" y="44139"/>
                  <a:pt x="267155" y="44139"/>
                </a:cubicBezTo>
                <a:cubicBezTo>
                  <a:pt x="267155" y="35604"/>
                  <a:pt x="288879" y="-172"/>
                  <a:pt x="296293" y="1"/>
                </a:cubicBezTo>
                <a:cubicBezTo>
                  <a:pt x="303707" y="87"/>
                  <a:pt x="325431" y="35690"/>
                  <a:pt x="325431" y="44139"/>
                </a:cubicBezTo>
                <a:lnTo>
                  <a:pt x="325431" y="44225"/>
                </a:lnTo>
                <a:lnTo>
                  <a:pt x="325604" y="44483"/>
                </a:lnTo>
                <a:lnTo>
                  <a:pt x="325431" y="44483"/>
                </a:lnTo>
                <a:cubicBezTo>
                  <a:pt x="325173" y="57587"/>
                  <a:pt x="312328" y="68277"/>
                  <a:pt x="296293" y="68277"/>
                </a:cubicBezTo>
                <a:cubicBezTo>
                  <a:pt x="280345" y="68277"/>
                  <a:pt x="267414" y="57673"/>
                  <a:pt x="267242" y="44483"/>
                </a:cubicBezTo>
                <a:lnTo>
                  <a:pt x="266983" y="44483"/>
                </a:lnTo>
                <a:close/>
                <a:moveTo>
                  <a:pt x="89310" y="280173"/>
                </a:moveTo>
                <a:cubicBezTo>
                  <a:pt x="89397" y="280173"/>
                  <a:pt x="89397" y="280173"/>
                  <a:pt x="89310" y="280173"/>
                </a:cubicBezTo>
                <a:lnTo>
                  <a:pt x="89655" y="280346"/>
                </a:lnTo>
                <a:lnTo>
                  <a:pt x="89655" y="280173"/>
                </a:lnTo>
                <a:cubicBezTo>
                  <a:pt x="102759" y="279915"/>
                  <a:pt x="113362" y="267070"/>
                  <a:pt x="113362" y="251121"/>
                </a:cubicBezTo>
                <a:cubicBezTo>
                  <a:pt x="113362" y="235173"/>
                  <a:pt x="102759" y="222242"/>
                  <a:pt x="89655" y="222070"/>
                </a:cubicBezTo>
                <a:lnTo>
                  <a:pt x="89655" y="221897"/>
                </a:lnTo>
                <a:lnTo>
                  <a:pt x="89397" y="222070"/>
                </a:lnTo>
                <a:cubicBezTo>
                  <a:pt x="89397" y="222070"/>
                  <a:pt x="89310" y="222070"/>
                  <a:pt x="89310" y="222070"/>
                </a:cubicBezTo>
                <a:cubicBezTo>
                  <a:pt x="80862" y="222070"/>
                  <a:pt x="45259" y="243794"/>
                  <a:pt x="45172" y="251208"/>
                </a:cubicBezTo>
                <a:cubicBezTo>
                  <a:pt x="45086" y="258363"/>
                  <a:pt x="80862" y="280173"/>
                  <a:pt x="89310" y="280173"/>
                </a:cubicBezTo>
                <a:close/>
                <a:moveTo>
                  <a:pt x="129397" y="125346"/>
                </a:moveTo>
                <a:lnTo>
                  <a:pt x="129483" y="125604"/>
                </a:lnTo>
                <a:lnTo>
                  <a:pt x="129569" y="125518"/>
                </a:lnTo>
                <a:cubicBezTo>
                  <a:pt x="139052" y="134656"/>
                  <a:pt x="155690" y="133018"/>
                  <a:pt x="166983" y="121725"/>
                </a:cubicBezTo>
                <a:cubicBezTo>
                  <a:pt x="178276" y="110432"/>
                  <a:pt x="179914" y="93794"/>
                  <a:pt x="170776" y="84397"/>
                </a:cubicBezTo>
                <a:lnTo>
                  <a:pt x="170948" y="84225"/>
                </a:lnTo>
                <a:lnTo>
                  <a:pt x="170690" y="84139"/>
                </a:lnTo>
                <a:cubicBezTo>
                  <a:pt x="170690" y="84139"/>
                  <a:pt x="170690" y="84052"/>
                  <a:pt x="170690" y="84052"/>
                </a:cubicBezTo>
                <a:cubicBezTo>
                  <a:pt x="164655" y="78018"/>
                  <a:pt x="124138" y="68277"/>
                  <a:pt x="118879" y="73449"/>
                </a:cubicBezTo>
                <a:cubicBezTo>
                  <a:pt x="113448" y="78708"/>
                  <a:pt x="123362" y="119311"/>
                  <a:pt x="129397" y="125346"/>
                </a:cubicBezTo>
                <a:cubicBezTo>
                  <a:pt x="129397" y="125346"/>
                  <a:pt x="129397" y="125346"/>
                  <a:pt x="129397" y="125346"/>
                </a:cubicBezTo>
                <a:close/>
                <a:moveTo>
                  <a:pt x="425517" y="121725"/>
                </a:moveTo>
                <a:cubicBezTo>
                  <a:pt x="436811" y="133018"/>
                  <a:pt x="453449" y="134656"/>
                  <a:pt x="462845" y="125518"/>
                </a:cubicBezTo>
                <a:lnTo>
                  <a:pt x="463018" y="125690"/>
                </a:lnTo>
                <a:lnTo>
                  <a:pt x="463104" y="125432"/>
                </a:lnTo>
                <a:cubicBezTo>
                  <a:pt x="463104" y="125432"/>
                  <a:pt x="463190" y="125432"/>
                  <a:pt x="463190" y="125346"/>
                </a:cubicBezTo>
                <a:cubicBezTo>
                  <a:pt x="469138" y="119397"/>
                  <a:pt x="478966" y="78794"/>
                  <a:pt x="473793" y="73535"/>
                </a:cubicBezTo>
                <a:cubicBezTo>
                  <a:pt x="468621" y="68277"/>
                  <a:pt x="428018" y="78190"/>
                  <a:pt x="421983" y="84139"/>
                </a:cubicBezTo>
                <a:cubicBezTo>
                  <a:pt x="421897" y="84139"/>
                  <a:pt x="421897" y="84139"/>
                  <a:pt x="421897" y="84225"/>
                </a:cubicBezTo>
                <a:lnTo>
                  <a:pt x="421638" y="84311"/>
                </a:lnTo>
                <a:lnTo>
                  <a:pt x="421724" y="84397"/>
                </a:lnTo>
                <a:cubicBezTo>
                  <a:pt x="412586" y="93794"/>
                  <a:pt x="414224" y="110432"/>
                  <a:pt x="425517" y="121725"/>
                </a:cubicBezTo>
                <a:close/>
                <a:moveTo>
                  <a:pt x="673966" y="501553"/>
                </a:moveTo>
                <a:cubicBezTo>
                  <a:pt x="673966" y="576897"/>
                  <a:pt x="612673" y="638277"/>
                  <a:pt x="537242" y="638277"/>
                </a:cubicBezTo>
                <a:lnTo>
                  <a:pt x="136724" y="638277"/>
                </a:lnTo>
                <a:cubicBezTo>
                  <a:pt x="61293" y="638277"/>
                  <a:pt x="0" y="576984"/>
                  <a:pt x="0" y="501553"/>
                </a:cubicBezTo>
                <a:cubicBezTo>
                  <a:pt x="0" y="434053"/>
                  <a:pt x="47845" y="378104"/>
                  <a:pt x="113190" y="366984"/>
                </a:cubicBezTo>
                <a:cubicBezTo>
                  <a:pt x="115690" y="341035"/>
                  <a:pt x="126293" y="317501"/>
                  <a:pt x="142328" y="298880"/>
                </a:cubicBezTo>
                <a:cubicBezTo>
                  <a:pt x="137414" y="283190"/>
                  <a:pt x="134741" y="267156"/>
                  <a:pt x="134741" y="251035"/>
                </a:cubicBezTo>
                <a:cubicBezTo>
                  <a:pt x="134741" y="161983"/>
                  <a:pt x="207155" y="89570"/>
                  <a:pt x="296207" y="89570"/>
                </a:cubicBezTo>
                <a:cubicBezTo>
                  <a:pt x="361897" y="89570"/>
                  <a:pt x="420604" y="129483"/>
                  <a:pt x="445345" y="189742"/>
                </a:cubicBezTo>
                <a:cubicBezTo>
                  <a:pt x="545431" y="191552"/>
                  <a:pt x="626293" y="273449"/>
                  <a:pt x="626293" y="373880"/>
                </a:cubicBezTo>
                <a:cubicBezTo>
                  <a:pt x="626293" y="381208"/>
                  <a:pt x="625776" y="388794"/>
                  <a:pt x="624742" y="396811"/>
                </a:cubicBezTo>
                <a:cubicBezTo>
                  <a:pt x="656121" y="422846"/>
                  <a:pt x="673966" y="460604"/>
                  <a:pt x="673966" y="501553"/>
                </a:cubicBezTo>
                <a:lnTo>
                  <a:pt x="673966" y="501553"/>
                </a:lnTo>
                <a:close/>
                <a:moveTo>
                  <a:pt x="289742" y="270087"/>
                </a:moveTo>
                <a:cubicBezTo>
                  <a:pt x="299224" y="257070"/>
                  <a:pt x="315086" y="238621"/>
                  <a:pt x="339224" y="222328"/>
                </a:cubicBezTo>
                <a:cubicBezTo>
                  <a:pt x="369914" y="201639"/>
                  <a:pt x="399569" y="194225"/>
                  <a:pt x="416983" y="191294"/>
                </a:cubicBezTo>
                <a:cubicBezTo>
                  <a:pt x="394483" y="145777"/>
                  <a:pt x="347845" y="116208"/>
                  <a:pt x="296207" y="116208"/>
                </a:cubicBezTo>
                <a:cubicBezTo>
                  <a:pt x="221810" y="116208"/>
                  <a:pt x="161293" y="176725"/>
                  <a:pt x="161293" y="251121"/>
                </a:cubicBezTo>
                <a:cubicBezTo>
                  <a:pt x="161293" y="260346"/>
                  <a:pt x="162241" y="269656"/>
                  <a:pt x="164224" y="278794"/>
                </a:cubicBezTo>
                <a:cubicBezTo>
                  <a:pt x="172673" y="272587"/>
                  <a:pt x="194655" y="258277"/>
                  <a:pt x="226379" y="256294"/>
                </a:cubicBezTo>
                <a:cubicBezTo>
                  <a:pt x="257414" y="254225"/>
                  <a:pt x="280517" y="265087"/>
                  <a:pt x="289742" y="270087"/>
                </a:cubicBezTo>
                <a:lnTo>
                  <a:pt x="289742" y="270087"/>
                </a:lnTo>
                <a:close/>
                <a:moveTo>
                  <a:pt x="647414" y="501553"/>
                </a:moveTo>
                <a:cubicBezTo>
                  <a:pt x="647414" y="466380"/>
                  <a:pt x="631035" y="434139"/>
                  <a:pt x="602587" y="413104"/>
                </a:cubicBezTo>
                <a:lnTo>
                  <a:pt x="596035" y="408277"/>
                </a:lnTo>
                <a:lnTo>
                  <a:pt x="597414" y="400259"/>
                </a:lnTo>
                <a:cubicBezTo>
                  <a:pt x="599052" y="390777"/>
                  <a:pt x="599828" y="382156"/>
                  <a:pt x="599828" y="373880"/>
                </a:cubicBezTo>
                <a:cubicBezTo>
                  <a:pt x="599828" y="286984"/>
                  <a:pt x="529138" y="216208"/>
                  <a:pt x="442242" y="216121"/>
                </a:cubicBezTo>
                <a:lnTo>
                  <a:pt x="441811" y="216121"/>
                </a:lnTo>
                <a:cubicBezTo>
                  <a:pt x="426552" y="216811"/>
                  <a:pt x="401121" y="220001"/>
                  <a:pt x="373448" y="233794"/>
                </a:cubicBezTo>
                <a:cubicBezTo>
                  <a:pt x="335431" y="252759"/>
                  <a:pt x="314569" y="281121"/>
                  <a:pt x="305776" y="294828"/>
                </a:cubicBezTo>
                <a:lnTo>
                  <a:pt x="298707" y="307070"/>
                </a:lnTo>
                <a:lnTo>
                  <a:pt x="286897" y="299225"/>
                </a:lnTo>
                <a:cubicBezTo>
                  <a:pt x="271293" y="288794"/>
                  <a:pt x="253104" y="283277"/>
                  <a:pt x="234310" y="283277"/>
                </a:cubicBezTo>
                <a:cubicBezTo>
                  <a:pt x="231035" y="283277"/>
                  <a:pt x="223793" y="283880"/>
                  <a:pt x="223448" y="283966"/>
                </a:cubicBezTo>
                <a:cubicBezTo>
                  <a:pt x="176207" y="289397"/>
                  <a:pt x="139397" y="329570"/>
                  <a:pt x="139397" y="378277"/>
                </a:cubicBezTo>
                <a:lnTo>
                  <a:pt x="139397" y="390432"/>
                </a:lnTo>
                <a:lnTo>
                  <a:pt x="127241" y="392070"/>
                </a:lnTo>
                <a:cubicBezTo>
                  <a:pt x="70776" y="396897"/>
                  <a:pt x="26638" y="445087"/>
                  <a:pt x="26638" y="501639"/>
                </a:cubicBezTo>
                <a:cubicBezTo>
                  <a:pt x="26638" y="562328"/>
                  <a:pt x="76035" y="611725"/>
                  <a:pt x="136724" y="611725"/>
                </a:cubicBezTo>
                <a:lnTo>
                  <a:pt x="537328" y="611725"/>
                </a:lnTo>
                <a:cubicBezTo>
                  <a:pt x="598018" y="611639"/>
                  <a:pt x="647414" y="562328"/>
                  <a:pt x="647414" y="501553"/>
                </a:cubicBezTo>
                <a:lnTo>
                  <a:pt x="647414" y="501553"/>
                </a:lnTo>
                <a:close/>
              </a:path>
            </a:pathLst>
          </a:custGeom>
          <a:solidFill>
            <a:schemeClr val="accent2"/>
          </a:solidFill>
          <a:ln w="8617" cap="flat">
            <a:noFill/>
            <a:prstDash val="solid"/>
            <a:miter/>
          </a:ln>
        </p:spPr>
        <p:txBody>
          <a:bodyPr rtlCol="0" anchor="ctr"/>
          <a:lstStyle/>
          <a:p>
            <a:endParaRPr lang="en-US"/>
          </a:p>
        </p:txBody>
      </p:sp>
      <p:sp>
        <p:nvSpPr>
          <p:cNvPr id="201" name="Freeform: Shape 33">
            <a:extLst>
              <a:ext uri="{FF2B5EF4-FFF2-40B4-BE49-F238E27FC236}">
                <a16:creationId xmlns:a16="http://schemas.microsoft.com/office/drawing/2014/main" id="{023061BB-2CF1-1608-8E28-0FFA50881981}"/>
              </a:ext>
            </a:extLst>
          </p:cNvPr>
          <p:cNvSpPr>
            <a:spLocks noChangeAspect="1"/>
          </p:cNvSpPr>
          <p:nvPr/>
        </p:nvSpPr>
        <p:spPr>
          <a:xfrm>
            <a:off x="3390658" y="4152296"/>
            <a:ext cx="405340" cy="387327"/>
          </a:xfrm>
          <a:custGeom>
            <a:avLst/>
            <a:gdLst>
              <a:gd name="connsiteX0" fmla="*/ 598793 w 645948"/>
              <a:gd name="connsiteY0" fmla="*/ 198535 h 617241"/>
              <a:gd name="connsiteX1" fmla="*/ 600259 w 645948"/>
              <a:gd name="connsiteY1" fmla="*/ 176638 h 617241"/>
              <a:gd name="connsiteX2" fmla="*/ 423621 w 645948"/>
              <a:gd name="connsiteY2" fmla="*/ 0 h 617241"/>
              <a:gd name="connsiteX3" fmla="*/ 277759 w 645948"/>
              <a:gd name="connsiteY3" fmla="*/ 77241 h 617241"/>
              <a:gd name="connsiteX4" fmla="*/ 224397 w 645948"/>
              <a:gd name="connsiteY4" fmla="*/ 64310 h 617241"/>
              <a:gd name="connsiteX5" fmla="*/ 108448 w 645948"/>
              <a:gd name="connsiteY5" fmla="*/ 170086 h 617241"/>
              <a:gd name="connsiteX6" fmla="*/ 0 w 645948"/>
              <a:gd name="connsiteY6" fmla="*/ 299052 h 617241"/>
              <a:gd name="connsiteX7" fmla="*/ 131035 w 645948"/>
              <a:gd name="connsiteY7" fmla="*/ 430087 h 617241"/>
              <a:gd name="connsiteX8" fmla="*/ 514914 w 645948"/>
              <a:gd name="connsiteY8" fmla="*/ 430087 h 617241"/>
              <a:gd name="connsiteX9" fmla="*/ 645949 w 645948"/>
              <a:gd name="connsiteY9" fmla="*/ 299052 h 617241"/>
              <a:gd name="connsiteX10" fmla="*/ 598793 w 645948"/>
              <a:gd name="connsiteY10" fmla="*/ 198535 h 617241"/>
              <a:gd name="connsiteX11" fmla="*/ 598793 w 645948"/>
              <a:gd name="connsiteY11" fmla="*/ 198535 h 617241"/>
              <a:gd name="connsiteX12" fmla="*/ 514914 w 645948"/>
              <a:gd name="connsiteY12" fmla="*/ 404483 h 617241"/>
              <a:gd name="connsiteX13" fmla="*/ 131035 w 645948"/>
              <a:gd name="connsiteY13" fmla="*/ 404483 h 617241"/>
              <a:gd name="connsiteX14" fmla="*/ 25517 w 645948"/>
              <a:gd name="connsiteY14" fmla="*/ 298966 h 617241"/>
              <a:gd name="connsiteX15" fmla="*/ 121810 w 645948"/>
              <a:gd name="connsiteY15" fmla="*/ 193966 h 617241"/>
              <a:gd name="connsiteX16" fmla="*/ 133448 w 645948"/>
              <a:gd name="connsiteY16" fmla="*/ 192414 h 617241"/>
              <a:gd name="connsiteX17" fmla="*/ 133448 w 645948"/>
              <a:gd name="connsiteY17" fmla="*/ 180690 h 617241"/>
              <a:gd name="connsiteX18" fmla="*/ 224483 w 645948"/>
              <a:gd name="connsiteY18" fmla="*/ 89655 h 617241"/>
              <a:gd name="connsiteX19" fmla="*/ 274914 w 645948"/>
              <a:gd name="connsiteY19" fmla="*/ 104914 h 617241"/>
              <a:gd name="connsiteX20" fmla="*/ 286207 w 645948"/>
              <a:gd name="connsiteY20" fmla="*/ 112414 h 617241"/>
              <a:gd name="connsiteX21" fmla="*/ 293017 w 645948"/>
              <a:gd name="connsiteY21" fmla="*/ 100690 h 617241"/>
              <a:gd name="connsiteX22" fmla="*/ 423707 w 645948"/>
              <a:gd name="connsiteY22" fmla="*/ 25345 h 617241"/>
              <a:gd name="connsiteX23" fmla="*/ 574914 w 645948"/>
              <a:gd name="connsiteY23" fmla="*/ 176466 h 617241"/>
              <a:gd name="connsiteX24" fmla="*/ 572587 w 645948"/>
              <a:gd name="connsiteY24" fmla="*/ 201724 h 617241"/>
              <a:gd name="connsiteX25" fmla="*/ 571293 w 645948"/>
              <a:gd name="connsiteY25" fmla="*/ 209483 h 617241"/>
              <a:gd name="connsiteX26" fmla="*/ 577587 w 645948"/>
              <a:gd name="connsiteY26" fmla="*/ 214138 h 617241"/>
              <a:gd name="connsiteX27" fmla="*/ 620518 w 645948"/>
              <a:gd name="connsiteY27" fmla="*/ 298966 h 617241"/>
              <a:gd name="connsiteX28" fmla="*/ 514914 w 645948"/>
              <a:gd name="connsiteY28" fmla="*/ 404483 h 617241"/>
              <a:gd name="connsiteX29" fmla="*/ 514914 w 645948"/>
              <a:gd name="connsiteY29" fmla="*/ 404483 h 617241"/>
              <a:gd name="connsiteX30" fmla="*/ 173707 w 645948"/>
              <a:gd name="connsiteY30" fmla="*/ 472845 h 617241"/>
              <a:gd name="connsiteX31" fmla="*/ 173276 w 645948"/>
              <a:gd name="connsiteY31" fmla="*/ 604569 h 617241"/>
              <a:gd name="connsiteX32" fmla="*/ 160517 w 645948"/>
              <a:gd name="connsiteY32" fmla="*/ 617242 h 617241"/>
              <a:gd name="connsiteX33" fmla="*/ 160517 w 645948"/>
              <a:gd name="connsiteY33" fmla="*/ 617242 h 617241"/>
              <a:gd name="connsiteX34" fmla="*/ 147845 w 645948"/>
              <a:gd name="connsiteY34" fmla="*/ 604483 h 617241"/>
              <a:gd name="connsiteX35" fmla="*/ 148276 w 645948"/>
              <a:gd name="connsiteY35" fmla="*/ 472845 h 617241"/>
              <a:gd name="connsiteX36" fmla="*/ 161035 w 645948"/>
              <a:gd name="connsiteY36" fmla="*/ 460173 h 617241"/>
              <a:gd name="connsiteX37" fmla="*/ 161035 w 645948"/>
              <a:gd name="connsiteY37" fmla="*/ 460173 h 617241"/>
              <a:gd name="connsiteX38" fmla="*/ 173707 w 645948"/>
              <a:gd name="connsiteY38" fmla="*/ 472845 h 617241"/>
              <a:gd name="connsiteX39" fmla="*/ 259397 w 645948"/>
              <a:gd name="connsiteY39" fmla="*/ 472759 h 617241"/>
              <a:gd name="connsiteX40" fmla="*/ 259138 w 645948"/>
              <a:gd name="connsiteY40" fmla="*/ 564742 h 617241"/>
              <a:gd name="connsiteX41" fmla="*/ 246379 w 645948"/>
              <a:gd name="connsiteY41" fmla="*/ 577414 h 617241"/>
              <a:gd name="connsiteX42" fmla="*/ 246379 w 645948"/>
              <a:gd name="connsiteY42" fmla="*/ 577414 h 617241"/>
              <a:gd name="connsiteX43" fmla="*/ 233707 w 645948"/>
              <a:gd name="connsiteY43" fmla="*/ 564655 h 617241"/>
              <a:gd name="connsiteX44" fmla="*/ 233966 w 645948"/>
              <a:gd name="connsiteY44" fmla="*/ 472673 h 617241"/>
              <a:gd name="connsiteX45" fmla="*/ 246724 w 645948"/>
              <a:gd name="connsiteY45" fmla="*/ 460000 h 617241"/>
              <a:gd name="connsiteX46" fmla="*/ 246724 w 645948"/>
              <a:gd name="connsiteY46" fmla="*/ 460000 h 617241"/>
              <a:gd name="connsiteX47" fmla="*/ 259397 w 645948"/>
              <a:gd name="connsiteY47" fmla="*/ 472759 h 617241"/>
              <a:gd name="connsiteX48" fmla="*/ 345173 w 645948"/>
              <a:gd name="connsiteY48" fmla="*/ 472759 h 617241"/>
              <a:gd name="connsiteX49" fmla="*/ 344742 w 645948"/>
              <a:gd name="connsiteY49" fmla="*/ 604397 h 617241"/>
              <a:gd name="connsiteX50" fmla="*/ 331983 w 645948"/>
              <a:gd name="connsiteY50" fmla="*/ 617069 h 617241"/>
              <a:gd name="connsiteX51" fmla="*/ 331983 w 645948"/>
              <a:gd name="connsiteY51" fmla="*/ 617069 h 617241"/>
              <a:gd name="connsiteX52" fmla="*/ 319224 w 645948"/>
              <a:gd name="connsiteY52" fmla="*/ 604311 h 617241"/>
              <a:gd name="connsiteX53" fmla="*/ 319655 w 645948"/>
              <a:gd name="connsiteY53" fmla="*/ 472673 h 617241"/>
              <a:gd name="connsiteX54" fmla="*/ 332414 w 645948"/>
              <a:gd name="connsiteY54" fmla="*/ 460000 h 617241"/>
              <a:gd name="connsiteX55" fmla="*/ 332500 w 645948"/>
              <a:gd name="connsiteY55" fmla="*/ 460000 h 617241"/>
              <a:gd name="connsiteX56" fmla="*/ 345173 w 645948"/>
              <a:gd name="connsiteY56" fmla="*/ 472759 h 617241"/>
              <a:gd name="connsiteX57" fmla="*/ 430862 w 645948"/>
              <a:gd name="connsiteY57" fmla="*/ 472673 h 617241"/>
              <a:gd name="connsiteX58" fmla="*/ 430604 w 645948"/>
              <a:gd name="connsiteY58" fmla="*/ 564655 h 617241"/>
              <a:gd name="connsiteX59" fmla="*/ 417845 w 645948"/>
              <a:gd name="connsiteY59" fmla="*/ 577328 h 617241"/>
              <a:gd name="connsiteX60" fmla="*/ 417845 w 645948"/>
              <a:gd name="connsiteY60" fmla="*/ 577328 h 617241"/>
              <a:gd name="connsiteX61" fmla="*/ 405086 w 645948"/>
              <a:gd name="connsiteY61" fmla="*/ 564569 h 617241"/>
              <a:gd name="connsiteX62" fmla="*/ 405345 w 645948"/>
              <a:gd name="connsiteY62" fmla="*/ 472586 h 617241"/>
              <a:gd name="connsiteX63" fmla="*/ 418104 w 645948"/>
              <a:gd name="connsiteY63" fmla="*/ 459914 h 617241"/>
              <a:gd name="connsiteX64" fmla="*/ 430862 w 645948"/>
              <a:gd name="connsiteY64" fmla="*/ 472673 h 617241"/>
              <a:gd name="connsiteX65" fmla="*/ 516638 w 645948"/>
              <a:gd name="connsiteY65" fmla="*/ 472586 h 617241"/>
              <a:gd name="connsiteX66" fmla="*/ 516207 w 645948"/>
              <a:gd name="connsiteY66" fmla="*/ 604224 h 617241"/>
              <a:gd name="connsiteX67" fmla="*/ 503449 w 645948"/>
              <a:gd name="connsiteY67" fmla="*/ 616897 h 617241"/>
              <a:gd name="connsiteX68" fmla="*/ 503362 w 645948"/>
              <a:gd name="connsiteY68" fmla="*/ 616897 h 617241"/>
              <a:gd name="connsiteX69" fmla="*/ 490690 w 645948"/>
              <a:gd name="connsiteY69" fmla="*/ 604138 h 617241"/>
              <a:gd name="connsiteX70" fmla="*/ 491121 w 645948"/>
              <a:gd name="connsiteY70" fmla="*/ 472500 h 617241"/>
              <a:gd name="connsiteX71" fmla="*/ 503880 w 645948"/>
              <a:gd name="connsiteY71" fmla="*/ 459828 h 617241"/>
              <a:gd name="connsiteX72" fmla="*/ 503966 w 645948"/>
              <a:gd name="connsiteY72" fmla="*/ 459828 h 617241"/>
              <a:gd name="connsiteX73" fmla="*/ 516638 w 645948"/>
              <a:gd name="connsiteY73" fmla="*/ 472586 h 6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45948" h="617241">
                <a:moveTo>
                  <a:pt x="598793" y="198535"/>
                </a:moveTo>
                <a:cubicBezTo>
                  <a:pt x="599828" y="190862"/>
                  <a:pt x="600259" y="183621"/>
                  <a:pt x="600259" y="176638"/>
                </a:cubicBezTo>
                <a:cubicBezTo>
                  <a:pt x="600259" y="79224"/>
                  <a:pt x="521035" y="0"/>
                  <a:pt x="423621" y="0"/>
                </a:cubicBezTo>
                <a:cubicBezTo>
                  <a:pt x="365259" y="0"/>
                  <a:pt x="310517" y="29310"/>
                  <a:pt x="277759" y="77241"/>
                </a:cubicBezTo>
                <a:cubicBezTo>
                  <a:pt x="261293" y="68793"/>
                  <a:pt x="243104" y="64310"/>
                  <a:pt x="224397" y="64310"/>
                </a:cubicBezTo>
                <a:cubicBezTo>
                  <a:pt x="163966" y="64310"/>
                  <a:pt x="114052" y="110604"/>
                  <a:pt x="108448" y="170086"/>
                </a:cubicBezTo>
                <a:cubicBezTo>
                  <a:pt x="45862" y="180776"/>
                  <a:pt x="0" y="234397"/>
                  <a:pt x="0" y="299052"/>
                </a:cubicBezTo>
                <a:cubicBezTo>
                  <a:pt x="0" y="371293"/>
                  <a:pt x="58793" y="430087"/>
                  <a:pt x="131035" y="430087"/>
                </a:cubicBezTo>
                <a:lnTo>
                  <a:pt x="514914" y="430087"/>
                </a:lnTo>
                <a:cubicBezTo>
                  <a:pt x="587156" y="430087"/>
                  <a:pt x="645949" y="371293"/>
                  <a:pt x="645949" y="299052"/>
                </a:cubicBezTo>
                <a:cubicBezTo>
                  <a:pt x="645949" y="259742"/>
                  <a:pt x="628880" y="223535"/>
                  <a:pt x="598793" y="198535"/>
                </a:cubicBezTo>
                <a:lnTo>
                  <a:pt x="598793" y="198535"/>
                </a:lnTo>
                <a:close/>
                <a:moveTo>
                  <a:pt x="514914" y="404483"/>
                </a:moveTo>
                <a:lnTo>
                  <a:pt x="131035" y="404483"/>
                </a:lnTo>
                <a:cubicBezTo>
                  <a:pt x="72845" y="404483"/>
                  <a:pt x="25517" y="357155"/>
                  <a:pt x="25517" y="298966"/>
                </a:cubicBezTo>
                <a:cubicBezTo>
                  <a:pt x="25517" y="243879"/>
                  <a:pt x="66897" y="198707"/>
                  <a:pt x="121810" y="193966"/>
                </a:cubicBezTo>
                <a:lnTo>
                  <a:pt x="133448" y="192414"/>
                </a:lnTo>
                <a:lnTo>
                  <a:pt x="133448" y="180690"/>
                </a:lnTo>
                <a:cubicBezTo>
                  <a:pt x="133448" y="130517"/>
                  <a:pt x="174310" y="89655"/>
                  <a:pt x="224483" y="89655"/>
                </a:cubicBezTo>
                <a:cubicBezTo>
                  <a:pt x="242500" y="89655"/>
                  <a:pt x="259914" y="94914"/>
                  <a:pt x="274914" y="104914"/>
                </a:cubicBezTo>
                <a:lnTo>
                  <a:pt x="286207" y="112414"/>
                </a:lnTo>
                <a:lnTo>
                  <a:pt x="293017" y="100690"/>
                </a:lnTo>
                <a:cubicBezTo>
                  <a:pt x="320086" y="54224"/>
                  <a:pt x="370086" y="25345"/>
                  <a:pt x="423707" y="25345"/>
                </a:cubicBezTo>
                <a:cubicBezTo>
                  <a:pt x="507069" y="25345"/>
                  <a:pt x="574914" y="93190"/>
                  <a:pt x="574914" y="176466"/>
                </a:cubicBezTo>
                <a:cubicBezTo>
                  <a:pt x="574914" y="184310"/>
                  <a:pt x="574138" y="192586"/>
                  <a:pt x="572587" y="201724"/>
                </a:cubicBezTo>
                <a:lnTo>
                  <a:pt x="571293" y="209483"/>
                </a:lnTo>
                <a:lnTo>
                  <a:pt x="577587" y="214138"/>
                </a:lnTo>
                <a:cubicBezTo>
                  <a:pt x="604914" y="234310"/>
                  <a:pt x="620518" y="265259"/>
                  <a:pt x="620518" y="298966"/>
                </a:cubicBezTo>
                <a:cubicBezTo>
                  <a:pt x="620431" y="357155"/>
                  <a:pt x="573104" y="404483"/>
                  <a:pt x="514914" y="404483"/>
                </a:cubicBezTo>
                <a:lnTo>
                  <a:pt x="514914" y="404483"/>
                </a:lnTo>
                <a:close/>
                <a:moveTo>
                  <a:pt x="173707" y="472845"/>
                </a:moveTo>
                <a:lnTo>
                  <a:pt x="173276" y="604569"/>
                </a:lnTo>
                <a:cubicBezTo>
                  <a:pt x="173276" y="611638"/>
                  <a:pt x="167586" y="617242"/>
                  <a:pt x="160517" y="617242"/>
                </a:cubicBezTo>
                <a:cubicBezTo>
                  <a:pt x="160517" y="617242"/>
                  <a:pt x="160517" y="617242"/>
                  <a:pt x="160517" y="617242"/>
                </a:cubicBezTo>
                <a:cubicBezTo>
                  <a:pt x="153448" y="617242"/>
                  <a:pt x="147759" y="611466"/>
                  <a:pt x="147845" y="604483"/>
                </a:cubicBezTo>
                <a:lnTo>
                  <a:pt x="148276" y="472845"/>
                </a:lnTo>
                <a:cubicBezTo>
                  <a:pt x="148276" y="465776"/>
                  <a:pt x="153966" y="460173"/>
                  <a:pt x="161035" y="460173"/>
                </a:cubicBezTo>
                <a:lnTo>
                  <a:pt x="161035" y="460173"/>
                </a:lnTo>
                <a:cubicBezTo>
                  <a:pt x="168017" y="460086"/>
                  <a:pt x="173707" y="465776"/>
                  <a:pt x="173707" y="472845"/>
                </a:cubicBezTo>
                <a:close/>
                <a:moveTo>
                  <a:pt x="259397" y="472759"/>
                </a:moveTo>
                <a:lnTo>
                  <a:pt x="259138" y="564742"/>
                </a:lnTo>
                <a:cubicBezTo>
                  <a:pt x="259138" y="571811"/>
                  <a:pt x="253448" y="577414"/>
                  <a:pt x="246379" y="577414"/>
                </a:cubicBezTo>
                <a:cubicBezTo>
                  <a:pt x="246379" y="577414"/>
                  <a:pt x="246379" y="577414"/>
                  <a:pt x="246379" y="577414"/>
                </a:cubicBezTo>
                <a:cubicBezTo>
                  <a:pt x="239310" y="577414"/>
                  <a:pt x="233621" y="571638"/>
                  <a:pt x="233707" y="564655"/>
                </a:cubicBezTo>
                <a:lnTo>
                  <a:pt x="233966" y="472673"/>
                </a:lnTo>
                <a:cubicBezTo>
                  <a:pt x="233966" y="465604"/>
                  <a:pt x="239655" y="460000"/>
                  <a:pt x="246724" y="460000"/>
                </a:cubicBezTo>
                <a:lnTo>
                  <a:pt x="246724" y="460000"/>
                </a:lnTo>
                <a:cubicBezTo>
                  <a:pt x="253707" y="460000"/>
                  <a:pt x="259397" y="465776"/>
                  <a:pt x="259397" y="472759"/>
                </a:cubicBezTo>
                <a:close/>
                <a:moveTo>
                  <a:pt x="345173" y="472759"/>
                </a:moveTo>
                <a:lnTo>
                  <a:pt x="344742" y="604397"/>
                </a:lnTo>
                <a:cubicBezTo>
                  <a:pt x="344742" y="611466"/>
                  <a:pt x="339052" y="617069"/>
                  <a:pt x="331983" y="617069"/>
                </a:cubicBezTo>
                <a:lnTo>
                  <a:pt x="331983" y="617069"/>
                </a:lnTo>
                <a:cubicBezTo>
                  <a:pt x="324914" y="617069"/>
                  <a:pt x="319224" y="611293"/>
                  <a:pt x="319224" y="604311"/>
                </a:cubicBezTo>
                <a:lnTo>
                  <a:pt x="319655" y="472673"/>
                </a:lnTo>
                <a:cubicBezTo>
                  <a:pt x="319655" y="465604"/>
                  <a:pt x="325345" y="460000"/>
                  <a:pt x="332414" y="460000"/>
                </a:cubicBezTo>
                <a:lnTo>
                  <a:pt x="332500" y="460000"/>
                </a:lnTo>
                <a:cubicBezTo>
                  <a:pt x="339569" y="460000"/>
                  <a:pt x="345173" y="465690"/>
                  <a:pt x="345173" y="472759"/>
                </a:cubicBezTo>
                <a:close/>
                <a:moveTo>
                  <a:pt x="430862" y="472673"/>
                </a:moveTo>
                <a:lnTo>
                  <a:pt x="430604" y="564655"/>
                </a:lnTo>
                <a:cubicBezTo>
                  <a:pt x="430604" y="571724"/>
                  <a:pt x="424914" y="577328"/>
                  <a:pt x="417845" y="577328"/>
                </a:cubicBezTo>
                <a:lnTo>
                  <a:pt x="417845" y="577328"/>
                </a:lnTo>
                <a:cubicBezTo>
                  <a:pt x="410776" y="577328"/>
                  <a:pt x="405086" y="571552"/>
                  <a:pt x="405086" y="564569"/>
                </a:cubicBezTo>
                <a:lnTo>
                  <a:pt x="405345" y="472586"/>
                </a:lnTo>
                <a:cubicBezTo>
                  <a:pt x="405345" y="465517"/>
                  <a:pt x="410690" y="459397"/>
                  <a:pt x="418104" y="459914"/>
                </a:cubicBezTo>
                <a:cubicBezTo>
                  <a:pt x="425173" y="459914"/>
                  <a:pt x="430948" y="465604"/>
                  <a:pt x="430862" y="472673"/>
                </a:cubicBezTo>
                <a:close/>
                <a:moveTo>
                  <a:pt x="516638" y="472586"/>
                </a:moveTo>
                <a:lnTo>
                  <a:pt x="516207" y="604224"/>
                </a:lnTo>
                <a:cubicBezTo>
                  <a:pt x="516207" y="611293"/>
                  <a:pt x="510518" y="616897"/>
                  <a:pt x="503449" y="616897"/>
                </a:cubicBezTo>
                <a:cubicBezTo>
                  <a:pt x="503449" y="616897"/>
                  <a:pt x="503449" y="616897"/>
                  <a:pt x="503362" y="616897"/>
                </a:cubicBezTo>
                <a:cubicBezTo>
                  <a:pt x="496293" y="616897"/>
                  <a:pt x="490604" y="611121"/>
                  <a:pt x="490690" y="604138"/>
                </a:cubicBezTo>
                <a:lnTo>
                  <a:pt x="491121" y="472500"/>
                </a:lnTo>
                <a:cubicBezTo>
                  <a:pt x="491121" y="465431"/>
                  <a:pt x="496811" y="459828"/>
                  <a:pt x="503880" y="459828"/>
                </a:cubicBezTo>
                <a:lnTo>
                  <a:pt x="503966" y="459828"/>
                </a:lnTo>
                <a:cubicBezTo>
                  <a:pt x="511035" y="459828"/>
                  <a:pt x="516724" y="465604"/>
                  <a:pt x="516638" y="472586"/>
                </a:cubicBezTo>
                <a:close/>
              </a:path>
            </a:pathLst>
          </a:custGeom>
          <a:solidFill>
            <a:schemeClr val="accent3"/>
          </a:solidFill>
          <a:ln w="8617" cap="flat">
            <a:noFill/>
            <a:prstDash val="solid"/>
            <a:miter/>
          </a:ln>
        </p:spPr>
        <p:txBody>
          <a:bodyPr rtlCol="0" anchor="ctr"/>
          <a:lstStyle/>
          <a:p>
            <a:endParaRPr lang="en-US"/>
          </a:p>
        </p:txBody>
      </p:sp>
      <p:sp>
        <p:nvSpPr>
          <p:cNvPr id="202" name="Freeform: Shape 27">
            <a:extLst>
              <a:ext uri="{FF2B5EF4-FFF2-40B4-BE49-F238E27FC236}">
                <a16:creationId xmlns:a16="http://schemas.microsoft.com/office/drawing/2014/main" id="{2A1BE057-3A05-B5B9-B679-0A71CC641CC2}"/>
              </a:ext>
            </a:extLst>
          </p:cNvPr>
          <p:cNvSpPr>
            <a:spLocks noChangeAspect="1"/>
          </p:cNvSpPr>
          <p:nvPr/>
        </p:nvSpPr>
        <p:spPr>
          <a:xfrm>
            <a:off x="4006957" y="4121484"/>
            <a:ext cx="423492" cy="428245"/>
          </a:xfrm>
          <a:custGeom>
            <a:avLst/>
            <a:gdLst>
              <a:gd name="connsiteX0" fmla="*/ 496811 w 591379"/>
              <a:gd name="connsiteY0" fmla="*/ 246552 h 598017"/>
              <a:gd name="connsiteX1" fmla="*/ 591380 w 591379"/>
              <a:gd name="connsiteY1" fmla="*/ 276724 h 598017"/>
              <a:gd name="connsiteX2" fmla="*/ 310517 w 591379"/>
              <a:gd name="connsiteY2" fmla="*/ 19914 h 598017"/>
              <a:gd name="connsiteX3" fmla="*/ 310517 w 591379"/>
              <a:gd name="connsiteY3" fmla="*/ 12414 h 598017"/>
              <a:gd name="connsiteX4" fmla="*/ 298104 w 591379"/>
              <a:gd name="connsiteY4" fmla="*/ 0 h 598017"/>
              <a:gd name="connsiteX5" fmla="*/ 285690 w 591379"/>
              <a:gd name="connsiteY5" fmla="*/ 12414 h 598017"/>
              <a:gd name="connsiteX6" fmla="*/ 285690 w 591379"/>
              <a:gd name="connsiteY6" fmla="*/ 19655 h 598017"/>
              <a:gd name="connsiteX7" fmla="*/ 0 w 591379"/>
              <a:gd name="connsiteY7" fmla="*/ 276724 h 598017"/>
              <a:gd name="connsiteX8" fmla="*/ 94483 w 591379"/>
              <a:gd name="connsiteY8" fmla="*/ 246638 h 598017"/>
              <a:gd name="connsiteX9" fmla="*/ 194138 w 591379"/>
              <a:gd name="connsiteY9" fmla="*/ 285949 h 598017"/>
              <a:gd name="connsiteX10" fmla="*/ 194138 w 591379"/>
              <a:gd name="connsiteY10" fmla="*/ 285949 h 598017"/>
              <a:gd name="connsiteX11" fmla="*/ 195173 w 591379"/>
              <a:gd name="connsiteY11" fmla="*/ 290517 h 598017"/>
              <a:gd name="connsiteX12" fmla="*/ 285604 w 591379"/>
              <a:gd name="connsiteY12" fmla="*/ 246897 h 598017"/>
              <a:gd name="connsiteX13" fmla="*/ 285604 w 591379"/>
              <a:gd name="connsiteY13" fmla="*/ 463793 h 598017"/>
              <a:gd name="connsiteX14" fmla="*/ 279914 w 591379"/>
              <a:gd name="connsiteY14" fmla="*/ 463793 h 598017"/>
              <a:gd name="connsiteX15" fmla="*/ 266466 w 591379"/>
              <a:gd name="connsiteY15" fmla="*/ 477241 h 598017"/>
              <a:gd name="connsiteX16" fmla="*/ 279914 w 591379"/>
              <a:gd name="connsiteY16" fmla="*/ 490690 h 598017"/>
              <a:gd name="connsiteX17" fmla="*/ 285604 w 591379"/>
              <a:gd name="connsiteY17" fmla="*/ 490690 h 598017"/>
              <a:gd name="connsiteX18" fmla="*/ 285604 w 591379"/>
              <a:gd name="connsiteY18" fmla="*/ 528880 h 598017"/>
              <a:gd name="connsiteX19" fmla="*/ 354742 w 591379"/>
              <a:gd name="connsiteY19" fmla="*/ 598017 h 598017"/>
              <a:gd name="connsiteX20" fmla="*/ 423880 w 591379"/>
              <a:gd name="connsiteY20" fmla="*/ 528880 h 598017"/>
              <a:gd name="connsiteX21" fmla="*/ 411466 w 591379"/>
              <a:gd name="connsiteY21" fmla="*/ 516466 h 598017"/>
              <a:gd name="connsiteX22" fmla="*/ 399052 w 591379"/>
              <a:gd name="connsiteY22" fmla="*/ 528880 h 598017"/>
              <a:gd name="connsiteX23" fmla="*/ 354742 w 591379"/>
              <a:gd name="connsiteY23" fmla="*/ 573190 h 598017"/>
              <a:gd name="connsiteX24" fmla="*/ 310431 w 591379"/>
              <a:gd name="connsiteY24" fmla="*/ 528880 h 598017"/>
              <a:gd name="connsiteX25" fmla="*/ 310431 w 591379"/>
              <a:gd name="connsiteY25" fmla="*/ 490690 h 598017"/>
              <a:gd name="connsiteX26" fmla="*/ 315086 w 591379"/>
              <a:gd name="connsiteY26" fmla="*/ 490690 h 598017"/>
              <a:gd name="connsiteX27" fmla="*/ 328535 w 591379"/>
              <a:gd name="connsiteY27" fmla="*/ 477241 h 598017"/>
              <a:gd name="connsiteX28" fmla="*/ 315086 w 591379"/>
              <a:gd name="connsiteY28" fmla="*/ 463793 h 598017"/>
              <a:gd name="connsiteX29" fmla="*/ 310431 w 591379"/>
              <a:gd name="connsiteY29" fmla="*/ 463793 h 598017"/>
              <a:gd name="connsiteX30" fmla="*/ 310431 w 591379"/>
              <a:gd name="connsiteY30" fmla="*/ 247155 h 598017"/>
              <a:gd name="connsiteX31" fmla="*/ 396293 w 591379"/>
              <a:gd name="connsiteY31" fmla="*/ 288276 h 598017"/>
              <a:gd name="connsiteX32" fmla="*/ 397069 w 591379"/>
              <a:gd name="connsiteY32" fmla="*/ 285776 h 598017"/>
              <a:gd name="connsiteX33" fmla="*/ 397069 w 591379"/>
              <a:gd name="connsiteY33" fmla="*/ 285776 h 598017"/>
              <a:gd name="connsiteX34" fmla="*/ 496811 w 591379"/>
              <a:gd name="connsiteY34" fmla="*/ 246552 h 598017"/>
              <a:gd name="connsiteX35" fmla="*/ 496811 w 591379"/>
              <a:gd name="connsiteY35" fmla="*/ 246552 h 598017"/>
              <a:gd name="connsiteX36" fmla="*/ 396552 w 591379"/>
              <a:gd name="connsiteY36" fmla="*/ 248362 h 598017"/>
              <a:gd name="connsiteX37" fmla="*/ 295862 w 591379"/>
              <a:gd name="connsiteY37" fmla="*/ 221811 h 598017"/>
              <a:gd name="connsiteX38" fmla="*/ 195173 w 591379"/>
              <a:gd name="connsiteY38" fmla="*/ 248707 h 598017"/>
              <a:gd name="connsiteX39" fmla="*/ 94483 w 591379"/>
              <a:gd name="connsiteY39" fmla="*/ 221811 h 598017"/>
              <a:gd name="connsiteX40" fmla="*/ 36638 w 591379"/>
              <a:gd name="connsiteY40" fmla="*/ 229138 h 598017"/>
              <a:gd name="connsiteX41" fmla="*/ 286638 w 591379"/>
              <a:gd name="connsiteY41" fmla="*/ 44138 h 598017"/>
              <a:gd name="connsiteX42" fmla="*/ 358362 w 591379"/>
              <a:gd name="connsiteY42" fmla="*/ 51379 h 598017"/>
              <a:gd name="connsiteX43" fmla="*/ 554569 w 591379"/>
              <a:gd name="connsiteY43" fmla="*/ 229138 h 598017"/>
              <a:gd name="connsiteX44" fmla="*/ 496724 w 591379"/>
              <a:gd name="connsiteY44" fmla="*/ 221811 h 598017"/>
              <a:gd name="connsiteX45" fmla="*/ 396552 w 591379"/>
              <a:gd name="connsiteY45" fmla="*/ 248362 h 598017"/>
              <a:gd name="connsiteX46" fmla="*/ 396552 w 591379"/>
              <a:gd name="connsiteY46" fmla="*/ 248362 h 59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1379" h="598017">
                <a:moveTo>
                  <a:pt x="496811" y="246552"/>
                </a:moveTo>
                <a:cubicBezTo>
                  <a:pt x="540173" y="246552"/>
                  <a:pt x="577069" y="259138"/>
                  <a:pt x="591380" y="276724"/>
                </a:cubicBezTo>
                <a:cubicBezTo>
                  <a:pt x="571983" y="136035"/>
                  <a:pt x="454742" y="26983"/>
                  <a:pt x="310517" y="19914"/>
                </a:cubicBezTo>
                <a:lnTo>
                  <a:pt x="310517" y="12414"/>
                </a:lnTo>
                <a:cubicBezTo>
                  <a:pt x="310517" y="5603"/>
                  <a:pt x="305000" y="0"/>
                  <a:pt x="298104" y="0"/>
                </a:cubicBezTo>
                <a:cubicBezTo>
                  <a:pt x="291293" y="0"/>
                  <a:pt x="285690" y="5517"/>
                  <a:pt x="285690" y="12414"/>
                </a:cubicBezTo>
                <a:lnTo>
                  <a:pt x="285690" y="19655"/>
                </a:lnTo>
                <a:cubicBezTo>
                  <a:pt x="139310" y="24483"/>
                  <a:pt x="19569" y="134483"/>
                  <a:pt x="0" y="276724"/>
                </a:cubicBezTo>
                <a:cubicBezTo>
                  <a:pt x="14310" y="259138"/>
                  <a:pt x="51121" y="246638"/>
                  <a:pt x="94483" y="246638"/>
                </a:cubicBezTo>
                <a:cubicBezTo>
                  <a:pt x="145000" y="246638"/>
                  <a:pt x="186810" y="263707"/>
                  <a:pt x="194138" y="285949"/>
                </a:cubicBezTo>
                <a:lnTo>
                  <a:pt x="194138" y="285949"/>
                </a:lnTo>
                <a:cubicBezTo>
                  <a:pt x="194655" y="287414"/>
                  <a:pt x="195000" y="288966"/>
                  <a:pt x="195173" y="290517"/>
                </a:cubicBezTo>
                <a:cubicBezTo>
                  <a:pt x="197759" y="267672"/>
                  <a:pt x="236466" y="249138"/>
                  <a:pt x="285604" y="246897"/>
                </a:cubicBezTo>
                <a:lnTo>
                  <a:pt x="285604" y="463793"/>
                </a:lnTo>
                <a:lnTo>
                  <a:pt x="279914" y="463793"/>
                </a:lnTo>
                <a:cubicBezTo>
                  <a:pt x="272500" y="463793"/>
                  <a:pt x="266466" y="469828"/>
                  <a:pt x="266466" y="477241"/>
                </a:cubicBezTo>
                <a:cubicBezTo>
                  <a:pt x="266466" y="484655"/>
                  <a:pt x="272500" y="490690"/>
                  <a:pt x="279914" y="490690"/>
                </a:cubicBezTo>
                <a:lnTo>
                  <a:pt x="285604" y="490690"/>
                </a:lnTo>
                <a:lnTo>
                  <a:pt x="285604" y="528880"/>
                </a:lnTo>
                <a:cubicBezTo>
                  <a:pt x="285604" y="566983"/>
                  <a:pt x="316638" y="598017"/>
                  <a:pt x="354742" y="598017"/>
                </a:cubicBezTo>
                <a:cubicBezTo>
                  <a:pt x="392845" y="598017"/>
                  <a:pt x="423880" y="566983"/>
                  <a:pt x="423880" y="528880"/>
                </a:cubicBezTo>
                <a:cubicBezTo>
                  <a:pt x="423880" y="522069"/>
                  <a:pt x="418362" y="516466"/>
                  <a:pt x="411466" y="516466"/>
                </a:cubicBezTo>
                <a:cubicBezTo>
                  <a:pt x="404569" y="516466"/>
                  <a:pt x="399052" y="521983"/>
                  <a:pt x="399052" y="528880"/>
                </a:cubicBezTo>
                <a:cubicBezTo>
                  <a:pt x="399052" y="553362"/>
                  <a:pt x="379138" y="573190"/>
                  <a:pt x="354742" y="573190"/>
                </a:cubicBezTo>
                <a:cubicBezTo>
                  <a:pt x="330259" y="573190"/>
                  <a:pt x="310431" y="553276"/>
                  <a:pt x="310431" y="528880"/>
                </a:cubicBezTo>
                <a:lnTo>
                  <a:pt x="310431" y="490690"/>
                </a:lnTo>
                <a:lnTo>
                  <a:pt x="315086" y="490690"/>
                </a:lnTo>
                <a:cubicBezTo>
                  <a:pt x="322500" y="490690"/>
                  <a:pt x="328535" y="484655"/>
                  <a:pt x="328535" y="477241"/>
                </a:cubicBezTo>
                <a:cubicBezTo>
                  <a:pt x="328535" y="469828"/>
                  <a:pt x="322500" y="463793"/>
                  <a:pt x="315086" y="463793"/>
                </a:cubicBezTo>
                <a:lnTo>
                  <a:pt x="310431" y="463793"/>
                </a:lnTo>
                <a:lnTo>
                  <a:pt x="310431" y="247155"/>
                </a:lnTo>
                <a:cubicBezTo>
                  <a:pt x="356035" y="250172"/>
                  <a:pt x="391811" y="267069"/>
                  <a:pt x="396293" y="288276"/>
                </a:cubicBezTo>
                <a:cubicBezTo>
                  <a:pt x="396466" y="287414"/>
                  <a:pt x="396811" y="286552"/>
                  <a:pt x="397069" y="285776"/>
                </a:cubicBezTo>
                <a:lnTo>
                  <a:pt x="397069" y="285776"/>
                </a:lnTo>
                <a:cubicBezTo>
                  <a:pt x="404569" y="263535"/>
                  <a:pt x="446293" y="246552"/>
                  <a:pt x="496811" y="246552"/>
                </a:cubicBezTo>
                <a:lnTo>
                  <a:pt x="496811" y="246552"/>
                </a:lnTo>
                <a:close/>
                <a:moveTo>
                  <a:pt x="396552" y="248362"/>
                </a:moveTo>
                <a:cubicBezTo>
                  <a:pt x="371983" y="230173"/>
                  <a:pt x="332931" y="221811"/>
                  <a:pt x="295862" y="221811"/>
                </a:cubicBezTo>
                <a:cubicBezTo>
                  <a:pt x="253362" y="221811"/>
                  <a:pt x="217586" y="231983"/>
                  <a:pt x="195173" y="248707"/>
                </a:cubicBezTo>
                <a:cubicBezTo>
                  <a:pt x="170345" y="230259"/>
                  <a:pt x="130948" y="221811"/>
                  <a:pt x="94483" y="221811"/>
                </a:cubicBezTo>
                <a:cubicBezTo>
                  <a:pt x="73621" y="221811"/>
                  <a:pt x="53966" y="224397"/>
                  <a:pt x="36638" y="229138"/>
                </a:cubicBezTo>
                <a:cubicBezTo>
                  <a:pt x="72931" y="123621"/>
                  <a:pt x="172328" y="47845"/>
                  <a:pt x="286638" y="44138"/>
                </a:cubicBezTo>
                <a:cubicBezTo>
                  <a:pt x="286638" y="44138"/>
                  <a:pt x="312586" y="42931"/>
                  <a:pt x="358362" y="51379"/>
                </a:cubicBezTo>
                <a:cubicBezTo>
                  <a:pt x="440862" y="68707"/>
                  <a:pt x="524138" y="140603"/>
                  <a:pt x="554569" y="229138"/>
                </a:cubicBezTo>
                <a:cubicBezTo>
                  <a:pt x="537242" y="224397"/>
                  <a:pt x="517586" y="221811"/>
                  <a:pt x="496724" y="221811"/>
                </a:cubicBezTo>
                <a:cubicBezTo>
                  <a:pt x="460604" y="221811"/>
                  <a:pt x="421466" y="230173"/>
                  <a:pt x="396552" y="248362"/>
                </a:cubicBezTo>
                <a:lnTo>
                  <a:pt x="396552" y="248362"/>
                </a:lnTo>
                <a:close/>
              </a:path>
            </a:pathLst>
          </a:custGeom>
          <a:solidFill>
            <a:schemeClr val="accent1"/>
          </a:solidFill>
          <a:ln w="8617" cap="flat">
            <a:noFill/>
            <a:prstDash val="solid"/>
            <a:miter/>
          </a:ln>
        </p:spPr>
        <p:txBody>
          <a:bodyPr rtlCol="0" anchor="ctr"/>
          <a:lstStyle/>
          <a:p>
            <a:endParaRPr lang="en-US"/>
          </a:p>
        </p:txBody>
      </p:sp>
      <p:sp>
        <p:nvSpPr>
          <p:cNvPr id="203" name="Shape">
            <a:extLst>
              <a:ext uri="{FF2B5EF4-FFF2-40B4-BE49-F238E27FC236}">
                <a16:creationId xmlns:a16="http://schemas.microsoft.com/office/drawing/2014/main" id="{00A1529B-6907-3FCE-A955-73324BDC2158}"/>
              </a:ext>
            </a:extLst>
          </p:cNvPr>
          <p:cNvSpPr/>
          <p:nvPr/>
        </p:nvSpPr>
        <p:spPr>
          <a:xfrm>
            <a:off x="11181753" y="3289103"/>
            <a:ext cx="257835" cy="342594"/>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210" name="Group 1315">
            <a:extLst>
              <a:ext uri="{FF2B5EF4-FFF2-40B4-BE49-F238E27FC236}">
                <a16:creationId xmlns:a16="http://schemas.microsoft.com/office/drawing/2014/main" id="{CE212D60-F691-1D40-C8AA-BE67E2BCED0E}"/>
              </a:ext>
            </a:extLst>
          </p:cNvPr>
          <p:cNvGrpSpPr/>
          <p:nvPr/>
        </p:nvGrpSpPr>
        <p:grpSpPr>
          <a:xfrm>
            <a:off x="1079014" y="3380005"/>
            <a:ext cx="227941" cy="210599"/>
            <a:chOff x="2900363" y="5486400"/>
            <a:chExt cx="438150" cy="404813"/>
          </a:xfrm>
          <a:solidFill>
            <a:srgbClr val="F5A243"/>
          </a:solidFill>
        </p:grpSpPr>
        <p:sp>
          <p:nvSpPr>
            <p:cNvPr id="211" name="Freeform 203">
              <a:extLst>
                <a:ext uri="{FF2B5EF4-FFF2-40B4-BE49-F238E27FC236}">
                  <a16:creationId xmlns:a16="http://schemas.microsoft.com/office/drawing/2014/main" id="{19A84B6B-7311-0A1A-94C7-ADED3CFE330B}"/>
                </a:ext>
              </a:extLst>
            </p:cNvPr>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2" name="Freeform 204">
              <a:extLst>
                <a:ext uri="{FF2B5EF4-FFF2-40B4-BE49-F238E27FC236}">
                  <a16:creationId xmlns:a16="http://schemas.microsoft.com/office/drawing/2014/main" id="{306D7654-42B7-24B1-5287-0237ADA35AD3}"/>
                </a:ext>
              </a:extLst>
            </p:cNvPr>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13" name="Group 1305">
            <a:extLst>
              <a:ext uri="{FF2B5EF4-FFF2-40B4-BE49-F238E27FC236}">
                <a16:creationId xmlns:a16="http://schemas.microsoft.com/office/drawing/2014/main" id="{375A38A6-1C7E-8881-A41B-2542F794E00C}"/>
              </a:ext>
            </a:extLst>
          </p:cNvPr>
          <p:cNvGrpSpPr/>
          <p:nvPr/>
        </p:nvGrpSpPr>
        <p:grpSpPr>
          <a:xfrm>
            <a:off x="1671284" y="3386864"/>
            <a:ext cx="232072" cy="232072"/>
            <a:chOff x="1200150" y="3768725"/>
            <a:chExt cx="446088" cy="446088"/>
          </a:xfrm>
          <a:solidFill>
            <a:srgbClr val="F5A243"/>
          </a:solidFill>
        </p:grpSpPr>
        <p:sp>
          <p:nvSpPr>
            <p:cNvPr id="214" name="Freeform 78">
              <a:extLst>
                <a:ext uri="{FF2B5EF4-FFF2-40B4-BE49-F238E27FC236}">
                  <a16:creationId xmlns:a16="http://schemas.microsoft.com/office/drawing/2014/main" id="{C9289D66-FE79-7FE0-3944-5297BDCE71A4}"/>
                </a:ext>
              </a:extLst>
            </p:cNvPr>
            <p:cNvSpPr>
              <a:spLocks/>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5" name="Freeform 79">
              <a:extLst>
                <a:ext uri="{FF2B5EF4-FFF2-40B4-BE49-F238E27FC236}">
                  <a16:creationId xmlns:a16="http://schemas.microsoft.com/office/drawing/2014/main" id="{DB1D0EAE-06C5-DF51-65A7-0BCC23E9319F}"/>
                </a:ext>
              </a:extLst>
            </p:cNvPr>
            <p:cNvSpPr>
              <a:spLocks/>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6" name="Freeform 80">
              <a:extLst>
                <a:ext uri="{FF2B5EF4-FFF2-40B4-BE49-F238E27FC236}">
                  <a16:creationId xmlns:a16="http://schemas.microsoft.com/office/drawing/2014/main" id="{B7AFB736-A50D-D6E8-ED76-7035FAE18A65}"/>
                </a:ext>
              </a:extLst>
            </p:cNvPr>
            <p:cNvSpPr>
              <a:spLocks/>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17" name="Group 1317">
            <a:extLst>
              <a:ext uri="{FF2B5EF4-FFF2-40B4-BE49-F238E27FC236}">
                <a16:creationId xmlns:a16="http://schemas.microsoft.com/office/drawing/2014/main" id="{AD91811A-1451-22CF-9DAC-73428BFFCDD6}"/>
              </a:ext>
            </a:extLst>
          </p:cNvPr>
          <p:cNvGrpSpPr/>
          <p:nvPr/>
        </p:nvGrpSpPr>
        <p:grpSpPr>
          <a:xfrm>
            <a:off x="2267689" y="3373677"/>
            <a:ext cx="218858" cy="245287"/>
            <a:chOff x="4608513" y="6291263"/>
            <a:chExt cx="420688" cy="471488"/>
          </a:xfrm>
          <a:solidFill>
            <a:srgbClr val="F5A243"/>
          </a:solidFill>
        </p:grpSpPr>
        <p:sp>
          <p:nvSpPr>
            <p:cNvPr id="218" name="Freeform 218">
              <a:extLst>
                <a:ext uri="{FF2B5EF4-FFF2-40B4-BE49-F238E27FC236}">
                  <a16:creationId xmlns:a16="http://schemas.microsoft.com/office/drawing/2014/main" id="{C0509E83-827C-5D32-B6E7-E365F19BC285}"/>
                </a:ext>
              </a:extLst>
            </p:cNvPr>
            <p:cNvSpPr>
              <a:spLocks/>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9" name="Freeform 219">
              <a:extLst>
                <a:ext uri="{FF2B5EF4-FFF2-40B4-BE49-F238E27FC236}">
                  <a16:creationId xmlns:a16="http://schemas.microsoft.com/office/drawing/2014/main" id="{3A6C17D7-AF5F-97AB-1B2E-516980C2E68D}"/>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0" name="Freeform 220">
              <a:extLst>
                <a:ext uri="{FF2B5EF4-FFF2-40B4-BE49-F238E27FC236}">
                  <a16:creationId xmlns:a16="http://schemas.microsoft.com/office/drawing/2014/main" id="{6B944A4C-79A9-99A9-AA10-B07B17111645}"/>
                </a:ext>
              </a:extLst>
            </p:cNvPr>
            <p:cNvSpPr>
              <a:spLocks/>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21" name="Group 1321">
            <a:extLst>
              <a:ext uri="{FF2B5EF4-FFF2-40B4-BE49-F238E27FC236}">
                <a16:creationId xmlns:a16="http://schemas.microsoft.com/office/drawing/2014/main" id="{CB3DDC35-5366-643C-DD9D-19770F86445C}"/>
              </a:ext>
            </a:extLst>
          </p:cNvPr>
          <p:cNvGrpSpPr/>
          <p:nvPr/>
        </p:nvGrpSpPr>
        <p:grpSpPr>
          <a:xfrm>
            <a:off x="2850862" y="3394918"/>
            <a:ext cx="233725" cy="189127"/>
            <a:chOff x="1209675" y="6354763"/>
            <a:chExt cx="449263" cy="363538"/>
          </a:xfrm>
          <a:solidFill>
            <a:srgbClr val="F5A243"/>
          </a:solidFill>
        </p:grpSpPr>
        <p:sp>
          <p:nvSpPr>
            <p:cNvPr id="222" name="Freeform 205">
              <a:extLst>
                <a:ext uri="{FF2B5EF4-FFF2-40B4-BE49-F238E27FC236}">
                  <a16:creationId xmlns:a16="http://schemas.microsoft.com/office/drawing/2014/main" id="{3EF5372A-8EED-744A-832A-71D783678181}"/>
                </a:ext>
              </a:extLst>
            </p:cNvPr>
            <p:cNvSpPr>
              <a:spLocks/>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3" name="Freeform 207">
              <a:extLst>
                <a:ext uri="{FF2B5EF4-FFF2-40B4-BE49-F238E27FC236}">
                  <a16:creationId xmlns:a16="http://schemas.microsoft.com/office/drawing/2014/main" id="{9C82A8E5-7459-D176-5800-9470265EB434}"/>
                </a:ext>
              </a:extLst>
            </p:cNvPr>
            <p:cNvSpPr>
              <a:spLocks/>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4" name="Freeform 208">
              <a:extLst>
                <a:ext uri="{FF2B5EF4-FFF2-40B4-BE49-F238E27FC236}">
                  <a16:creationId xmlns:a16="http://schemas.microsoft.com/office/drawing/2014/main" id="{ABACB7A6-9821-B764-565A-0DE41D8B4453}"/>
                </a:ext>
              </a:extLst>
            </p:cNvPr>
            <p:cNvSpPr>
              <a:spLocks/>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5" name="Freeform 209">
              <a:extLst>
                <a:ext uri="{FF2B5EF4-FFF2-40B4-BE49-F238E27FC236}">
                  <a16:creationId xmlns:a16="http://schemas.microsoft.com/office/drawing/2014/main" id="{DCE958DF-F4AD-87B0-1AC6-3AEE09F14881}"/>
                </a:ext>
              </a:extLst>
            </p:cNvPr>
            <p:cNvSpPr>
              <a:spLocks/>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26" name="Group 1303">
            <a:extLst>
              <a:ext uri="{FF2B5EF4-FFF2-40B4-BE49-F238E27FC236}">
                <a16:creationId xmlns:a16="http://schemas.microsoft.com/office/drawing/2014/main" id="{0EC62BA6-7CA1-A03E-C24F-18B443F6C024}"/>
              </a:ext>
            </a:extLst>
          </p:cNvPr>
          <p:cNvGrpSpPr/>
          <p:nvPr/>
        </p:nvGrpSpPr>
        <p:grpSpPr>
          <a:xfrm>
            <a:off x="3448895" y="3389594"/>
            <a:ext cx="232897" cy="177563"/>
            <a:chOff x="2908300" y="2946400"/>
            <a:chExt cx="447675" cy="341313"/>
          </a:xfrm>
          <a:solidFill>
            <a:srgbClr val="F5A243"/>
          </a:solidFill>
        </p:grpSpPr>
        <p:sp>
          <p:nvSpPr>
            <p:cNvPr id="227" name="Freeform 227">
              <a:extLst>
                <a:ext uri="{FF2B5EF4-FFF2-40B4-BE49-F238E27FC236}">
                  <a16:creationId xmlns:a16="http://schemas.microsoft.com/office/drawing/2014/main" id="{42202F79-D149-14FB-F2CD-44930DED3EF5}"/>
                </a:ext>
              </a:extLst>
            </p:cNvPr>
            <p:cNvSpPr>
              <a:spLocks/>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8" name="Freeform 228">
              <a:extLst>
                <a:ext uri="{FF2B5EF4-FFF2-40B4-BE49-F238E27FC236}">
                  <a16:creationId xmlns:a16="http://schemas.microsoft.com/office/drawing/2014/main" id="{DCD6B7DE-62A9-2861-3235-310400511887}"/>
                </a:ext>
              </a:extLst>
            </p:cNvPr>
            <p:cNvSpPr>
              <a:spLocks/>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229" name="Freeform 202">
            <a:extLst>
              <a:ext uri="{FF2B5EF4-FFF2-40B4-BE49-F238E27FC236}">
                <a16:creationId xmlns:a16="http://schemas.microsoft.com/office/drawing/2014/main" id="{B6732DB6-A472-89FF-9E5E-A5B2E807AA3F}"/>
              </a:ext>
            </a:extLst>
          </p:cNvPr>
          <p:cNvSpPr>
            <a:spLocks noEditPoints="1"/>
          </p:cNvSpPr>
          <p:nvPr/>
        </p:nvSpPr>
        <p:spPr bwMode="auto">
          <a:xfrm>
            <a:off x="4629302" y="3379892"/>
            <a:ext cx="162698" cy="218857"/>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grpSp>
        <p:nvGrpSpPr>
          <p:cNvPr id="230" name="Group 1309">
            <a:extLst>
              <a:ext uri="{FF2B5EF4-FFF2-40B4-BE49-F238E27FC236}">
                <a16:creationId xmlns:a16="http://schemas.microsoft.com/office/drawing/2014/main" id="{3DBA0DE6-5790-C5DA-817F-95AF4DF60FBA}"/>
              </a:ext>
            </a:extLst>
          </p:cNvPr>
          <p:cNvGrpSpPr/>
          <p:nvPr/>
        </p:nvGrpSpPr>
        <p:grpSpPr>
          <a:xfrm>
            <a:off x="4046122" y="3423941"/>
            <a:ext cx="218858" cy="184171"/>
            <a:chOff x="4605338" y="3814763"/>
            <a:chExt cx="420688" cy="354013"/>
          </a:xfrm>
          <a:solidFill>
            <a:srgbClr val="F5A243"/>
          </a:solidFill>
        </p:grpSpPr>
        <p:sp>
          <p:nvSpPr>
            <p:cNvPr id="231" name="Freeform 32">
              <a:extLst>
                <a:ext uri="{FF2B5EF4-FFF2-40B4-BE49-F238E27FC236}">
                  <a16:creationId xmlns:a16="http://schemas.microsoft.com/office/drawing/2014/main" id="{9CF66C72-89F1-0CE5-54E8-D7E2207C8EDA}"/>
                </a:ext>
              </a:extLst>
            </p:cNvPr>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2" name="Oval 33">
              <a:extLst>
                <a:ext uri="{FF2B5EF4-FFF2-40B4-BE49-F238E27FC236}">
                  <a16:creationId xmlns:a16="http://schemas.microsoft.com/office/drawing/2014/main" id="{0BAA819E-43F4-B890-172A-46F7C99DB6EF}"/>
                </a:ext>
              </a:extLst>
            </p:cNvPr>
            <p:cNvSpPr>
              <a:spLocks noChangeArrowheads="1"/>
            </p:cNvSpPr>
            <p:nvPr/>
          </p:nvSpPr>
          <p:spPr bwMode="auto">
            <a:xfrm>
              <a:off x="4932363" y="4103688"/>
              <a:ext cx="6350" cy="47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3" name="Freeform 34">
              <a:extLst>
                <a:ext uri="{FF2B5EF4-FFF2-40B4-BE49-F238E27FC236}">
                  <a16:creationId xmlns:a16="http://schemas.microsoft.com/office/drawing/2014/main" id="{BB7576F2-3979-79CB-CA9E-DB9C41F41A81}"/>
                </a:ext>
              </a:extLst>
            </p:cNvPr>
            <p:cNvSpPr>
              <a:spLocks/>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4" name="Freeform 35">
              <a:extLst>
                <a:ext uri="{FF2B5EF4-FFF2-40B4-BE49-F238E27FC236}">
                  <a16:creationId xmlns:a16="http://schemas.microsoft.com/office/drawing/2014/main" id="{66AC9513-87A9-11AF-C2D2-89CB92BCBD27}"/>
                </a:ext>
              </a:extLst>
            </p:cNvPr>
            <p:cNvSpPr>
              <a:spLocks/>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5" name="Freeform 36">
              <a:extLst>
                <a:ext uri="{FF2B5EF4-FFF2-40B4-BE49-F238E27FC236}">
                  <a16:creationId xmlns:a16="http://schemas.microsoft.com/office/drawing/2014/main" id="{C68A7165-7113-7157-A4A4-89F6DE9448D6}"/>
                </a:ext>
              </a:extLst>
            </p:cNvPr>
            <p:cNvSpPr>
              <a:spLocks/>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6" name="Freeform 37">
              <a:extLst>
                <a:ext uri="{FF2B5EF4-FFF2-40B4-BE49-F238E27FC236}">
                  <a16:creationId xmlns:a16="http://schemas.microsoft.com/office/drawing/2014/main" id="{17D3FFE2-D474-E868-657C-219F54A78F69}"/>
                </a:ext>
              </a:extLst>
            </p:cNvPr>
            <p:cNvSpPr>
              <a:spLocks/>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7" name="Freeform 38">
              <a:extLst>
                <a:ext uri="{FF2B5EF4-FFF2-40B4-BE49-F238E27FC236}">
                  <a16:creationId xmlns:a16="http://schemas.microsoft.com/office/drawing/2014/main" id="{C722BC2F-7B1A-0C83-4580-7B2B4C7755AE}"/>
                </a:ext>
              </a:extLst>
            </p:cNvPr>
            <p:cNvSpPr>
              <a:spLocks/>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8" name="Freeform 39">
              <a:extLst>
                <a:ext uri="{FF2B5EF4-FFF2-40B4-BE49-F238E27FC236}">
                  <a16:creationId xmlns:a16="http://schemas.microsoft.com/office/drawing/2014/main" id="{418996B2-41A1-7212-DBCF-C229FA8963D8}"/>
                </a:ext>
              </a:extLst>
            </p:cNvPr>
            <p:cNvSpPr>
              <a:spLocks/>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39" name="Group 1473">
            <a:extLst>
              <a:ext uri="{FF2B5EF4-FFF2-40B4-BE49-F238E27FC236}">
                <a16:creationId xmlns:a16="http://schemas.microsoft.com/office/drawing/2014/main" id="{9AD33235-AEA7-4379-A914-90CE914C7257}"/>
              </a:ext>
            </a:extLst>
          </p:cNvPr>
          <p:cNvGrpSpPr/>
          <p:nvPr/>
        </p:nvGrpSpPr>
        <p:grpSpPr>
          <a:xfrm>
            <a:off x="5156344" y="3361985"/>
            <a:ext cx="241758" cy="241756"/>
            <a:chOff x="11468101" y="3690938"/>
            <a:chExt cx="511175" cy="511176"/>
          </a:xfrm>
          <a:solidFill>
            <a:srgbClr val="F5A243"/>
          </a:solidFill>
        </p:grpSpPr>
        <p:sp>
          <p:nvSpPr>
            <p:cNvPr id="240" name="Freeform 359">
              <a:extLst>
                <a:ext uri="{FF2B5EF4-FFF2-40B4-BE49-F238E27FC236}">
                  <a16:creationId xmlns:a16="http://schemas.microsoft.com/office/drawing/2014/main" id="{214A531C-9B55-55D1-5E7D-54212DEBC66E}"/>
                </a:ext>
              </a:extLst>
            </p:cNvPr>
            <p:cNvSpPr>
              <a:spLocks noEditPoints="1"/>
            </p:cNvSpPr>
            <p:nvPr/>
          </p:nvSpPr>
          <p:spPr bwMode="auto">
            <a:xfrm>
              <a:off x="11583988" y="3811588"/>
              <a:ext cx="271463" cy="269875"/>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1" name="Freeform 360">
              <a:extLst>
                <a:ext uri="{FF2B5EF4-FFF2-40B4-BE49-F238E27FC236}">
                  <a16:creationId xmlns:a16="http://schemas.microsoft.com/office/drawing/2014/main" id="{639BDE99-79E6-C0C7-CD5E-AEB20A9F1F51}"/>
                </a:ext>
              </a:extLst>
            </p:cNvPr>
            <p:cNvSpPr>
              <a:spLocks/>
            </p:cNvSpPr>
            <p:nvPr/>
          </p:nvSpPr>
          <p:spPr bwMode="auto">
            <a:xfrm>
              <a:off x="11704638" y="4127501"/>
              <a:ext cx="38100" cy="74613"/>
            </a:xfrm>
            <a:custGeom>
              <a:avLst/>
              <a:gdLst>
                <a:gd name="T0" fmla="*/ 10 w 10"/>
                <a:gd name="T1" fmla="*/ 15 h 20"/>
                <a:gd name="T2" fmla="*/ 5 w 10"/>
                <a:gd name="T3" fmla="*/ 20 h 20"/>
                <a:gd name="T4" fmla="*/ 5 w 10"/>
                <a:gd name="T5" fmla="*/ 20 h 20"/>
                <a:gd name="T6" fmla="*/ 0 w 10"/>
                <a:gd name="T7" fmla="*/ 15 h 20"/>
                <a:gd name="T8" fmla="*/ 0 w 10"/>
                <a:gd name="T9" fmla="*/ 5 h 20"/>
                <a:gd name="T10" fmla="*/ 5 w 10"/>
                <a:gd name="T11" fmla="*/ 0 h 20"/>
                <a:gd name="T12" fmla="*/ 5 w 10"/>
                <a:gd name="T13" fmla="*/ 0 h 20"/>
                <a:gd name="T14" fmla="*/ 10 w 10"/>
                <a:gd name="T15" fmla="*/ 5 h 20"/>
                <a:gd name="T16" fmla="*/ 10 w 10"/>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15"/>
                  </a:moveTo>
                  <a:cubicBezTo>
                    <a:pt x="10" y="17"/>
                    <a:pt x="8" y="20"/>
                    <a:pt x="5" y="20"/>
                  </a:cubicBezTo>
                  <a:cubicBezTo>
                    <a:pt x="5" y="20"/>
                    <a:pt x="5" y="20"/>
                    <a:pt x="5" y="20"/>
                  </a:cubicBezTo>
                  <a:cubicBezTo>
                    <a:pt x="3" y="20"/>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2" name="Freeform 361">
              <a:extLst>
                <a:ext uri="{FF2B5EF4-FFF2-40B4-BE49-F238E27FC236}">
                  <a16:creationId xmlns:a16="http://schemas.microsoft.com/office/drawing/2014/main" id="{1F77CCF9-47BA-5C66-EA17-86CFB582AA4C}"/>
                </a:ext>
              </a:extLst>
            </p:cNvPr>
            <p:cNvSpPr>
              <a:spLocks/>
            </p:cNvSpPr>
            <p:nvPr/>
          </p:nvSpPr>
          <p:spPr bwMode="auto">
            <a:xfrm>
              <a:off x="11534776" y="4067176"/>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3" name="Freeform 362">
              <a:extLst>
                <a:ext uri="{FF2B5EF4-FFF2-40B4-BE49-F238E27FC236}">
                  <a16:creationId xmlns:a16="http://schemas.microsoft.com/office/drawing/2014/main" id="{FD687FF8-3048-4047-E63D-1FF7057BE48C}"/>
                </a:ext>
              </a:extLst>
            </p:cNvPr>
            <p:cNvSpPr>
              <a:spLocks/>
            </p:cNvSpPr>
            <p:nvPr/>
          </p:nvSpPr>
          <p:spPr bwMode="auto">
            <a:xfrm>
              <a:off x="11842751" y="4067176"/>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4" name="Freeform 363">
              <a:extLst>
                <a:ext uri="{FF2B5EF4-FFF2-40B4-BE49-F238E27FC236}">
                  <a16:creationId xmlns:a16="http://schemas.microsoft.com/office/drawing/2014/main" id="{4642332F-312E-B551-F62D-CD787038AFE7}"/>
                </a:ext>
              </a:extLst>
            </p:cNvPr>
            <p:cNvSpPr>
              <a:spLocks/>
            </p:cNvSpPr>
            <p:nvPr/>
          </p:nvSpPr>
          <p:spPr bwMode="auto">
            <a:xfrm>
              <a:off x="11704638" y="3690938"/>
              <a:ext cx="38100" cy="71438"/>
            </a:xfrm>
            <a:custGeom>
              <a:avLst/>
              <a:gdLst>
                <a:gd name="T0" fmla="*/ 10 w 10"/>
                <a:gd name="T1" fmla="*/ 15 h 19"/>
                <a:gd name="T2" fmla="*/ 5 w 10"/>
                <a:gd name="T3" fmla="*/ 19 h 19"/>
                <a:gd name="T4" fmla="*/ 5 w 10"/>
                <a:gd name="T5" fmla="*/ 19 h 19"/>
                <a:gd name="T6" fmla="*/ 0 w 10"/>
                <a:gd name="T7" fmla="*/ 15 h 19"/>
                <a:gd name="T8" fmla="*/ 0 w 10"/>
                <a:gd name="T9" fmla="*/ 5 h 19"/>
                <a:gd name="T10" fmla="*/ 5 w 10"/>
                <a:gd name="T11" fmla="*/ 0 h 19"/>
                <a:gd name="T12" fmla="*/ 5 w 10"/>
                <a:gd name="T13" fmla="*/ 0 h 19"/>
                <a:gd name="T14" fmla="*/ 10 w 10"/>
                <a:gd name="T15" fmla="*/ 5 h 19"/>
                <a:gd name="T16" fmla="*/ 10 w 10"/>
                <a:gd name="T1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10" y="15"/>
                  </a:moveTo>
                  <a:cubicBezTo>
                    <a:pt x="10" y="17"/>
                    <a:pt x="8" y="19"/>
                    <a:pt x="5" y="19"/>
                  </a:cubicBezTo>
                  <a:cubicBezTo>
                    <a:pt x="5" y="19"/>
                    <a:pt x="5" y="19"/>
                    <a:pt x="5" y="19"/>
                  </a:cubicBezTo>
                  <a:cubicBezTo>
                    <a:pt x="3" y="19"/>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5" name="Freeform 364">
              <a:extLst>
                <a:ext uri="{FF2B5EF4-FFF2-40B4-BE49-F238E27FC236}">
                  <a16:creationId xmlns:a16="http://schemas.microsoft.com/office/drawing/2014/main" id="{8B9D42A1-6F63-6038-0710-9A82A28A89C7}"/>
                </a:ext>
              </a:extLst>
            </p:cNvPr>
            <p:cNvSpPr>
              <a:spLocks/>
            </p:cNvSpPr>
            <p:nvPr/>
          </p:nvSpPr>
          <p:spPr bwMode="auto">
            <a:xfrm>
              <a:off x="11842751" y="3759201"/>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6" name="Freeform 365">
              <a:extLst>
                <a:ext uri="{FF2B5EF4-FFF2-40B4-BE49-F238E27FC236}">
                  <a16:creationId xmlns:a16="http://schemas.microsoft.com/office/drawing/2014/main" id="{F1F8ADE1-8CB5-8587-BF04-0915A8658BDC}"/>
                </a:ext>
              </a:extLst>
            </p:cNvPr>
            <p:cNvSpPr>
              <a:spLocks/>
            </p:cNvSpPr>
            <p:nvPr/>
          </p:nvSpPr>
          <p:spPr bwMode="auto">
            <a:xfrm>
              <a:off x="11903076" y="3927476"/>
              <a:ext cx="76200"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7" name="Freeform 366">
              <a:extLst>
                <a:ext uri="{FF2B5EF4-FFF2-40B4-BE49-F238E27FC236}">
                  <a16:creationId xmlns:a16="http://schemas.microsoft.com/office/drawing/2014/main" id="{01406DFC-2741-3AD6-0A33-C68A756B27F7}"/>
                </a:ext>
              </a:extLst>
            </p:cNvPr>
            <p:cNvSpPr>
              <a:spLocks/>
            </p:cNvSpPr>
            <p:nvPr/>
          </p:nvSpPr>
          <p:spPr bwMode="auto">
            <a:xfrm>
              <a:off x="11468101" y="3927476"/>
              <a:ext cx="74613"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8" name="Freeform 367">
              <a:extLst>
                <a:ext uri="{FF2B5EF4-FFF2-40B4-BE49-F238E27FC236}">
                  <a16:creationId xmlns:a16="http://schemas.microsoft.com/office/drawing/2014/main" id="{ECE777BD-F633-9E7E-BEAA-70AE7F89F4E0}"/>
                </a:ext>
              </a:extLst>
            </p:cNvPr>
            <p:cNvSpPr>
              <a:spLocks/>
            </p:cNvSpPr>
            <p:nvPr/>
          </p:nvSpPr>
          <p:spPr bwMode="auto">
            <a:xfrm>
              <a:off x="11534776" y="3759201"/>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249" name="Freeform 254">
            <a:extLst>
              <a:ext uri="{FF2B5EF4-FFF2-40B4-BE49-F238E27FC236}">
                <a16:creationId xmlns:a16="http://schemas.microsoft.com/office/drawing/2014/main" id="{E6FF0EA1-705C-E90A-BC70-4564FCE5D946}"/>
              </a:ext>
            </a:extLst>
          </p:cNvPr>
          <p:cNvSpPr>
            <a:spLocks noEditPoints="1"/>
          </p:cNvSpPr>
          <p:nvPr/>
        </p:nvSpPr>
        <p:spPr bwMode="auto">
          <a:xfrm>
            <a:off x="1022656" y="2480409"/>
            <a:ext cx="305249" cy="30605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8 w 560"/>
              <a:gd name="T11" fmla="*/ 159 h 560"/>
              <a:gd name="T12" fmla="*/ 382 w 560"/>
              <a:gd name="T13" fmla="*/ 192 h 560"/>
              <a:gd name="T14" fmla="*/ 348 w 560"/>
              <a:gd name="T15" fmla="*/ 226 h 560"/>
              <a:gd name="T16" fmla="*/ 314 w 560"/>
              <a:gd name="T17" fmla="*/ 192 h 560"/>
              <a:gd name="T18" fmla="*/ 348 w 560"/>
              <a:gd name="T19" fmla="*/ 159 h 560"/>
              <a:gd name="T20" fmla="*/ 208 w 560"/>
              <a:gd name="T21" fmla="*/ 159 h 560"/>
              <a:gd name="T22" fmla="*/ 241 w 560"/>
              <a:gd name="T23" fmla="*/ 192 h 560"/>
              <a:gd name="T24" fmla="*/ 208 w 560"/>
              <a:gd name="T25" fmla="*/ 226 h 560"/>
              <a:gd name="T26" fmla="*/ 174 w 560"/>
              <a:gd name="T27" fmla="*/ 192 h 560"/>
              <a:gd name="T28" fmla="*/ 208 w 560"/>
              <a:gd name="T29" fmla="*/ 159 h 560"/>
              <a:gd name="T30" fmla="*/ 471 w 560"/>
              <a:gd name="T31" fmla="*/ 310 h 560"/>
              <a:gd name="T32" fmla="*/ 280 w 560"/>
              <a:gd name="T33" fmla="*/ 465 h 560"/>
              <a:gd name="T34" fmla="*/ 90 w 560"/>
              <a:gd name="T35" fmla="*/ 316 h 560"/>
              <a:gd name="T36" fmla="*/ 102 w 560"/>
              <a:gd name="T37" fmla="*/ 295 h 560"/>
              <a:gd name="T38" fmla="*/ 123 w 560"/>
              <a:gd name="T39" fmla="*/ 308 h 560"/>
              <a:gd name="T40" fmla="*/ 280 w 560"/>
              <a:gd name="T41" fmla="*/ 432 h 560"/>
              <a:gd name="T42" fmla="*/ 438 w 560"/>
              <a:gd name="T43" fmla="*/ 303 h 560"/>
              <a:gd name="T44" fmla="*/ 458 w 560"/>
              <a:gd name="T45" fmla="*/ 290 h 560"/>
              <a:gd name="T46" fmla="*/ 471 w 560"/>
              <a:gd name="T47" fmla="*/ 31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48" y="159"/>
                </a:moveTo>
                <a:cubicBezTo>
                  <a:pt x="366" y="159"/>
                  <a:pt x="382" y="174"/>
                  <a:pt x="382" y="192"/>
                </a:cubicBezTo>
                <a:cubicBezTo>
                  <a:pt x="382" y="211"/>
                  <a:pt x="366" y="226"/>
                  <a:pt x="348" y="226"/>
                </a:cubicBezTo>
                <a:cubicBezTo>
                  <a:pt x="329" y="226"/>
                  <a:pt x="314" y="211"/>
                  <a:pt x="314" y="192"/>
                </a:cubicBezTo>
                <a:cubicBezTo>
                  <a:pt x="314" y="174"/>
                  <a:pt x="329" y="159"/>
                  <a:pt x="348" y="159"/>
                </a:cubicBezTo>
                <a:moveTo>
                  <a:pt x="208" y="159"/>
                </a:moveTo>
                <a:cubicBezTo>
                  <a:pt x="226" y="159"/>
                  <a:pt x="241" y="174"/>
                  <a:pt x="241" y="192"/>
                </a:cubicBezTo>
                <a:cubicBezTo>
                  <a:pt x="241" y="211"/>
                  <a:pt x="226" y="226"/>
                  <a:pt x="208" y="226"/>
                </a:cubicBezTo>
                <a:cubicBezTo>
                  <a:pt x="189" y="226"/>
                  <a:pt x="174" y="211"/>
                  <a:pt x="174" y="192"/>
                </a:cubicBezTo>
                <a:cubicBezTo>
                  <a:pt x="174" y="174"/>
                  <a:pt x="189" y="159"/>
                  <a:pt x="208" y="159"/>
                </a:cubicBezTo>
                <a:moveTo>
                  <a:pt x="471" y="310"/>
                </a:moveTo>
                <a:cubicBezTo>
                  <a:pt x="452" y="400"/>
                  <a:pt x="372" y="465"/>
                  <a:pt x="280" y="465"/>
                </a:cubicBezTo>
                <a:cubicBezTo>
                  <a:pt x="189" y="465"/>
                  <a:pt x="111" y="404"/>
                  <a:pt x="90" y="316"/>
                </a:cubicBezTo>
                <a:cubicBezTo>
                  <a:pt x="88" y="307"/>
                  <a:pt x="93" y="298"/>
                  <a:pt x="102" y="295"/>
                </a:cubicBezTo>
                <a:cubicBezTo>
                  <a:pt x="111" y="293"/>
                  <a:pt x="121" y="299"/>
                  <a:pt x="123" y="308"/>
                </a:cubicBezTo>
                <a:cubicBezTo>
                  <a:pt x="140" y="381"/>
                  <a:pt x="205" y="432"/>
                  <a:pt x="280" y="432"/>
                </a:cubicBezTo>
                <a:cubicBezTo>
                  <a:pt x="356" y="432"/>
                  <a:pt x="422" y="378"/>
                  <a:pt x="438" y="303"/>
                </a:cubicBezTo>
                <a:cubicBezTo>
                  <a:pt x="440" y="294"/>
                  <a:pt x="449" y="288"/>
                  <a:pt x="458" y="290"/>
                </a:cubicBezTo>
                <a:cubicBezTo>
                  <a:pt x="467" y="292"/>
                  <a:pt x="473" y="301"/>
                  <a:pt x="471" y="310"/>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0" name="Freeform 258">
            <a:extLst>
              <a:ext uri="{FF2B5EF4-FFF2-40B4-BE49-F238E27FC236}">
                <a16:creationId xmlns:a16="http://schemas.microsoft.com/office/drawing/2014/main" id="{12A85201-11CA-5F0C-773A-FC63811C0496}"/>
              </a:ext>
            </a:extLst>
          </p:cNvPr>
          <p:cNvSpPr>
            <a:spLocks noEditPoints="1"/>
          </p:cNvSpPr>
          <p:nvPr/>
        </p:nvSpPr>
        <p:spPr bwMode="auto">
          <a:xfrm>
            <a:off x="3017187"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8 w 560"/>
              <a:gd name="T11" fmla="*/ 159 h 560"/>
              <a:gd name="T12" fmla="*/ 382 w 560"/>
              <a:gd name="T13" fmla="*/ 192 h 560"/>
              <a:gd name="T14" fmla="*/ 348 w 560"/>
              <a:gd name="T15" fmla="*/ 226 h 560"/>
              <a:gd name="T16" fmla="*/ 314 w 560"/>
              <a:gd name="T17" fmla="*/ 192 h 560"/>
              <a:gd name="T18" fmla="*/ 348 w 560"/>
              <a:gd name="T19" fmla="*/ 159 h 560"/>
              <a:gd name="T20" fmla="*/ 208 w 560"/>
              <a:gd name="T21" fmla="*/ 159 h 560"/>
              <a:gd name="T22" fmla="*/ 241 w 560"/>
              <a:gd name="T23" fmla="*/ 192 h 560"/>
              <a:gd name="T24" fmla="*/ 208 w 560"/>
              <a:gd name="T25" fmla="*/ 226 h 560"/>
              <a:gd name="T26" fmla="*/ 174 w 560"/>
              <a:gd name="T27" fmla="*/ 192 h 560"/>
              <a:gd name="T28" fmla="*/ 208 w 560"/>
              <a:gd name="T29" fmla="*/ 159 h 560"/>
              <a:gd name="T30" fmla="*/ 426 w 560"/>
              <a:gd name="T31" fmla="*/ 388 h 560"/>
              <a:gd name="T32" fmla="*/ 402 w 560"/>
              <a:gd name="T33" fmla="*/ 389 h 560"/>
              <a:gd name="T34" fmla="*/ 281 w 560"/>
              <a:gd name="T35" fmla="*/ 343 h 560"/>
              <a:gd name="T36" fmla="*/ 159 w 560"/>
              <a:gd name="T37" fmla="*/ 390 h 560"/>
              <a:gd name="T38" fmla="*/ 148 w 560"/>
              <a:gd name="T39" fmla="*/ 394 h 560"/>
              <a:gd name="T40" fmla="*/ 135 w 560"/>
              <a:gd name="T41" fmla="*/ 389 h 560"/>
              <a:gd name="T42" fmla="*/ 136 w 560"/>
              <a:gd name="T43" fmla="*/ 365 h 560"/>
              <a:gd name="T44" fmla="*/ 281 w 560"/>
              <a:gd name="T45" fmla="*/ 309 h 560"/>
              <a:gd name="T46" fmla="*/ 425 w 560"/>
              <a:gd name="T47" fmla="*/ 364 h 560"/>
              <a:gd name="T48" fmla="*/ 426 w 560"/>
              <a:gd name="T49" fmla="*/ 38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48" y="159"/>
                </a:moveTo>
                <a:cubicBezTo>
                  <a:pt x="366" y="159"/>
                  <a:pt x="382" y="174"/>
                  <a:pt x="382" y="192"/>
                </a:cubicBezTo>
                <a:cubicBezTo>
                  <a:pt x="382" y="211"/>
                  <a:pt x="366" y="226"/>
                  <a:pt x="348" y="226"/>
                </a:cubicBezTo>
                <a:cubicBezTo>
                  <a:pt x="329" y="226"/>
                  <a:pt x="314" y="211"/>
                  <a:pt x="314" y="192"/>
                </a:cubicBezTo>
                <a:cubicBezTo>
                  <a:pt x="314" y="174"/>
                  <a:pt x="329" y="159"/>
                  <a:pt x="348" y="159"/>
                </a:cubicBezTo>
                <a:moveTo>
                  <a:pt x="208" y="159"/>
                </a:moveTo>
                <a:cubicBezTo>
                  <a:pt x="226" y="159"/>
                  <a:pt x="241" y="174"/>
                  <a:pt x="241" y="192"/>
                </a:cubicBezTo>
                <a:cubicBezTo>
                  <a:pt x="241" y="211"/>
                  <a:pt x="226" y="226"/>
                  <a:pt x="208" y="226"/>
                </a:cubicBezTo>
                <a:cubicBezTo>
                  <a:pt x="189" y="226"/>
                  <a:pt x="174" y="211"/>
                  <a:pt x="174" y="192"/>
                </a:cubicBezTo>
                <a:cubicBezTo>
                  <a:pt x="174" y="174"/>
                  <a:pt x="189" y="159"/>
                  <a:pt x="208" y="159"/>
                </a:cubicBezTo>
                <a:moveTo>
                  <a:pt x="426" y="388"/>
                </a:moveTo>
                <a:cubicBezTo>
                  <a:pt x="420" y="395"/>
                  <a:pt x="409" y="396"/>
                  <a:pt x="402" y="389"/>
                </a:cubicBezTo>
                <a:cubicBezTo>
                  <a:pt x="369" y="359"/>
                  <a:pt x="326" y="343"/>
                  <a:pt x="281" y="343"/>
                </a:cubicBezTo>
                <a:cubicBezTo>
                  <a:pt x="236" y="343"/>
                  <a:pt x="192" y="359"/>
                  <a:pt x="159" y="390"/>
                </a:cubicBezTo>
                <a:cubicBezTo>
                  <a:pt x="156" y="393"/>
                  <a:pt x="152" y="394"/>
                  <a:pt x="148" y="394"/>
                </a:cubicBezTo>
                <a:cubicBezTo>
                  <a:pt x="143" y="394"/>
                  <a:pt x="139" y="392"/>
                  <a:pt x="135" y="389"/>
                </a:cubicBezTo>
                <a:cubicBezTo>
                  <a:pt x="129" y="382"/>
                  <a:pt x="129" y="371"/>
                  <a:pt x="136" y="365"/>
                </a:cubicBezTo>
                <a:cubicBezTo>
                  <a:pt x="176" y="329"/>
                  <a:pt x="227" y="309"/>
                  <a:pt x="281" y="309"/>
                </a:cubicBezTo>
                <a:cubicBezTo>
                  <a:pt x="334" y="309"/>
                  <a:pt x="385" y="329"/>
                  <a:pt x="425" y="364"/>
                </a:cubicBezTo>
                <a:cubicBezTo>
                  <a:pt x="432" y="371"/>
                  <a:pt x="432" y="381"/>
                  <a:pt x="426" y="388"/>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1" name="Freeform 261">
            <a:extLst>
              <a:ext uri="{FF2B5EF4-FFF2-40B4-BE49-F238E27FC236}">
                <a16:creationId xmlns:a16="http://schemas.microsoft.com/office/drawing/2014/main" id="{A90CF9BA-D118-47BA-2EDB-248062F97099}"/>
              </a:ext>
            </a:extLst>
          </p:cNvPr>
          <p:cNvSpPr>
            <a:spLocks noEditPoints="1"/>
          </p:cNvSpPr>
          <p:nvPr/>
        </p:nvSpPr>
        <p:spPr bwMode="auto">
          <a:xfrm>
            <a:off x="3647361"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129 w 560"/>
              <a:gd name="T11" fmla="*/ 149 h 560"/>
              <a:gd name="T12" fmla="*/ 152 w 560"/>
              <a:gd name="T13" fmla="*/ 143 h 560"/>
              <a:gd name="T14" fmla="*/ 254 w 560"/>
              <a:gd name="T15" fmla="*/ 203 h 560"/>
              <a:gd name="T16" fmla="*/ 260 w 560"/>
              <a:gd name="T17" fmla="*/ 226 h 560"/>
              <a:gd name="T18" fmla="*/ 246 w 560"/>
              <a:gd name="T19" fmla="*/ 234 h 560"/>
              <a:gd name="T20" fmla="*/ 240 w 560"/>
              <a:gd name="T21" fmla="*/ 233 h 560"/>
              <a:gd name="T22" fmla="*/ 239 w 560"/>
              <a:gd name="T23" fmla="*/ 236 h 560"/>
              <a:gd name="T24" fmla="*/ 193 w 560"/>
              <a:gd name="T25" fmla="*/ 248 h 560"/>
              <a:gd name="T26" fmla="*/ 181 w 560"/>
              <a:gd name="T27" fmla="*/ 202 h 560"/>
              <a:gd name="T28" fmla="*/ 182 w 560"/>
              <a:gd name="T29" fmla="*/ 200 h 560"/>
              <a:gd name="T30" fmla="*/ 135 w 560"/>
              <a:gd name="T31" fmla="*/ 172 h 560"/>
              <a:gd name="T32" fmla="*/ 129 w 560"/>
              <a:gd name="T33" fmla="*/ 149 h 560"/>
              <a:gd name="T34" fmla="*/ 425 w 560"/>
              <a:gd name="T35" fmla="*/ 388 h 560"/>
              <a:gd name="T36" fmla="*/ 402 w 560"/>
              <a:gd name="T37" fmla="*/ 389 h 560"/>
              <a:gd name="T38" fmla="*/ 280 w 560"/>
              <a:gd name="T39" fmla="*/ 343 h 560"/>
              <a:gd name="T40" fmla="*/ 158 w 560"/>
              <a:gd name="T41" fmla="*/ 390 h 560"/>
              <a:gd name="T42" fmla="*/ 147 w 560"/>
              <a:gd name="T43" fmla="*/ 394 h 560"/>
              <a:gd name="T44" fmla="*/ 134 w 560"/>
              <a:gd name="T45" fmla="*/ 389 h 560"/>
              <a:gd name="T46" fmla="*/ 136 w 560"/>
              <a:gd name="T47" fmla="*/ 365 h 560"/>
              <a:gd name="T48" fmla="*/ 280 w 560"/>
              <a:gd name="T49" fmla="*/ 309 h 560"/>
              <a:gd name="T50" fmla="*/ 424 w 560"/>
              <a:gd name="T51" fmla="*/ 364 h 560"/>
              <a:gd name="T52" fmla="*/ 425 w 560"/>
              <a:gd name="T53" fmla="*/ 388 h 560"/>
              <a:gd name="T54" fmla="*/ 425 w 560"/>
              <a:gd name="T55" fmla="*/ 172 h 560"/>
              <a:gd name="T56" fmla="*/ 377 w 560"/>
              <a:gd name="T57" fmla="*/ 200 h 560"/>
              <a:gd name="T58" fmla="*/ 379 w 560"/>
              <a:gd name="T59" fmla="*/ 202 h 560"/>
              <a:gd name="T60" fmla="*/ 367 w 560"/>
              <a:gd name="T61" fmla="*/ 248 h 560"/>
              <a:gd name="T62" fmla="*/ 321 w 560"/>
              <a:gd name="T63" fmla="*/ 236 h 560"/>
              <a:gd name="T64" fmla="*/ 320 w 560"/>
              <a:gd name="T65" fmla="*/ 233 h 560"/>
              <a:gd name="T66" fmla="*/ 314 w 560"/>
              <a:gd name="T67" fmla="*/ 234 h 560"/>
              <a:gd name="T68" fmla="*/ 299 w 560"/>
              <a:gd name="T69" fmla="*/ 226 h 560"/>
              <a:gd name="T70" fmla="*/ 305 w 560"/>
              <a:gd name="T71" fmla="*/ 203 h 560"/>
              <a:gd name="T72" fmla="*/ 408 w 560"/>
              <a:gd name="T73" fmla="*/ 143 h 560"/>
              <a:gd name="T74" fmla="*/ 431 w 560"/>
              <a:gd name="T75" fmla="*/ 149 h 560"/>
              <a:gd name="T76" fmla="*/ 425 w 560"/>
              <a:gd name="T77" fmla="*/ 17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0" h="560">
                <a:moveTo>
                  <a:pt x="280" y="0"/>
                </a:moveTo>
                <a:cubicBezTo>
                  <a:pt x="125" y="0"/>
                  <a:pt x="0" y="125"/>
                  <a:pt x="0" y="280"/>
                </a:cubicBezTo>
                <a:cubicBezTo>
                  <a:pt x="0" y="435"/>
                  <a:pt x="125" y="560"/>
                  <a:pt x="280" y="560"/>
                </a:cubicBezTo>
                <a:cubicBezTo>
                  <a:pt x="434" y="560"/>
                  <a:pt x="560" y="435"/>
                  <a:pt x="560" y="280"/>
                </a:cubicBezTo>
                <a:cubicBezTo>
                  <a:pt x="560" y="125"/>
                  <a:pt x="434" y="0"/>
                  <a:pt x="280" y="0"/>
                </a:cubicBezTo>
                <a:moveTo>
                  <a:pt x="129" y="149"/>
                </a:moveTo>
                <a:cubicBezTo>
                  <a:pt x="134" y="141"/>
                  <a:pt x="144" y="138"/>
                  <a:pt x="152" y="143"/>
                </a:cubicBezTo>
                <a:cubicBezTo>
                  <a:pt x="254" y="203"/>
                  <a:pt x="254" y="203"/>
                  <a:pt x="254" y="203"/>
                </a:cubicBezTo>
                <a:cubicBezTo>
                  <a:pt x="262" y="208"/>
                  <a:pt x="265" y="218"/>
                  <a:pt x="260" y="226"/>
                </a:cubicBezTo>
                <a:cubicBezTo>
                  <a:pt x="257" y="231"/>
                  <a:pt x="252" y="234"/>
                  <a:pt x="246" y="234"/>
                </a:cubicBezTo>
                <a:cubicBezTo>
                  <a:pt x="244" y="234"/>
                  <a:pt x="242" y="234"/>
                  <a:pt x="240" y="233"/>
                </a:cubicBezTo>
                <a:cubicBezTo>
                  <a:pt x="239" y="234"/>
                  <a:pt x="239" y="235"/>
                  <a:pt x="239" y="236"/>
                </a:cubicBezTo>
                <a:cubicBezTo>
                  <a:pt x="229" y="252"/>
                  <a:pt x="209" y="257"/>
                  <a:pt x="193" y="248"/>
                </a:cubicBezTo>
                <a:cubicBezTo>
                  <a:pt x="177" y="239"/>
                  <a:pt x="171" y="218"/>
                  <a:pt x="181" y="202"/>
                </a:cubicBezTo>
                <a:cubicBezTo>
                  <a:pt x="181" y="201"/>
                  <a:pt x="182" y="200"/>
                  <a:pt x="182" y="200"/>
                </a:cubicBezTo>
                <a:cubicBezTo>
                  <a:pt x="135" y="172"/>
                  <a:pt x="135" y="172"/>
                  <a:pt x="135" y="172"/>
                </a:cubicBezTo>
                <a:cubicBezTo>
                  <a:pt x="127" y="167"/>
                  <a:pt x="124" y="157"/>
                  <a:pt x="129" y="149"/>
                </a:cubicBezTo>
                <a:moveTo>
                  <a:pt x="425" y="388"/>
                </a:moveTo>
                <a:cubicBezTo>
                  <a:pt x="419" y="395"/>
                  <a:pt x="408" y="396"/>
                  <a:pt x="402" y="389"/>
                </a:cubicBezTo>
                <a:cubicBezTo>
                  <a:pt x="368" y="359"/>
                  <a:pt x="325" y="343"/>
                  <a:pt x="280" y="343"/>
                </a:cubicBezTo>
                <a:cubicBezTo>
                  <a:pt x="235" y="343"/>
                  <a:pt x="192" y="359"/>
                  <a:pt x="158" y="390"/>
                </a:cubicBezTo>
                <a:cubicBezTo>
                  <a:pt x="155" y="393"/>
                  <a:pt x="151" y="394"/>
                  <a:pt x="147" y="394"/>
                </a:cubicBezTo>
                <a:cubicBezTo>
                  <a:pt x="142" y="394"/>
                  <a:pt x="138" y="392"/>
                  <a:pt x="134" y="389"/>
                </a:cubicBezTo>
                <a:cubicBezTo>
                  <a:pt x="128" y="382"/>
                  <a:pt x="129" y="371"/>
                  <a:pt x="136" y="365"/>
                </a:cubicBezTo>
                <a:cubicBezTo>
                  <a:pt x="175" y="329"/>
                  <a:pt x="226" y="309"/>
                  <a:pt x="280" y="309"/>
                </a:cubicBezTo>
                <a:cubicBezTo>
                  <a:pt x="333" y="309"/>
                  <a:pt x="385" y="329"/>
                  <a:pt x="424" y="364"/>
                </a:cubicBezTo>
                <a:cubicBezTo>
                  <a:pt x="431" y="371"/>
                  <a:pt x="432" y="381"/>
                  <a:pt x="425" y="388"/>
                </a:cubicBezTo>
                <a:moveTo>
                  <a:pt x="425" y="172"/>
                </a:moveTo>
                <a:cubicBezTo>
                  <a:pt x="377" y="200"/>
                  <a:pt x="377" y="200"/>
                  <a:pt x="377" y="200"/>
                </a:cubicBezTo>
                <a:cubicBezTo>
                  <a:pt x="378" y="200"/>
                  <a:pt x="379" y="201"/>
                  <a:pt x="379" y="202"/>
                </a:cubicBezTo>
                <a:cubicBezTo>
                  <a:pt x="389" y="218"/>
                  <a:pt x="383" y="239"/>
                  <a:pt x="367" y="248"/>
                </a:cubicBezTo>
                <a:cubicBezTo>
                  <a:pt x="351" y="257"/>
                  <a:pt x="330" y="252"/>
                  <a:pt x="321" y="236"/>
                </a:cubicBezTo>
                <a:cubicBezTo>
                  <a:pt x="321" y="235"/>
                  <a:pt x="320" y="234"/>
                  <a:pt x="320" y="233"/>
                </a:cubicBezTo>
                <a:cubicBezTo>
                  <a:pt x="318" y="234"/>
                  <a:pt x="316" y="234"/>
                  <a:pt x="314" y="234"/>
                </a:cubicBezTo>
                <a:cubicBezTo>
                  <a:pt x="308" y="234"/>
                  <a:pt x="303" y="231"/>
                  <a:pt x="299" y="226"/>
                </a:cubicBezTo>
                <a:cubicBezTo>
                  <a:pt x="295" y="218"/>
                  <a:pt x="297" y="208"/>
                  <a:pt x="305" y="203"/>
                </a:cubicBezTo>
                <a:cubicBezTo>
                  <a:pt x="408" y="143"/>
                  <a:pt x="408" y="143"/>
                  <a:pt x="408" y="143"/>
                </a:cubicBezTo>
                <a:cubicBezTo>
                  <a:pt x="416" y="138"/>
                  <a:pt x="426" y="141"/>
                  <a:pt x="431" y="149"/>
                </a:cubicBezTo>
                <a:cubicBezTo>
                  <a:pt x="435" y="157"/>
                  <a:pt x="433" y="167"/>
                  <a:pt x="425" y="172"/>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2" name="Freeform 262">
            <a:extLst>
              <a:ext uri="{FF2B5EF4-FFF2-40B4-BE49-F238E27FC236}">
                <a16:creationId xmlns:a16="http://schemas.microsoft.com/office/drawing/2014/main" id="{1580E9F8-0054-2C45-4790-9D82CAF7D569}"/>
              </a:ext>
            </a:extLst>
          </p:cNvPr>
          <p:cNvSpPr>
            <a:spLocks noEditPoints="1"/>
          </p:cNvSpPr>
          <p:nvPr/>
        </p:nvSpPr>
        <p:spPr bwMode="auto">
          <a:xfrm>
            <a:off x="2367256"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50 w 560"/>
              <a:gd name="T11" fmla="*/ 159 h 560"/>
              <a:gd name="T12" fmla="*/ 384 w 560"/>
              <a:gd name="T13" fmla="*/ 192 h 560"/>
              <a:gd name="T14" fmla="*/ 350 w 560"/>
              <a:gd name="T15" fmla="*/ 226 h 560"/>
              <a:gd name="T16" fmla="*/ 317 w 560"/>
              <a:gd name="T17" fmla="*/ 192 h 560"/>
              <a:gd name="T18" fmla="*/ 350 w 560"/>
              <a:gd name="T19" fmla="*/ 159 h 560"/>
              <a:gd name="T20" fmla="*/ 210 w 560"/>
              <a:gd name="T21" fmla="*/ 159 h 560"/>
              <a:gd name="T22" fmla="*/ 244 w 560"/>
              <a:gd name="T23" fmla="*/ 192 h 560"/>
              <a:gd name="T24" fmla="*/ 210 w 560"/>
              <a:gd name="T25" fmla="*/ 226 h 560"/>
              <a:gd name="T26" fmla="*/ 177 w 560"/>
              <a:gd name="T27" fmla="*/ 192 h 560"/>
              <a:gd name="T28" fmla="*/ 210 w 560"/>
              <a:gd name="T29" fmla="*/ 159 h 560"/>
              <a:gd name="T30" fmla="*/ 374 w 560"/>
              <a:gd name="T31" fmla="*/ 384 h 560"/>
              <a:gd name="T32" fmla="*/ 187 w 560"/>
              <a:gd name="T33" fmla="*/ 384 h 560"/>
              <a:gd name="T34" fmla="*/ 170 w 560"/>
              <a:gd name="T35" fmla="*/ 367 h 560"/>
              <a:gd name="T36" fmla="*/ 187 w 560"/>
              <a:gd name="T37" fmla="*/ 350 h 560"/>
              <a:gd name="T38" fmla="*/ 374 w 560"/>
              <a:gd name="T39" fmla="*/ 350 h 560"/>
              <a:gd name="T40" fmla="*/ 390 w 560"/>
              <a:gd name="T41" fmla="*/ 367 h 560"/>
              <a:gd name="T42" fmla="*/ 374 w 560"/>
              <a:gd name="T43" fmla="*/ 38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50" y="159"/>
                </a:moveTo>
                <a:cubicBezTo>
                  <a:pt x="369" y="159"/>
                  <a:pt x="384" y="174"/>
                  <a:pt x="384" y="192"/>
                </a:cubicBezTo>
                <a:cubicBezTo>
                  <a:pt x="384" y="211"/>
                  <a:pt x="369" y="226"/>
                  <a:pt x="350" y="226"/>
                </a:cubicBezTo>
                <a:cubicBezTo>
                  <a:pt x="332" y="226"/>
                  <a:pt x="317" y="211"/>
                  <a:pt x="317" y="192"/>
                </a:cubicBezTo>
                <a:cubicBezTo>
                  <a:pt x="317" y="174"/>
                  <a:pt x="332" y="159"/>
                  <a:pt x="350" y="159"/>
                </a:cubicBezTo>
                <a:moveTo>
                  <a:pt x="210" y="159"/>
                </a:moveTo>
                <a:cubicBezTo>
                  <a:pt x="229" y="159"/>
                  <a:pt x="244" y="174"/>
                  <a:pt x="244" y="192"/>
                </a:cubicBezTo>
                <a:cubicBezTo>
                  <a:pt x="244" y="211"/>
                  <a:pt x="229" y="226"/>
                  <a:pt x="210" y="226"/>
                </a:cubicBezTo>
                <a:cubicBezTo>
                  <a:pt x="192" y="226"/>
                  <a:pt x="177" y="211"/>
                  <a:pt x="177" y="192"/>
                </a:cubicBezTo>
                <a:cubicBezTo>
                  <a:pt x="177" y="174"/>
                  <a:pt x="192" y="159"/>
                  <a:pt x="210" y="159"/>
                </a:cubicBezTo>
                <a:moveTo>
                  <a:pt x="374" y="384"/>
                </a:moveTo>
                <a:cubicBezTo>
                  <a:pt x="187" y="384"/>
                  <a:pt x="187" y="384"/>
                  <a:pt x="187" y="384"/>
                </a:cubicBezTo>
                <a:cubicBezTo>
                  <a:pt x="178" y="384"/>
                  <a:pt x="170" y="377"/>
                  <a:pt x="170" y="367"/>
                </a:cubicBezTo>
                <a:cubicBezTo>
                  <a:pt x="170" y="358"/>
                  <a:pt x="178" y="350"/>
                  <a:pt x="187" y="350"/>
                </a:cubicBezTo>
                <a:cubicBezTo>
                  <a:pt x="374" y="350"/>
                  <a:pt x="374" y="350"/>
                  <a:pt x="374" y="350"/>
                </a:cubicBezTo>
                <a:cubicBezTo>
                  <a:pt x="383" y="350"/>
                  <a:pt x="390" y="358"/>
                  <a:pt x="390" y="367"/>
                </a:cubicBezTo>
                <a:cubicBezTo>
                  <a:pt x="390" y="377"/>
                  <a:pt x="383" y="384"/>
                  <a:pt x="374" y="384"/>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3" name="Freeform 263">
            <a:extLst>
              <a:ext uri="{FF2B5EF4-FFF2-40B4-BE49-F238E27FC236}">
                <a16:creationId xmlns:a16="http://schemas.microsoft.com/office/drawing/2014/main" id="{286CBEC2-54E3-A6D9-B0DB-A8B62A3CB72C}"/>
              </a:ext>
            </a:extLst>
          </p:cNvPr>
          <p:cNvSpPr>
            <a:spLocks noEditPoints="1"/>
          </p:cNvSpPr>
          <p:nvPr/>
        </p:nvSpPr>
        <p:spPr bwMode="auto">
          <a:xfrm>
            <a:off x="1694462" y="2478059"/>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7 w 560"/>
              <a:gd name="T11" fmla="*/ 159 h 560"/>
              <a:gd name="T12" fmla="*/ 381 w 560"/>
              <a:gd name="T13" fmla="*/ 192 h 560"/>
              <a:gd name="T14" fmla="*/ 347 w 560"/>
              <a:gd name="T15" fmla="*/ 226 h 560"/>
              <a:gd name="T16" fmla="*/ 314 w 560"/>
              <a:gd name="T17" fmla="*/ 192 h 560"/>
              <a:gd name="T18" fmla="*/ 347 w 560"/>
              <a:gd name="T19" fmla="*/ 159 h 560"/>
              <a:gd name="T20" fmla="*/ 207 w 560"/>
              <a:gd name="T21" fmla="*/ 159 h 560"/>
              <a:gd name="T22" fmla="*/ 241 w 560"/>
              <a:gd name="T23" fmla="*/ 192 h 560"/>
              <a:gd name="T24" fmla="*/ 207 w 560"/>
              <a:gd name="T25" fmla="*/ 226 h 560"/>
              <a:gd name="T26" fmla="*/ 174 w 560"/>
              <a:gd name="T27" fmla="*/ 192 h 560"/>
              <a:gd name="T28" fmla="*/ 207 w 560"/>
              <a:gd name="T29" fmla="*/ 159 h 560"/>
              <a:gd name="T30" fmla="*/ 424 w 560"/>
              <a:gd name="T31" fmla="*/ 361 h 560"/>
              <a:gd name="T32" fmla="*/ 280 w 560"/>
              <a:gd name="T33" fmla="*/ 416 h 560"/>
              <a:gd name="T34" fmla="*/ 136 w 560"/>
              <a:gd name="T35" fmla="*/ 361 h 560"/>
              <a:gd name="T36" fmla="*/ 135 w 560"/>
              <a:gd name="T37" fmla="*/ 337 h 560"/>
              <a:gd name="T38" fmla="*/ 158 w 560"/>
              <a:gd name="T39" fmla="*/ 336 h 560"/>
              <a:gd name="T40" fmla="*/ 280 w 560"/>
              <a:gd name="T41" fmla="*/ 383 h 560"/>
              <a:gd name="T42" fmla="*/ 402 w 560"/>
              <a:gd name="T43" fmla="*/ 336 h 560"/>
              <a:gd name="T44" fmla="*/ 425 w 560"/>
              <a:gd name="T45" fmla="*/ 337 h 560"/>
              <a:gd name="T46" fmla="*/ 424 w 560"/>
              <a:gd name="T47" fmla="*/ 36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0" h="560">
                <a:moveTo>
                  <a:pt x="280" y="0"/>
                </a:moveTo>
                <a:cubicBezTo>
                  <a:pt x="125" y="0"/>
                  <a:pt x="0" y="125"/>
                  <a:pt x="0" y="280"/>
                </a:cubicBezTo>
                <a:cubicBezTo>
                  <a:pt x="0" y="435"/>
                  <a:pt x="125" y="560"/>
                  <a:pt x="280" y="560"/>
                </a:cubicBezTo>
                <a:cubicBezTo>
                  <a:pt x="434" y="560"/>
                  <a:pt x="560" y="435"/>
                  <a:pt x="560" y="280"/>
                </a:cubicBezTo>
                <a:cubicBezTo>
                  <a:pt x="560" y="125"/>
                  <a:pt x="434" y="0"/>
                  <a:pt x="280" y="0"/>
                </a:cubicBezTo>
                <a:moveTo>
                  <a:pt x="347" y="159"/>
                </a:moveTo>
                <a:cubicBezTo>
                  <a:pt x="366" y="159"/>
                  <a:pt x="381" y="174"/>
                  <a:pt x="381" y="192"/>
                </a:cubicBezTo>
                <a:cubicBezTo>
                  <a:pt x="381" y="211"/>
                  <a:pt x="366" y="226"/>
                  <a:pt x="347" y="226"/>
                </a:cubicBezTo>
                <a:cubicBezTo>
                  <a:pt x="329" y="226"/>
                  <a:pt x="314" y="211"/>
                  <a:pt x="314" y="192"/>
                </a:cubicBezTo>
                <a:cubicBezTo>
                  <a:pt x="314" y="174"/>
                  <a:pt x="329" y="159"/>
                  <a:pt x="347" y="159"/>
                </a:cubicBezTo>
                <a:moveTo>
                  <a:pt x="207" y="159"/>
                </a:moveTo>
                <a:cubicBezTo>
                  <a:pt x="226" y="159"/>
                  <a:pt x="241" y="174"/>
                  <a:pt x="241" y="192"/>
                </a:cubicBezTo>
                <a:cubicBezTo>
                  <a:pt x="241" y="211"/>
                  <a:pt x="226" y="226"/>
                  <a:pt x="207" y="226"/>
                </a:cubicBezTo>
                <a:cubicBezTo>
                  <a:pt x="189" y="226"/>
                  <a:pt x="174" y="211"/>
                  <a:pt x="174" y="192"/>
                </a:cubicBezTo>
                <a:cubicBezTo>
                  <a:pt x="174" y="174"/>
                  <a:pt x="189" y="159"/>
                  <a:pt x="207" y="159"/>
                </a:cubicBezTo>
                <a:moveTo>
                  <a:pt x="424" y="361"/>
                </a:moveTo>
                <a:cubicBezTo>
                  <a:pt x="385" y="397"/>
                  <a:pt x="334" y="416"/>
                  <a:pt x="280" y="416"/>
                </a:cubicBezTo>
                <a:cubicBezTo>
                  <a:pt x="227" y="416"/>
                  <a:pt x="175" y="397"/>
                  <a:pt x="136" y="361"/>
                </a:cubicBezTo>
                <a:cubicBezTo>
                  <a:pt x="129" y="354"/>
                  <a:pt x="128" y="344"/>
                  <a:pt x="135" y="337"/>
                </a:cubicBezTo>
                <a:cubicBezTo>
                  <a:pt x="141" y="330"/>
                  <a:pt x="152" y="330"/>
                  <a:pt x="158" y="336"/>
                </a:cubicBezTo>
                <a:cubicBezTo>
                  <a:pt x="192" y="366"/>
                  <a:pt x="235" y="383"/>
                  <a:pt x="280" y="383"/>
                </a:cubicBezTo>
                <a:cubicBezTo>
                  <a:pt x="325" y="383"/>
                  <a:pt x="368" y="366"/>
                  <a:pt x="402" y="336"/>
                </a:cubicBezTo>
                <a:cubicBezTo>
                  <a:pt x="409" y="330"/>
                  <a:pt x="419" y="330"/>
                  <a:pt x="425" y="337"/>
                </a:cubicBezTo>
                <a:cubicBezTo>
                  <a:pt x="432" y="344"/>
                  <a:pt x="431" y="355"/>
                  <a:pt x="424" y="361"/>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7" name="Shape">
            <a:extLst>
              <a:ext uri="{FF2B5EF4-FFF2-40B4-BE49-F238E27FC236}">
                <a16:creationId xmlns:a16="http://schemas.microsoft.com/office/drawing/2014/main" id="{C80910C7-BAF1-EF3E-2A6C-DE9D5ECE4DB6}"/>
              </a:ext>
            </a:extLst>
          </p:cNvPr>
          <p:cNvSpPr/>
          <p:nvPr/>
        </p:nvSpPr>
        <p:spPr>
          <a:xfrm>
            <a:off x="7734797" y="2456996"/>
            <a:ext cx="309119" cy="295732"/>
          </a:xfrm>
          <a:custGeom>
            <a:avLst/>
            <a:gdLst/>
            <a:ahLst/>
            <a:cxnLst>
              <a:cxn ang="0">
                <a:pos x="wd2" y="hd2"/>
              </a:cxn>
              <a:cxn ang="5400000">
                <a:pos x="wd2" y="hd2"/>
              </a:cxn>
              <a:cxn ang="10800000">
                <a:pos x="wd2" y="hd2"/>
              </a:cxn>
              <a:cxn ang="16200000">
                <a:pos x="wd2" y="hd2"/>
              </a:cxn>
            </a:cxnLst>
            <a:rect l="0" t="0" r="r" b="b"/>
            <a:pathLst>
              <a:path w="21600" h="21600" extrusionOk="0">
                <a:moveTo>
                  <a:pt x="19859" y="18429"/>
                </a:moveTo>
                <a:cubicBezTo>
                  <a:pt x="21103" y="20033"/>
                  <a:pt x="21103" y="20033"/>
                  <a:pt x="21103" y="20033"/>
                </a:cubicBezTo>
                <a:cubicBezTo>
                  <a:pt x="21351" y="20033"/>
                  <a:pt x="21600" y="20294"/>
                  <a:pt x="21600" y="20555"/>
                </a:cubicBezTo>
                <a:cubicBezTo>
                  <a:pt x="21600" y="21339"/>
                  <a:pt x="21103" y="21600"/>
                  <a:pt x="20605" y="21600"/>
                </a:cubicBezTo>
                <a:cubicBezTo>
                  <a:pt x="20357" y="21600"/>
                  <a:pt x="20108" y="21600"/>
                  <a:pt x="19859" y="21339"/>
                </a:cubicBezTo>
                <a:cubicBezTo>
                  <a:pt x="18580" y="20033"/>
                  <a:pt x="18580" y="20033"/>
                  <a:pt x="18580" y="20033"/>
                </a:cubicBezTo>
                <a:cubicBezTo>
                  <a:pt x="17088" y="21339"/>
                  <a:pt x="17088" y="21339"/>
                  <a:pt x="17088" y="21339"/>
                </a:cubicBezTo>
                <a:cubicBezTo>
                  <a:pt x="17088" y="21600"/>
                  <a:pt x="16839" y="21600"/>
                  <a:pt x="16591" y="21600"/>
                </a:cubicBezTo>
                <a:cubicBezTo>
                  <a:pt x="15845" y="21600"/>
                  <a:pt x="15596" y="21339"/>
                  <a:pt x="15596" y="20555"/>
                </a:cubicBezTo>
                <a:cubicBezTo>
                  <a:pt x="15596" y="20294"/>
                  <a:pt x="15596" y="20033"/>
                  <a:pt x="15845" y="20033"/>
                </a:cubicBezTo>
                <a:cubicBezTo>
                  <a:pt x="17088" y="18429"/>
                  <a:pt x="17088" y="18429"/>
                  <a:pt x="17088" y="18429"/>
                </a:cubicBezTo>
                <a:cubicBezTo>
                  <a:pt x="15845" y="17123"/>
                  <a:pt x="15845" y="17123"/>
                  <a:pt x="15845" y="17123"/>
                </a:cubicBezTo>
                <a:cubicBezTo>
                  <a:pt x="15596" y="16862"/>
                  <a:pt x="15596" y="16601"/>
                  <a:pt x="15596" y="16340"/>
                </a:cubicBezTo>
                <a:cubicBezTo>
                  <a:pt x="15596" y="15818"/>
                  <a:pt x="15845" y="15295"/>
                  <a:pt x="16591" y="15295"/>
                </a:cubicBezTo>
                <a:cubicBezTo>
                  <a:pt x="16839" y="15295"/>
                  <a:pt x="17088" y="15556"/>
                  <a:pt x="17088" y="15818"/>
                </a:cubicBezTo>
                <a:cubicBezTo>
                  <a:pt x="18580" y="17123"/>
                  <a:pt x="18580" y="17123"/>
                  <a:pt x="18580" y="17123"/>
                </a:cubicBezTo>
                <a:cubicBezTo>
                  <a:pt x="19859" y="15818"/>
                  <a:pt x="19859" y="15818"/>
                  <a:pt x="19859" y="15818"/>
                </a:cubicBezTo>
                <a:cubicBezTo>
                  <a:pt x="20108" y="15556"/>
                  <a:pt x="20357" y="15295"/>
                  <a:pt x="20605" y="15295"/>
                </a:cubicBezTo>
                <a:cubicBezTo>
                  <a:pt x="21103" y="15295"/>
                  <a:pt x="21600" y="15818"/>
                  <a:pt x="21600" y="16340"/>
                </a:cubicBezTo>
                <a:cubicBezTo>
                  <a:pt x="21600" y="16601"/>
                  <a:pt x="21351" y="16862"/>
                  <a:pt x="21103" y="17123"/>
                </a:cubicBezTo>
                <a:lnTo>
                  <a:pt x="19859" y="18429"/>
                </a:lnTo>
                <a:close/>
                <a:moveTo>
                  <a:pt x="14566" y="16340"/>
                </a:moveTo>
                <a:cubicBezTo>
                  <a:pt x="14566" y="17123"/>
                  <a:pt x="14814" y="17646"/>
                  <a:pt x="15063" y="17907"/>
                </a:cubicBezTo>
                <a:cubicBezTo>
                  <a:pt x="15596" y="18429"/>
                  <a:pt x="15596" y="18429"/>
                  <a:pt x="15596" y="18429"/>
                </a:cubicBezTo>
                <a:cubicBezTo>
                  <a:pt x="15063" y="19250"/>
                  <a:pt x="15063" y="19250"/>
                  <a:pt x="15063" y="19250"/>
                </a:cubicBezTo>
                <a:cubicBezTo>
                  <a:pt x="14814" y="19511"/>
                  <a:pt x="14566" y="20033"/>
                  <a:pt x="14566" y="20555"/>
                </a:cubicBezTo>
                <a:cubicBezTo>
                  <a:pt x="14566" y="21078"/>
                  <a:pt x="14566" y="21339"/>
                  <a:pt x="14814" y="21600"/>
                </a:cubicBezTo>
                <a:cubicBezTo>
                  <a:pt x="1030" y="21600"/>
                  <a:pt x="1030" y="21600"/>
                  <a:pt x="1030" y="21600"/>
                </a:cubicBezTo>
                <a:cubicBezTo>
                  <a:pt x="533" y="21600"/>
                  <a:pt x="0" y="21339"/>
                  <a:pt x="0" y="20555"/>
                </a:cubicBezTo>
                <a:cubicBezTo>
                  <a:pt x="0" y="20555"/>
                  <a:pt x="0" y="16862"/>
                  <a:pt x="2771" y="15295"/>
                </a:cubicBezTo>
                <a:cubicBezTo>
                  <a:pt x="4547" y="14475"/>
                  <a:pt x="3766" y="15295"/>
                  <a:pt x="5791" y="14213"/>
                </a:cubicBezTo>
                <a:cubicBezTo>
                  <a:pt x="8029" y="13430"/>
                  <a:pt x="8562" y="13169"/>
                  <a:pt x="8562" y="13169"/>
                </a:cubicBezTo>
                <a:cubicBezTo>
                  <a:pt x="8562" y="11042"/>
                  <a:pt x="8562" y="11042"/>
                  <a:pt x="8562" y="11042"/>
                </a:cubicBezTo>
                <a:cubicBezTo>
                  <a:pt x="8562" y="11042"/>
                  <a:pt x="7780" y="10259"/>
                  <a:pt x="7532" y="8431"/>
                </a:cubicBezTo>
                <a:cubicBezTo>
                  <a:pt x="7034" y="8692"/>
                  <a:pt x="6786" y="7909"/>
                  <a:pt x="6786" y="7387"/>
                </a:cubicBezTo>
                <a:cubicBezTo>
                  <a:pt x="6786" y="6827"/>
                  <a:pt x="6537" y="5521"/>
                  <a:pt x="7034" y="5521"/>
                </a:cubicBezTo>
                <a:cubicBezTo>
                  <a:pt x="7034" y="4738"/>
                  <a:pt x="6786" y="3693"/>
                  <a:pt x="7034" y="3432"/>
                </a:cubicBezTo>
                <a:cubicBezTo>
                  <a:pt x="7034" y="1828"/>
                  <a:pt x="8562" y="0"/>
                  <a:pt x="10800" y="0"/>
                </a:cubicBezTo>
                <a:cubicBezTo>
                  <a:pt x="13571" y="0"/>
                  <a:pt x="14566" y="1828"/>
                  <a:pt x="14814" y="3432"/>
                </a:cubicBezTo>
                <a:cubicBezTo>
                  <a:pt x="14814" y="3693"/>
                  <a:pt x="14566" y="4738"/>
                  <a:pt x="14566" y="5521"/>
                </a:cubicBezTo>
                <a:cubicBezTo>
                  <a:pt x="15063" y="5521"/>
                  <a:pt x="14814" y="6827"/>
                  <a:pt x="14814" y="7387"/>
                </a:cubicBezTo>
                <a:cubicBezTo>
                  <a:pt x="14814" y="7909"/>
                  <a:pt x="14566" y="8692"/>
                  <a:pt x="14068" y="8431"/>
                </a:cubicBezTo>
                <a:cubicBezTo>
                  <a:pt x="13820" y="10259"/>
                  <a:pt x="13074" y="11042"/>
                  <a:pt x="13074" y="11042"/>
                </a:cubicBezTo>
                <a:cubicBezTo>
                  <a:pt x="13074" y="13169"/>
                  <a:pt x="13074" y="13169"/>
                  <a:pt x="13074" y="13169"/>
                </a:cubicBezTo>
                <a:cubicBezTo>
                  <a:pt x="13074" y="13169"/>
                  <a:pt x="13571" y="13430"/>
                  <a:pt x="15845" y="14213"/>
                </a:cubicBezTo>
                <a:cubicBezTo>
                  <a:pt x="15845" y="14213"/>
                  <a:pt x="15845" y="14475"/>
                  <a:pt x="16093" y="14475"/>
                </a:cubicBezTo>
                <a:cubicBezTo>
                  <a:pt x="15063" y="14773"/>
                  <a:pt x="14566" y="15556"/>
                  <a:pt x="14566" y="16340"/>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58" name="Shape">
            <a:extLst>
              <a:ext uri="{FF2B5EF4-FFF2-40B4-BE49-F238E27FC236}">
                <a16:creationId xmlns:a16="http://schemas.microsoft.com/office/drawing/2014/main" id="{26151A06-C09C-78AE-D0B1-518A58BEF028}"/>
              </a:ext>
            </a:extLst>
          </p:cNvPr>
          <p:cNvSpPr/>
          <p:nvPr/>
        </p:nvSpPr>
        <p:spPr>
          <a:xfrm>
            <a:off x="7058354" y="2458357"/>
            <a:ext cx="305288" cy="294204"/>
          </a:xfrm>
          <a:custGeom>
            <a:avLst/>
            <a:gdLst/>
            <a:ahLst/>
            <a:cxnLst>
              <a:cxn ang="0">
                <a:pos x="wd2" y="hd2"/>
              </a:cxn>
              <a:cxn ang="5400000">
                <a:pos x="wd2" y="hd2"/>
              </a:cxn>
              <a:cxn ang="10800000">
                <a:pos x="wd2" y="hd2"/>
              </a:cxn>
              <a:cxn ang="16200000">
                <a:pos x="wd2" y="hd2"/>
              </a:cxn>
            </a:cxnLst>
            <a:rect l="0" t="0" r="r" b="b"/>
            <a:pathLst>
              <a:path w="21600" h="21600" extrusionOk="0">
                <a:moveTo>
                  <a:pt x="18545" y="20555"/>
                </a:moveTo>
                <a:cubicBezTo>
                  <a:pt x="18545" y="20817"/>
                  <a:pt x="18294" y="21078"/>
                  <a:pt x="18042" y="21078"/>
                </a:cubicBezTo>
                <a:cubicBezTo>
                  <a:pt x="17790" y="21078"/>
                  <a:pt x="17539" y="20817"/>
                  <a:pt x="17287" y="20555"/>
                </a:cubicBezTo>
                <a:cubicBezTo>
                  <a:pt x="16029" y="19250"/>
                  <a:pt x="16029" y="19250"/>
                  <a:pt x="16029" y="19250"/>
                </a:cubicBezTo>
                <a:cubicBezTo>
                  <a:pt x="15778" y="18989"/>
                  <a:pt x="15490" y="18727"/>
                  <a:pt x="15490" y="18429"/>
                </a:cubicBezTo>
                <a:cubicBezTo>
                  <a:pt x="15490" y="17907"/>
                  <a:pt x="16029" y="17384"/>
                  <a:pt x="16532" y="17384"/>
                </a:cubicBezTo>
                <a:cubicBezTo>
                  <a:pt x="16784" y="17384"/>
                  <a:pt x="17036" y="17646"/>
                  <a:pt x="17287" y="17907"/>
                </a:cubicBezTo>
                <a:cubicBezTo>
                  <a:pt x="18042" y="18429"/>
                  <a:pt x="18042" y="18429"/>
                  <a:pt x="18042" y="18429"/>
                </a:cubicBezTo>
                <a:cubicBezTo>
                  <a:pt x="20091" y="16340"/>
                  <a:pt x="20091" y="16340"/>
                  <a:pt x="20091" y="16340"/>
                </a:cubicBezTo>
                <a:cubicBezTo>
                  <a:pt x="20091" y="16079"/>
                  <a:pt x="20342" y="16079"/>
                  <a:pt x="20594" y="16079"/>
                </a:cubicBezTo>
                <a:cubicBezTo>
                  <a:pt x="21348" y="16079"/>
                  <a:pt x="21600" y="16601"/>
                  <a:pt x="21600" y="17123"/>
                </a:cubicBezTo>
                <a:cubicBezTo>
                  <a:pt x="21600" y="17384"/>
                  <a:pt x="21600" y="17646"/>
                  <a:pt x="21348" y="17907"/>
                </a:cubicBezTo>
                <a:lnTo>
                  <a:pt x="18545" y="20555"/>
                </a:lnTo>
                <a:close/>
                <a:moveTo>
                  <a:pt x="18042" y="16862"/>
                </a:moveTo>
                <a:cubicBezTo>
                  <a:pt x="17539" y="16601"/>
                  <a:pt x="17036" y="16340"/>
                  <a:pt x="16532" y="16340"/>
                </a:cubicBezTo>
                <a:cubicBezTo>
                  <a:pt x="15490" y="16340"/>
                  <a:pt x="14484" y="17384"/>
                  <a:pt x="14484" y="18429"/>
                </a:cubicBezTo>
                <a:cubicBezTo>
                  <a:pt x="14484" y="19250"/>
                  <a:pt x="14735" y="19772"/>
                  <a:pt x="15239" y="20033"/>
                </a:cubicBezTo>
                <a:cubicBezTo>
                  <a:pt x="16532" y="21339"/>
                  <a:pt x="16532" y="21339"/>
                  <a:pt x="16532" y="21339"/>
                </a:cubicBezTo>
                <a:cubicBezTo>
                  <a:pt x="16532" y="21600"/>
                  <a:pt x="16784" y="21600"/>
                  <a:pt x="16784" y="21600"/>
                </a:cubicBezTo>
                <a:cubicBezTo>
                  <a:pt x="1042" y="21600"/>
                  <a:pt x="1042" y="21600"/>
                  <a:pt x="1042" y="21600"/>
                </a:cubicBezTo>
                <a:cubicBezTo>
                  <a:pt x="539" y="21600"/>
                  <a:pt x="0" y="21339"/>
                  <a:pt x="0" y="20555"/>
                </a:cubicBezTo>
                <a:cubicBezTo>
                  <a:pt x="0" y="20555"/>
                  <a:pt x="0" y="16862"/>
                  <a:pt x="2803" y="15295"/>
                </a:cubicBezTo>
                <a:cubicBezTo>
                  <a:pt x="4313" y="14475"/>
                  <a:pt x="3810" y="15295"/>
                  <a:pt x="5858" y="14213"/>
                </a:cubicBezTo>
                <a:cubicBezTo>
                  <a:pt x="7871" y="13430"/>
                  <a:pt x="8374" y="13169"/>
                  <a:pt x="8374" y="13169"/>
                </a:cubicBezTo>
                <a:cubicBezTo>
                  <a:pt x="8374" y="11042"/>
                  <a:pt x="8374" y="11042"/>
                  <a:pt x="8374" y="11042"/>
                </a:cubicBezTo>
                <a:cubicBezTo>
                  <a:pt x="8374" y="11042"/>
                  <a:pt x="7619" y="10259"/>
                  <a:pt x="7368" y="8431"/>
                </a:cubicBezTo>
                <a:cubicBezTo>
                  <a:pt x="6865" y="8692"/>
                  <a:pt x="6865" y="7909"/>
                  <a:pt x="6865" y="7387"/>
                </a:cubicBezTo>
                <a:cubicBezTo>
                  <a:pt x="6865" y="6827"/>
                  <a:pt x="6613" y="5521"/>
                  <a:pt x="7116" y="5521"/>
                </a:cubicBezTo>
                <a:cubicBezTo>
                  <a:pt x="6865" y="4738"/>
                  <a:pt x="6865" y="3693"/>
                  <a:pt x="6865" y="3432"/>
                </a:cubicBezTo>
                <a:cubicBezTo>
                  <a:pt x="7116" y="1828"/>
                  <a:pt x="8662" y="0"/>
                  <a:pt x="10926" y="0"/>
                </a:cubicBezTo>
                <a:cubicBezTo>
                  <a:pt x="13478" y="0"/>
                  <a:pt x="14735" y="1828"/>
                  <a:pt x="14735" y="3432"/>
                </a:cubicBezTo>
                <a:cubicBezTo>
                  <a:pt x="14735" y="3693"/>
                  <a:pt x="14735" y="4738"/>
                  <a:pt x="14484" y="5521"/>
                </a:cubicBezTo>
                <a:cubicBezTo>
                  <a:pt x="15239" y="5521"/>
                  <a:pt x="14987" y="6827"/>
                  <a:pt x="14987" y="7387"/>
                </a:cubicBezTo>
                <a:cubicBezTo>
                  <a:pt x="14987" y="7909"/>
                  <a:pt x="14735" y="8692"/>
                  <a:pt x="14232" y="8431"/>
                </a:cubicBezTo>
                <a:cubicBezTo>
                  <a:pt x="13981" y="10259"/>
                  <a:pt x="13226" y="11042"/>
                  <a:pt x="13226" y="11042"/>
                </a:cubicBezTo>
                <a:cubicBezTo>
                  <a:pt x="13226" y="13169"/>
                  <a:pt x="13226" y="13169"/>
                  <a:pt x="13226" y="13169"/>
                </a:cubicBezTo>
                <a:cubicBezTo>
                  <a:pt x="13226" y="13169"/>
                  <a:pt x="13729" y="13430"/>
                  <a:pt x="15778" y="14213"/>
                </a:cubicBezTo>
                <a:cubicBezTo>
                  <a:pt x="18042" y="15295"/>
                  <a:pt x="17287" y="14475"/>
                  <a:pt x="19048" y="15295"/>
                </a:cubicBezTo>
                <a:cubicBezTo>
                  <a:pt x="19048" y="15556"/>
                  <a:pt x="19048" y="15556"/>
                  <a:pt x="19300" y="15556"/>
                </a:cubicBezTo>
                <a:lnTo>
                  <a:pt x="18042" y="16862"/>
                </a:lnTo>
                <a:close/>
                <a:moveTo>
                  <a:pt x="21600" y="19250"/>
                </a:moveTo>
                <a:cubicBezTo>
                  <a:pt x="21600" y="20033"/>
                  <a:pt x="21600" y="20555"/>
                  <a:pt x="21600" y="20555"/>
                </a:cubicBezTo>
                <a:cubicBezTo>
                  <a:pt x="21600" y="21339"/>
                  <a:pt x="21348" y="21600"/>
                  <a:pt x="20594" y="21600"/>
                </a:cubicBezTo>
                <a:cubicBezTo>
                  <a:pt x="19048" y="21600"/>
                  <a:pt x="19048" y="21600"/>
                  <a:pt x="19048" y="21600"/>
                </a:cubicBezTo>
                <a:cubicBezTo>
                  <a:pt x="19300" y="21600"/>
                  <a:pt x="19300" y="21600"/>
                  <a:pt x="19300" y="21339"/>
                </a:cubicBezTo>
                <a:lnTo>
                  <a:pt x="21600" y="19250"/>
                </a:ln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59" name="Shape">
            <a:extLst>
              <a:ext uri="{FF2B5EF4-FFF2-40B4-BE49-F238E27FC236}">
                <a16:creationId xmlns:a16="http://schemas.microsoft.com/office/drawing/2014/main" id="{E7A9073B-025B-45B2-3928-93A437346FBD}"/>
              </a:ext>
            </a:extLst>
          </p:cNvPr>
          <p:cNvSpPr/>
          <p:nvPr/>
        </p:nvSpPr>
        <p:spPr>
          <a:xfrm>
            <a:off x="6432652" y="2471403"/>
            <a:ext cx="285720" cy="275348"/>
          </a:xfrm>
          <a:custGeom>
            <a:avLst/>
            <a:gdLst/>
            <a:ahLst/>
            <a:cxnLst>
              <a:cxn ang="0">
                <a:pos x="wd2" y="hd2"/>
              </a:cxn>
              <a:cxn ang="5400000">
                <a:pos x="wd2" y="hd2"/>
              </a:cxn>
              <a:cxn ang="10800000">
                <a:pos x="wd2" y="hd2"/>
              </a:cxn>
              <a:cxn ang="16200000">
                <a:pos x="wd2" y="hd2"/>
              </a:cxn>
            </a:cxnLst>
            <a:rect l="0" t="0" r="r" b="b"/>
            <a:pathLst>
              <a:path w="21600" h="21600" extrusionOk="0">
                <a:moveTo>
                  <a:pt x="21600" y="20555"/>
                </a:moveTo>
                <a:cubicBezTo>
                  <a:pt x="21600" y="21339"/>
                  <a:pt x="21097" y="21600"/>
                  <a:pt x="20594" y="21600"/>
                </a:cubicBezTo>
                <a:cubicBezTo>
                  <a:pt x="1042" y="21600"/>
                  <a:pt x="1042" y="21600"/>
                  <a:pt x="1042" y="21600"/>
                </a:cubicBezTo>
                <a:cubicBezTo>
                  <a:pt x="252" y="21600"/>
                  <a:pt x="0" y="21339"/>
                  <a:pt x="0" y="20555"/>
                </a:cubicBezTo>
                <a:cubicBezTo>
                  <a:pt x="0" y="20555"/>
                  <a:pt x="0" y="16862"/>
                  <a:pt x="2552" y="15295"/>
                </a:cubicBezTo>
                <a:cubicBezTo>
                  <a:pt x="4313" y="14475"/>
                  <a:pt x="3558" y="15295"/>
                  <a:pt x="5858" y="14213"/>
                </a:cubicBezTo>
                <a:cubicBezTo>
                  <a:pt x="7871" y="13430"/>
                  <a:pt x="8374" y="13169"/>
                  <a:pt x="8374" y="13169"/>
                </a:cubicBezTo>
                <a:cubicBezTo>
                  <a:pt x="8374" y="11042"/>
                  <a:pt x="8374" y="11042"/>
                  <a:pt x="8374" y="11042"/>
                </a:cubicBezTo>
                <a:cubicBezTo>
                  <a:pt x="8374" y="11042"/>
                  <a:pt x="7619" y="10259"/>
                  <a:pt x="7368" y="8431"/>
                </a:cubicBezTo>
                <a:cubicBezTo>
                  <a:pt x="6865" y="8692"/>
                  <a:pt x="6613" y="7909"/>
                  <a:pt x="6613" y="7387"/>
                </a:cubicBezTo>
                <a:cubicBezTo>
                  <a:pt x="6613" y="6827"/>
                  <a:pt x="6361" y="5521"/>
                  <a:pt x="7116" y="5521"/>
                </a:cubicBezTo>
                <a:cubicBezTo>
                  <a:pt x="6865" y="4738"/>
                  <a:pt x="6865" y="3693"/>
                  <a:pt x="6865" y="3432"/>
                </a:cubicBezTo>
                <a:cubicBezTo>
                  <a:pt x="6865" y="1828"/>
                  <a:pt x="8374" y="0"/>
                  <a:pt x="10674" y="0"/>
                </a:cubicBezTo>
                <a:cubicBezTo>
                  <a:pt x="13478" y="0"/>
                  <a:pt x="14484" y="1828"/>
                  <a:pt x="14735" y="3432"/>
                </a:cubicBezTo>
                <a:cubicBezTo>
                  <a:pt x="14735" y="3693"/>
                  <a:pt x="14735" y="4738"/>
                  <a:pt x="14484" y="5521"/>
                </a:cubicBezTo>
                <a:cubicBezTo>
                  <a:pt x="15239" y="5521"/>
                  <a:pt x="14987" y="6827"/>
                  <a:pt x="14735" y="7387"/>
                </a:cubicBezTo>
                <a:cubicBezTo>
                  <a:pt x="14735" y="7909"/>
                  <a:pt x="14735" y="8692"/>
                  <a:pt x="14232" y="8431"/>
                </a:cubicBezTo>
                <a:cubicBezTo>
                  <a:pt x="13981" y="10259"/>
                  <a:pt x="13226" y="11042"/>
                  <a:pt x="13226" y="11042"/>
                </a:cubicBezTo>
                <a:cubicBezTo>
                  <a:pt x="13226" y="13169"/>
                  <a:pt x="13226" y="13169"/>
                  <a:pt x="13226" y="13169"/>
                </a:cubicBezTo>
                <a:cubicBezTo>
                  <a:pt x="13226" y="13169"/>
                  <a:pt x="13729" y="13430"/>
                  <a:pt x="15742" y="14213"/>
                </a:cubicBezTo>
                <a:cubicBezTo>
                  <a:pt x="17790" y="15295"/>
                  <a:pt x="17287" y="14475"/>
                  <a:pt x="18797" y="15295"/>
                </a:cubicBezTo>
                <a:cubicBezTo>
                  <a:pt x="19300" y="15556"/>
                  <a:pt x="19803" y="16079"/>
                  <a:pt x="20091" y="16340"/>
                </a:cubicBezTo>
                <a:cubicBezTo>
                  <a:pt x="16281" y="16340"/>
                  <a:pt x="16281" y="16340"/>
                  <a:pt x="16281" y="16340"/>
                </a:cubicBezTo>
                <a:cubicBezTo>
                  <a:pt x="14987" y="16340"/>
                  <a:pt x="14232" y="17384"/>
                  <a:pt x="14232" y="18429"/>
                </a:cubicBezTo>
                <a:cubicBezTo>
                  <a:pt x="14232" y="19772"/>
                  <a:pt x="14987" y="20555"/>
                  <a:pt x="16281" y="20555"/>
                </a:cubicBezTo>
                <a:cubicBezTo>
                  <a:pt x="20342" y="20555"/>
                  <a:pt x="20342" y="20555"/>
                  <a:pt x="20342" y="20555"/>
                </a:cubicBezTo>
                <a:cubicBezTo>
                  <a:pt x="20845" y="20555"/>
                  <a:pt x="21097" y="20555"/>
                  <a:pt x="21600" y="20033"/>
                </a:cubicBezTo>
                <a:cubicBezTo>
                  <a:pt x="21600" y="20555"/>
                  <a:pt x="21600" y="20555"/>
                  <a:pt x="21600" y="20555"/>
                </a:cubicBezTo>
                <a:close/>
                <a:moveTo>
                  <a:pt x="20342" y="19511"/>
                </a:moveTo>
                <a:cubicBezTo>
                  <a:pt x="16281" y="19511"/>
                  <a:pt x="16281" y="19511"/>
                  <a:pt x="16281" y="19511"/>
                </a:cubicBezTo>
                <a:cubicBezTo>
                  <a:pt x="15490" y="19511"/>
                  <a:pt x="15239" y="19250"/>
                  <a:pt x="15239" y="18429"/>
                </a:cubicBezTo>
                <a:cubicBezTo>
                  <a:pt x="15239" y="17907"/>
                  <a:pt x="15490" y="17384"/>
                  <a:pt x="16281" y="17384"/>
                </a:cubicBezTo>
                <a:cubicBezTo>
                  <a:pt x="20342" y="17384"/>
                  <a:pt x="20342" y="17384"/>
                  <a:pt x="20342" y="17384"/>
                </a:cubicBezTo>
                <a:cubicBezTo>
                  <a:pt x="20845" y="17384"/>
                  <a:pt x="21348" y="17907"/>
                  <a:pt x="21348" y="18429"/>
                </a:cubicBezTo>
                <a:cubicBezTo>
                  <a:pt x="21348" y="19250"/>
                  <a:pt x="20845" y="19511"/>
                  <a:pt x="20342" y="19511"/>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60" name="Shape">
            <a:extLst>
              <a:ext uri="{FF2B5EF4-FFF2-40B4-BE49-F238E27FC236}">
                <a16:creationId xmlns:a16="http://schemas.microsoft.com/office/drawing/2014/main" id="{7D9D45BE-7E0E-914E-A6CE-C2F37AAC5997}"/>
              </a:ext>
            </a:extLst>
          </p:cNvPr>
          <p:cNvSpPr/>
          <p:nvPr/>
        </p:nvSpPr>
        <p:spPr>
          <a:xfrm>
            <a:off x="5793152" y="2466574"/>
            <a:ext cx="292861" cy="280178"/>
          </a:xfrm>
          <a:custGeom>
            <a:avLst/>
            <a:gdLst/>
            <a:ahLst/>
            <a:cxnLst>
              <a:cxn ang="0">
                <a:pos x="wd2" y="hd2"/>
              </a:cxn>
              <a:cxn ang="5400000">
                <a:pos x="wd2" y="hd2"/>
              </a:cxn>
              <a:cxn ang="10800000">
                <a:pos x="wd2" y="hd2"/>
              </a:cxn>
              <a:cxn ang="16200000">
                <a:pos x="wd2" y="hd2"/>
              </a:cxn>
            </a:cxnLst>
            <a:rect l="0" t="0" r="r" b="b"/>
            <a:pathLst>
              <a:path w="21600" h="21600" extrusionOk="0">
                <a:moveTo>
                  <a:pt x="21600" y="20555"/>
                </a:moveTo>
                <a:cubicBezTo>
                  <a:pt x="21600" y="21339"/>
                  <a:pt x="21103" y="21600"/>
                  <a:pt x="20605" y="21600"/>
                </a:cubicBezTo>
                <a:cubicBezTo>
                  <a:pt x="19824" y="21600"/>
                  <a:pt x="19824" y="21600"/>
                  <a:pt x="19824" y="21600"/>
                </a:cubicBezTo>
                <a:cubicBezTo>
                  <a:pt x="20072" y="21339"/>
                  <a:pt x="20072" y="21078"/>
                  <a:pt x="20072" y="20555"/>
                </a:cubicBezTo>
                <a:cubicBezTo>
                  <a:pt x="20605" y="20555"/>
                  <a:pt x="21103" y="20555"/>
                  <a:pt x="21600" y="20033"/>
                </a:cubicBezTo>
                <a:cubicBezTo>
                  <a:pt x="21600" y="20555"/>
                  <a:pt x="21600" y="20555"/>
                  <a:pt x="21600" y="20555"/>
                </a:cubicBezTo>
                <a:close/>
                <a:moveTo>
                  <a:pt x="20072" y="19511"/>
                </a:moveTo>
                <a:cubicBezTo>
                  <a:pt x="19078" y="19511"/>
                  <a:pt x="19078" y="19511"/>
                  <a:pt x="19078" y="19511"/>
                </a:cubicBezTo>
                <a:cubicBezTo>
                  <a:pt x="19078" y="20555"/>
                  <a:pt x="19078" y="20555"/>
                  <a:pt x="19078" y="20555"/>
                </a:cubicBezTo>
                <a:cubicBezTo>
                  <a:pt x="19078" y="21339"/>
                  <a:pt x="18829" y="21600"/>
                  <a:pt x="18083" y="21600"/>
                </a:cubicBezTo>
                <a:cubicBezTo>
                  <a:pt x="17586" y="21600"/>
                  <a:pt x="17088" y="21339"/>
                  <a:pt x="17088" y="20555"/>
                </a:cubicBezTo>
                <a:cubicBezTo>
                  <a:pt x="17088" y="19511"/>
                  <a:pt x="17088" y="19511"/>
                  <a:pt x="17088" y="19511"/>
                </a:cubicBezTo>
                <a:cubicBezTo>
                  <a:pt x="16058" y="19511"/>
                  <a:pt x="16058" y="19511"/>
                  <a:pt x="16058" y="19511"/>
                </a:cubicBezTo>
                <a:cubicBezTo>
                  <a:pt x="15561" y="19511"/>
                  <a:pt x="15063" y="19250"/>
                  <a:pt x="15063" y="18429"/>
                </a:cubicBezTo>
                <a:cubicBezTo>
                  <a:pt x="15063" y="17907"/>
                  <a:pt x="15561" y="17384"/>
                  <a:pt x="16058" y="17384"/>
                </a:cubicBezTo>
                <a:cubicBezTo>
                  <a:pt x="17088" y="17384"/>
                  <a:pt x="17088" y="17384"/>
                  <a:pt x="17088" y="17384"/>
                </a:cubicBezTo>
                <a:cubicBezTo>
                  <a:pt x="17088" y="16340"/>
                  <a:pt x="17088" y="16340"/>
                  <a:pt x="17088" y="16340"/>
                </a:cubicBezTo>
                <a:cubicBezTo>
                  <a:pt x="17088" y="15818"/>
                  <a:pt x="17586" y="15295"/>
                  <a:pt x="18083" y="15295"/>
                </a:cubicBezTo>
                <a:cubicBezTo>
                  <a:pt x="18829" y="15295"/>
                  <a:pt x="19078" y="15818"/>
                  <a:pt x="19078" y="16340"/>
                </a:cubicBezTo>
                <a:cubicBezTo>
                  <a:pt x="19078" y="17384"/>
                  <a:pt x="19078" y="17384"/>
                  <a:pt x="19078" y="17384"/>
                </a:cubicBezTo>
                <a:cubicBezTo>
                  <a:pt x="20072" y="17384"/>
                  <a:pt x="20072" y="17384"/>
                  <a:pt x="20072" y="17384"/>
                </a:cubicBezTo>
                <a:cubicBezTo>
                  <a:pt x="20854" y="17384"/>
                  <a:pt x="21103" y="17907"/>
                  <a:pt x="21103" y="18429"/>
                </a:cubicBezTo>
                <a:cubicBezTo>
                  <a:pt x="21103" y="19250"/>
                  <a:pt x="20854" y="19511"/>
                  <a:pt x="20072" y="19511"/>
                </a:cubicBezTo>
                <a:close/>
                <a:moveTo>
                  <a:pt x="16058" y="16340"/>
                </a:moveTo>
                <a:cubicBezTo>
                  <a:pt x="15063" y="16340"/>
                  <a:pt x="14068" y="17384"/>
                  <a:pt x="14068" y="18429"/>
                </a:cubicBezTo>
                <a:cubicBezTo>
                  <a:pt x="14068" y="19772"/>
                  <a:pt x="15063" y="20555"/>
                  <a:pt x="16058" y="20555"/>
                </a:cubicBezTo>
                <a:cubicBezTo>
                  <a:pt x="16058" y="21078"/>
                  <a:pt x="16307" y="21339"/>
                  <a:pt x="16307" y="21600"/>
                </a:cubicBezTo>
                <a:cubicBezTo>
                  <a:pt x="995" y="21600"/>
                  <a:pt x="995" y="21600"/>
                  <a:pt x="995" y="21600"/>
                </a:cubicBezTo>
                <a:cubicBezTo>
                  <a:pt x="497" y="21600"/>
                  <a:pt x="0" y="21339"/>
                  <a:pt x="0" y="20555"/>
                </a:cubicBezTo>
                <a:cubicBezTo>
                  <a:pt x="0" y="20555"/>
                  <a:pt x="0" y="16862"/>
                  <a:pt x="2771" y="15295"/>
                </a:cubicBezTo>
                <a:cubicBezTo>
                  <a:pt x="4512" y="14475"/>
                  <a:pt x="3766" y="15295"/>
                  <a:pt x="5791" y="14213"/>
                </a:cubicBezTo>
                <a:cubicBezTo>
                  <a:pt x="8029" y="13430"/>
                  <a:pt x="8526" y="13169"/>
                  <a:pt x="8526" y="13169"/>
                </a:cubicBezTo>
                <a:cubicBezTo>
                  <a:pt x="8526" y="11042"/>
                  <a:pt x="8526" y="11042"/>
                  <a:pt x="8526" y="11042"/>
                </a:cubicBezTo>
                <a:cubicBezTo>
                  <a:pt x="8526" y="11042"/>
                  <a:pt x="7780" y="10259"/>
                  <a:pt x="7532" y="8431"/>
                </a:cubicBezTo>
                <a:cubicBezTo>
                  <a:pt x="7034" y="8692"/>
                  <a:pt x="6786" y="7909"/>
                  <a:pt x="6786" y="7387"/>
                </a:cubicBezTo>
                <a:cubicBezTo>
                  <a:pt x="6786" y="6827"/>
                  <a:pt x="6537" y="5521"/>
                  <a:pt x="7034" y="5521"/>
                </a:cubicBezTo>
                <a:cubicBezTo>
                  <a:pt x="7034" y="4738"/>
                  <a:pt x="6786" y="3693"/>
                  <a:pt x="7034" y="3432"/>
                </a:cubicBezTo>
                <a:cubicBezTo>
                  <a:pt x="7034" y="1828"/>
                  <a:pt x="8526" y="0"/>
                  <a:pt x="10800" y="0"/>
                </a:cubicBezTo>
                <a:cubicBezTo>
                  <a:pt x="13571" y="0"/>
                  <a:pt x="14566" y="1828"/>
                  <a:pt x="14814" y="3432"/>
                </a:cubicBezTo>
                <a:cubicBezTo>
                  <a:pt x="14814" y="3693"/>
                  <a:pt x="14566" y="4738"/>
                  <a:pt x="14566" y="5521"/>
                </a:cubicBezTo>
                <a:cubicBezTo>
                  <a:pt x="15063" y="5521"/>
                  <a:pt x="14814" y="6827"/>
                  <a:pt x="14814" y="7387"/>
                </a:cubicBezTo>
                <a:cubicBezTo>
                  <a:pt x="14814" y="7909"/>
                  <a:pt x="14566" y="8692"/>
                  <a:pt x="14068" y="8431"/>
                </a:cubicBezTo>
                <a:cubicBezTo>
                  <a:pt x="13820" y="10259"/>
                  <a:pt x="13074" y="11042"/>
                  <a:pt x="13074" y="11042"/>
                </a:cubicBezTo>
                <a:cubicBezTo>
                  <a:pt x="13074" y="13169"/>
                  <a:pt x="13074" y="13169"/>
                  <a:pt x="13074" y="13169"/>
                </a:cubicBezTo>
                <a:cubicBezTo>
                  <a:pt x="13074" y="13169"/>
                  <a:pt x="13571" y="13430"/>
                  <a:pt x="15809" y="14213"/>
                </a:cubicBezTo>
                <a:cubicBezTo>
                  <a:pt x="16307" y="14475"/>
                  <a:pt x="16591" y="14773"/>
                  <a:pt x="17088" y="14773"/>
                </a:cubicBezTo>
                <a:cubicBezTo>
                  <a:pt x="16591" y="15034"/>
                  <a:pt x="16058" y="15818"/>
                  <a:pt x="16058" y="16340"/>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61" name="Freeform 61">
            <a:extLst>
              <a:ext uri="{FF2B5EF4-FFF2-40B4-BE49-F238E27FC236}">
                <a16:creationId xmlns:a16="http://schemas.microsoft.com/office/drawing/2014/main" id="{535EFBF9-64A2-C0DD-6E49-ADE916B62A88}"/>
              </a:ext>
            </a:extLst>
          </p:cNvPr>
          <p:cNvSpPr>
            <a:spLocks/>
          </p:cNvSpPr>
          <p:nvPr/>
        </p:nvSpPr>
        <p:spPr bwMode="auto">
          <a:xfrm>
            <a:off x="1775655" y="1597204"/>
            <a:ext cx="298423" cy="298423"/>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2" name="Freeform 62">
            <a:extLst>
              <a:ext uri="{FF2B5EF4-FFF2-40B4-BE49-F238E27FC236}">
                <a16:creationId xmlns:a16="http://schemas.microsoft.com/office/drawing/2014/main" id="{B5E47BFE-C31D-41C8-BF7A-4F2749D821B8}"/>
              </a:ext>
            </a:extLst>
          </p:cNvPr>
          <p:cNvSpPr>
            <a:spLocks noEditPoints="1"/>
          </p:cNvSpPr>
          <p:nvPr/>
        </p:nvSpPr>
        <p:spPr bwMode="auto">
          <a:xfrm>
            <a:off x="3716942" y="1653645"/>
            <a:ext cx="315809" cy="194121"/>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4" name="Freeform 66">
            <a:extLst>
              <a:ext uri="{FF2B5EF4-FFF2-40B4-BE49-F238E27FC236}">
                <a16:creationId xmlns:a16="http://schemas.microsoft.com/office/drawing/2014/main" id="{FC4FC42D-96B4-B781-09D8-10CD5972F78B}"/>
              </a:ext>
            </a:extLst>
          </p:cNvPr>
          <p:cNvSpPr>
            <a:spLocks noEditPoints="1"/>
          </p:cNvSpPr>
          <p:nvPr/>
        </p:nvSpPr>
        <p:spPr bwMode="auto">
          <a:xfrm>
            <a:off x="3098820" y="1573845"/>
            <a:ext cx="202811" cy="347678"/>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5" name="Freeform 94">
            <a:extLst>
              <a:ext uri="{FF2B5EF4-FFF2-40B4-BE49-F238E27FC236}">
                <a16:creationId xmlns:a16="http://schemas.microsoft.com/office/drawing/2014/main" id="{87C4099E-D683-677D-742E-1E7B85BED751}"/>
              </a:ext>
            </a:extLst>
          </p:cNvPr>
          <p:cNvSpPr>
            <a:spLocks noEditPoints="1"/>
          </p:cNvSpPr>
          <p:nvPr/>
        </p:nvSpPr>
        <p:spPr bwMode="auto">
          <a:xfrm>
            <a:off x="2489389" y="1562931"/>
            <a:ext cx="194120" cy="327398"/>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6" name="Freeform 145">
            <a:extLst>
              <a:ext uri="{FF2B5EF4-FFF2-40B4-BE49-F238E27FC236}">
                <a16:creationId xmlns:a16="http://schemas.microsoft.com/office/drawing/2014/main" id="{CFC6F143-6C81-BA6C-5C54-A07FE9CB3B7A}"/>
              </a:ext>
            </a:extLst>
          </p:cNvPr>
          <p:cNvSpPr>
            <a:spLocks noEditPoints="1"/>
          </p:cNvSpPr>
          <p:nvPr/>
        </p:nvSpPr>
        <p:spPr bwMode="auto">
          <a:xfrm>
            <a:off x="4448062" y="1624672"/>
            <a:ext cx="312911" cy="252066"/>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7" name="Freeform 68">
            <a:extLst>
              <a:ext uri="{FF2B5EF4-FFF2-40B4-BE49-F238E27FC236}">
                <a16:creationId xmlns:a16="http://schemas.microsoft.com/office/drawing/2014/main" id="{B9EDEAC3-6FF2-66AD-C36F-357D97DE4E71}"/>
              </a:ext>
            </a:extLst>
          </p:cNvPr>
          <p:cNvSpPr>
            <a:spLocks/>
          </p:cNvSpPr>
          <p:nvPr/>
        </p:nvSpPr>
        <p:spPr bwMode="auto">
          <a:xfrm>
            <a:off x="5892916" y="1573845"/>
            <a:ext cx="315809" cy="275244"/>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8" name="Freeform 169">
            <a:extLst>
              <a:ext uri="{FF2B5EF4-FFF2-40B4-BE49-F238E27FC236}">
                <a16:creationId xmlns:a16="http://schemas.microsoft.com/office/drawing/2014/main" id="{ADB583B2-1528-0168-3929-8123B6D31CE7}"/>
              </a:ext>
            </a:extLst>
          </p:cNvPr>
          <p:cNvSpPr>
            <a:spLocks noEditPoints="1"/>
          </p:cNvSpPr>
          <p:nvPr/>
        </p:nvSpPr>
        <p:spPr bwMode="auto">
          <a:xfrm>
            <a:off x="5176284" y="1586179"/>
            <a:ext cx="301321" cy="275244"/>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1" name="Freeform 14">
            <a:extLst>
              <a:ext uri="{FF2B5EF4-FFF2-40B4-BE49-F238E27FC236}">
                <a16:creationId xmlns:a16="http://schemas.microsoft.com/office/drawing/2014/main" id="{97C15E41-4E1C-4AED-0297-3E6387D7B85B}"/>
              </a:ext>
            </a:extLst>
          </p:cNvPr>
          <p:cNvSpPr>
            <a:spLocks noEditPoints="1"/>
          </p:cNvSpPr>
          <p:nvPr/>
        </p:nvSpPr>
        <p:spPr bwMode="auto">
          <a:xfrm>
            <a:off x="1024256" y="1618878"/>
            <a:ext cx="336088" cy="263656"/>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2" name="Freeform 274">
            <a:extLst>
              <a:ext uri="{FF2B5EF4-FFF2-40B4-BE49-F238E27FC236}">
                <a16:creationId xmlns:a16="http://schemas.microsoft.com/office/drawing/2014/main" id="{79E6B2C6-BC4C-FCB3-194B-0D9B367462D6}"/>
              </a:ext>
            </a:extLst>
          </p:cNvPr>
          <p:cNvSpPr>
            <a:spLocks noEditPoints="1"/>
          </p:cNvSpPr>
          <p:nvPr/>
        </p:nvSpPr>
        <p:spPr bwMode="auto">
          <a:xfrm>
            <a:off x="11106878" y="1516619"/>
            <a:ext cx="321602" cy="286835"/>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3" name="Freeform 25">
            <a:extLst>
              <a:ext uri="{FF2B5EF4-FFF2-40B4-BE49-F238E27FC236}">
                <a16:creationId xmlns:a16="http://schemas.microsoft.com/office/drawing/2014/main" id="{A6C6499E-F53B-90D2-D38A-9A45CDCFA30A}"/>
              </a:ext>
            </a:extLst>
          </p:cNvPr>
          <p:cNvSpPr>
            <a:spLocks noEditPoints="1"/>
          </p:cNvSpPr>
          <p:nvPr/>
        </p:nvSpPr>
        <p:spPr bwMode="auto">
          <a:xfrm>
            <a:off x="5762401" y="3380241"/>
            <a:ext cx="283937" cy="281042"/>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4" name="Shape">
            <a:extLst>
              <a:ext uri="{FF2B5EF4-FFF2-40B4-BE49-F238E27FC236}">
                <a16:creationId xmlns:a16="http://schemas.microsoft.com/office/drawing/2014/main" id="{18129652-B3FF-301A-2248-CED3A81B9C4C}"/>
              </a:ext>
            </a:extLst>
          </p:cNvPr>
          <p:cNvSpPr/>
          <p:nvPr/>
        </p:nvSpPr>
        <p:spPr>
          <a:xfrm>
            <a:off x="9810972" y="2530879"/>
            <a:ext cx="393966" cy="199608"/>
          </a:xfrm>
          <a:custGeom>
            <a:avLst/>
            <a:gdLst/>
            <a:ahLst/>
            <a:cxnLst>
              <a:cxn ang="0">
                <a:pos x="wd2" y="hd2"/>
              </a:cxn>
              <a:cxn ang="5400000">
                <a:pos x="wd2" y="hd2"/>
              </a:cxn>
              <a:cxn ang="10800000">
                <a:pos x="wd2" y="hd2"/>
              </a:cxn>
              <a:cxn ang="16200000">
                <a:pos x="wd2" y="hd2"/>
              </a:cxn>
            </a:cxnLst>
            <a:rect l="0" t="0" r="r" b="b"/>
            <a:pathLst>
              <a:path w="21600" h="21600" extrusionOk="0">
                <a:moveTo>
                  <a:pt x="20592" y="9521"/>
                </a:moveTo>
                <a:cubicBezTo>
                  <a:pt x="20088" y="9521"/>
                  <a:pt x="19584" y="10018"/>
                  <a:pt x="19584" y="11582"/>
                </a:cubicBezTo>
                <a:cubicBezTo>
                  <a:pt x="19584" y="14566"/>
                  <a:pt x="19584" y="14566"/>
                  <a:pt x="19584" y="14566"/>
                </a:cubicBezTo>
                <a:cubicBezTo>
                  <a:pt x="14472" y="4547"/>
                  <a:pt x="14472" y="4547"/>
                  <a:pt x="14472" y="4547"/>
                </a:cubicBezTo>
                <a:cubicBezTo>
                  <a:pt x="12456" y="497"/>
                  <a:pt x="12456" y="497"/>
                  <a:pt x="12456" y="497"/>
                </a:cubicBezTo>
                <a:cubicBezTo>
                  <a:pt x="12204" y="0"/>
                  <a:pt x="11952" y="0"/>
                  <a:pt x="11700" y="0"/>
                </a:cubicBezTo>
                <a:cubicBezTo>
                  <a:pt x="11448" y="0"/>
                  <a:pt x="11196" y="0"/>
                  <a:pt x="11196" y="497"/>
                </a:cubicBezTo>
                <a:cubicBezTo>
                  <a:pt x="6336" y="10018"/>
                  <a:pt x="6336" y="10018"/>
                  <a:pt x="6336" y="10018"/>
                </a:cubicBezTo>
                <a:cubicBezTo>
                  <a:pt x="1512" y="497"/>
                  <a:pt x="1512" y="497"/>
                  <a:pt x="1512" y="497"/>
                </a:cubicBezTo>
                <a:cubicBezTo>
                  <a:pt x="1512" y="0"/>
                  <a:pt x="1260" y="0"/>
                  <a:pt x="1008" y="0"/>
                </a:cubicBezTo>
                <a:cubicBezTo>
                  <a:pt x="252" y="0"/>
                  <a:pt x="0" y="995"/>
                  <a:pt x="0" y="1989"/>
                </a:cubicBezTo>
                <a:cubicBezTo>
                  <a:pt x="0" y="2487"/>
                  <a:pt x="0" y="3055"/>
                  <a:pt x="252" y="3553"/>
                </a:cubicBezTo>
                <a:cubicBezTo>
                  <a:pt x="5580" y="14068"/>
                  <a:pt x="5580" y="14068"/>
                  <a:pt x="5580" y="14068"/>
                </a:cubicBezTo>
                <a:cubicBezTo>
                  <a:pt x="5832" y="14566"/>
                  <a:pt x="6084" y="14566"/>
                  <a:pt x="6336" y="14566"/>
                </a:cubicBezTo>
                <a:cubicBezTo>
                  <a:pt x="6588" y="14566"/>
                  <a:pt x="6840" y="14566"/>
                  <a:pt x="7092" y="14068"/>
                </a:cubicBezTo>
                <a:cubicBezTo>
                  <a:pt x="11700" y="5045"/>
                  <a:pt x="11700" y="5045"/>
                  <a:pt x="11700" y="5045"/>
                </a:cubicBezTo>
                <a:cubicBezTo>
                  <a:pt x="12960" y="7532"/>
                  <a:pt x="12960" y="7532"/>
                  <a:pt x="12960" y="7532"/>
                </a:cubicBezTo>
                <a:cubicBezTo>
                  <a:pt x="13212" y="7532"/>
                  <a:pt x="13212" y="7532"/>
                  <a:pt x="13212" y="7532"/>
                </a:cubicBezTo>
                <a:cubicBezTo>
                  <a:pt x="13716" y="8526"/>
                  <a:pt x="13716" y="8526"/>
                  <a:pt x="13716" y="8526"/>
                </a:cubicBezTo>
                <a:cubicBezTo>
                  <a:pt x="18036" y="17550"/>
                  <a:pt x="18036" y="17550"/>
                  <a:pt x="18036" y="17550"/>
                </a:cubicBezTo>
                <a:cubicBezTo>
                  <a:pt x="16524" y="17550"/>
                  <a:pt x="16524" y="17550"/>
                  <a:pt x="16524" y="17550"/>
                </a:cubicBezTo>
                <a:cubicBezTo>
                  <a:pt x="16020" y="17550"/>
                  <a:pt x="15516" y="18047"/>
                  <a:pt x="15516" y="19611"/>
                </a:cubicBezTo>
                <a:cubicBezTo>
                  <a:pt x="15516" y="20605"/>
                  <a:pt x="16020" y="21600"/>
                  <a:pt x="16524" y="21600"/>
                </a:cubicBezTo>
                <a:cubicBezTo>
                  <a:pt x="20592" y="21600"/>
                  <a:pt x="20592" y="21600"/>
                  <a:pt x="20592" y="21600"/>
                </a:cubicBezTo>
                <a:cubicBezTo>
                  <a:pt x="21096" y="21600"/>
                  <a:pt x="21600" y="20605"/>
                  <a:pt x="21600" y="19611"/>
                </a:cubicBezTo>
                <a:cubicBezTo>
                  <a:pt x="21600" y="11582"/>
                  <a:pt x="21600" y="11582"/>
                  <a:pt x="21600" y="11582"/>
                </a:cubicBezTo>
                <a:cubicBezTo>
                  <a:pt x="21600" y="10018"/>
                  <a:pt x="21096" y="9521"/>
                  <a:pt x="20592" y="9521"/>
                </a:cubicBezTo>
              </a:path>
            </a:pathLst>
          </a:custGeom>
          <a:solidFill>
            <a:schemeClr val="tx1"/>
          </a:solidFill>
          <a:ln w="12700">
            <a:miter lim="400000"/>
          </a:ln>
        </p:spPr>
        <p:txBody>
          <a:bodyPr lIns="45707" rIns="45707" anchor="ctr"/>
          <a:lstStyle/>
          <a:p>
            <a:pPr>
              <a:lnSpc>
                <a:spcPct val="80000"/>
              </a:lnSpc>
              <a:defRPr sz="7000" spc="140">
                <a:solidFill>
                  <a:srgbClr val="FFFFFF"/>
                </a:solidFill>
              </a:defRPr>
            </a:pPr>
            <a:endParaRPr sz="6998"/>
          </a:p>
        </p:txBody>
      </p:sp>
      <p:sp>
        <p:nvSpPr>
          <p:cNvPr id="275" name="Shape">
            <a:extLst>
              <a:ext uri="{FF2B5EF4-FFF2-40B4-BE49-F238E27FC236}">
                <a16:creationId xmlns:a16="http://schemas.microsoft.com/office/drawing/2014/main" id="{D28D3075-0606-17C6-831A-8B38233C92ED}"/>
              </a:ext>
            </a:extLst>
          </p:cNvPr>
          <p:cNvSpPr/>
          <p:nvPr/>
        </p:nvSpPr>
        <p:spPr>
          <a:xfrm>
            <a:off x="9174813" y="2513747"/>
            <a:ext cx="399769" cy="199608"/>
          </a:xfrm>
          <a:custGeom>
            <a:avLst/>
            <a:gdLst/>
            <a:ahLst/>
            <a:cxnLst>
              <a:cxn ang="0">
                <a:pos x="wd2" y="hd2"/>
              </a:cxn>
              <a:cxn ang="5400000">
                <a:pos x="wd2" y="hd2"/>
              </a:cxn>
              <a:cxn ang="10800000">
                <a:pos x="wd2" y="hd2"/>
              </a:cxn>
              <a:cxn ang="16200000">
                <a:pos x="wd2" y="hd2"/>
              </a:cxn>
            </a:cxnLst>
            <a:rect l="0" t="0" r="r" b="b"/>
            <a:pathLst>
              <a:path w="21600" h="21600" extrusionOk="0">
                <a:moveTo>
                  <a:pt x="20605" y="12079"/>
                </a:moveTo>
                <a:cubicBezTo>
                  <a:pt x="19859" y="12079"/>
                  <a:pt x="19611" y="11084"/>
                  <a:pt x="19611" y="10018"/>
                </a:cubicBezTo>
                <a:cubicBezTo>
                  <a:pt x="19611" y="7034"/>
                  <a:pt x="19611" y="7034"/>
                  <a:pt x="19611" y="7034"/>
                </a:cubicBezTo>
                <a:cubicBezTo>
                  <a:pt x="14566" y="17053"/>
                  <a:pt x="14566" y="17053"/>
                  <a:pt x="14566" y="17053"/>
                </a:cubicBezTo>
                <a:cubicBezTo>
                  <a:pt x="12576" y="20605"/>
                  <a:pt x="12576" y="20605"/>
                  <a:pt x="12576" y="20605"/>
                </a:cubicBezTo>
                <a:cubicBezTo>
                  <a:pt x="12328" y="21103"/>
                  <a:pt x="12079" y="21600"/>
                  <a:pt x="11830" y="21600"/>
                </a:cubicBezTo>
                <a:cubicBezTo>
                  <a:pt x="11582" y="21600"/>
                  <a:pt x="11297" y="21103"/>
                  <a:pt x="11049" y="20605"/>
                </a:cubicBezTo>
                <a:cubicBezTo>
                  <a:pt x="6537" y="11582"/>
                  <a:pt x="6537" y="11582"/>
                  <a:pt x="6537" y="11582"/>
                </a:cubicBezTo>
                <a:cubicBezTo>
                  <a:pt x="1776" y="20605"/>
                  <a:pt x="1776" y="20605"/>
                  <a:pt x="1776" y="20605"/>
                </a:cubicBezTo>
                <a:cubicBezTo>
                  <a:pt x="1528" y="21103"/>
                  <a:pt x="1279" y="21600"/>
                  <a:pt x="1030" y="21600"/>
                </a:cubicBezTo>
                <a:cubicBezTo>
                  <a:pt x="533" y="21600"/>
                  <a:pt x="0" y="20605"/>
                  <a:pt x="0" y="19611"/>
                </a:cubicBezTo>
                <a:cubicBezTo>
                  <a:pt x="0" y="19113"/>
                  <a:pt x="284" y="18545"/>
                  <a:pt x="533" y="18047"/>
                </a:cubicBezTo>
                <a:cubicBezTo>
                  <a:pt x="5791" y="7532"/>
                  <a:pt x="5791" y="7532"/>
                  <a:pt x="5791" y="7532"/>
                </a:cubicBezTo>
                <a:cubicBezTo>
                  <a:pt x="6039" y="7034"/>
                  <a:pt x="6288" y="6537"/>
                  <a:pt x="6537" y="6537"/>
                </a:cubicBezTo>
                <a:cubicBezTo>
                  <a:pt x="6786" y="6537"/>
                  <a:pt x="7034" y="7034"/>
                  <a:pt x="7034" y="7532"/>
                </a:cubicBezTo>
                <a:cubicBezTo>
                  <a:pt x="11830" y="16555"/>
                  <a:pt x="11830" y="16555"/>
                  <a:pt x="11830" y="16555"/>
                </a:cubicBezTo>
                <a:cubicBezTo>
                  <a:pt x="13074" y="14068"/>
                  <a:pt x="13074" y="14068"/>
                  <a:pt x="13074" y="14068"/>
                </a:cubicBezTo>
                <a:cubicBezTo>
                  <a:pt x="13322" y="13571"/>
                  <a:pt x="13322" y="13571"/>
                  <a:pt x="13322" y="13571"/>
                </a:cubicBezTo>
                <a:cubicBezTo>
                  <a:pt x="13820" y="12576"/>
                  <a:pt x="13820" y="12576"/>
                  <a:pt x="13820" y="12576"/>
                </a:cubicBezTo>
                <a:cubicBezTo>
                  <a:pt x="18083" y="4050"/>
                  <a:pt x="18083" y="4050"/>
                  <a:pt x="18083" y="4050"/>
                </a:cubicBezTo>
                <a:cubicBezTo>
                  <a:pt x="16591" y="4050"/>
                  <a:pt x="16591" y="4050"/>
                  <a:pt x="16591" y="4050"/>
                </a:cubicBezTo>
                <a:cubicBezTo>
                  <a:pt x="15845" y="4050"/>
                  <a:pt x="15596" y="3055"/>
                  <a:pt x="15596" y="1989"/>
                </a:cubicBezTo>
                <a:cubicBezTo>
                  <a:pt x="15596" y="995"/>
                  <a:pt x="15845" y="0"/>
                  <a:pt x="16591" y="0"/>
                </a:cubicBezTo>
                <a:cubicBezTo>
                  <a:pt x="20605" y="0"/>
                  <a:pt x="20605" y="0"/>
                  <a:pt x="20605" y="0"/>
                </a:cubicBezTo>
                <a:cubicBezTo>
                  <a:pt x="21103" y="0"/>
                  <a:pt x="21600" y="995"/>
                  <a:pt x="21600" y="1989"/>
                </a:cubicBezTo>
                <a:cubicBezTo>
                  <a:pt x="21600" y="10018"/>
                  <a:pt x="21600" y="10018"/>
                  <a:pt x="21600" y="10018"/>
                </a:cubicBezTo>
                <a:cubicBezTo>
                  <a:pt x="21600" y="11084"/>
                  <a:pt x="21103" y="12079"/>
                  <a:pt x="20605" y="12079"/>
                </a:cubicBezTo>
              </a:path>
            </a:pathLst>
          </a:custGeom>
          <a:solidFill>
            <a:schemeClr val="tx1"/>
          </a:solidFill>
          <a:ln w="12700">
            <a:miter lim="400000"/>
          </a:ln>
        </p:spPr>
        <p:txBody>
          <a:bodyPr lIns="45707" rIns="45707" anchor="ctr"/>
          <a:lstStyle/>
          <a:p>
            <a:pPr>
              <a:lnSpc>
                <a:spcPct val="80000"/>
              </a:lnSpc>
              <a:defRPr sz="7000" spc="140">
                <a:solidFill>
                  <a:srgbClr val="FFFFFF"/>
                </a:solidFill>
              </a:defRPr>
            </a:pPr>
            <a:endParaRPr sz="6998"/>
          </a:p>
        </p:txBody>
      </p:sp>
      <p:sp>
        <p:nvSpPr>
          <p:cNvPr id="276" name="Shape">
            <a:extLst>
              <a:ext uri="{FF2B5EF4-FFF2-40B4-BE49-F238E27FC236}">
                <a16:creationId xmlns:a16="http://schemas.microsoft.com/office/drawing/2014/main" id="{B929B275-51E9-0B4F-2AFA-1659E1BA9889}"/>
              </a:ext>
            </a:extLst>
          </p:cNvPr>
          <p:cNvSpPr/>
          <p:nvPr/>
        </p:nvSpPr>
        <p:spPr>
          <a:xfrm>
            <a:off x="6410660" y="3373683"/>
            <a:ext cx="314403" cy="275402"/>
          </a:xfrm>
          <a:custGeom>
            <a:avLst/>
            <a:gdLst/>
            <a:ahLst/>
            <a:cxnLst>
              <a:cxn ang="0">
                <a:pos x="wd2" y="hd2"/>
              </a:cxn>
              <a:cxn ang="5400000">
                <a:pos x="wd2" y="hd2"/>
              </a:cxn>
              <a:cxn ang="10800000">
                <a:pos x="wd2" y="hd2"/>
              </a:cxn>
              <a:cxn ang="16200000">
                <a:pos x="wd2" y="hd2"/>
              </a:cxn>
            </a:cxnLst>
            <a:rect l="0" t="0" r="r" b="b"/>
            <a:pathLst>
              <a:path w="21600" h="21600" extrusionOk="0">
                <a:moveTo>
                  <a:pt x="21097" y="11778"/>
                </a:moveTo>
                <a:cubicBezTo>
                  <a:pt x="11177" y="16424"/>
                  <a:pt x="11177" y="16424"/>
                  <a:pt x="11177" y="16424"/>
                </a:cubicBezTo>
                <a:cubicBezTo>
                  <a:pt x="11177" y="16709"/>
                  <a:pt x="10926" y="16709"/>
                  <a:pt x="10926" y="16709"/>
                </a:cubicBezTo>
                <a:cubicBezTo>
                  <a:pt x="10674" y="16709"/>
                  <a:pt x="10674" y="16709"/>
                  <a:pt x="10423" y="16424"/>
                </a:cubicBezTo>
                <a:cubicBezTo>
                  <a:pt x="539" y="11778"/>
                  <a:pt x="539" y="11778"/>
                  <a:pt x="539" y="11778"/>
                </a:cubicBezTo>
                <a:cubicBezTo>
                  <a:pt x="252" y="11778"/>
                  <a:pt x="0" y="11208"/>
                  <a:pt x="0" y="10922"/>
                </a:cubicBezTo>
                <a:cubicBezTo>
                  <a:pt x="0" y="10066"/>
                  <a:pt x="539" y="9781"/>
                  <a:pt x="1042" y="9781"/>
                </a:cubicBezTo>
                <a:cubicBezTo>
                  <a:pt x="1294" y="9781"/>
                  <a:pt x="1294" y="9781"/>
                  <a:pt x="1545" y="9781"/>
                </a:cubicBezTo>
                <a:cubicBezTo>
                  <a:pt x="10926" y="14101"/>
                  <a:pt x="10926" y="14101"/>
                  <a:pt x="10926" y="14101"/>
                </a:cubicBezTo>
                <a:cubicBezTo>
                  <a:pt x="20342" y="9781"/>
                  <a:pt x="20342" y="9781"/>
                  <a:pt x="20342" y="9781"/>
                </a:cubicBezTo>
                <a:lnTo>
                  <a:pt x="20594" y="9781"/>
                </a:lnTo>
                <a:cubicBezTo>
                  <a:pt x="21348" y="9781"/>
                  <a:pt x="21600" y="10066"/>
                  <a:pt x="21600" y="10922"/>
                </a:cubicBezTo>
                <a:cubicBezTo>
                  <a:pt x="21600" y="11208"/>
                  <a:pt x="21348" y="11778"/>
                  <a:pt x="21097" y="11778"/>
                </a:cubicBezTo>
                <a:close/>
                <a:moveTo>
                  <a:pt x="21097" y="6888"/>
                </a:moveTo>
                <a:cubicBezTo>
                  <a:pt x="11177" y="11493"/>
                  <a:pt x="11177" y="11493"/>
                  <a:pt x="11177" y="11493"/>
                </a:cubicBezTo>
                <a:lnTo>
                  <a:pt x="10926" y="11493"/>
                </a:lnTo>
                <a:cubicBezTo>
                  <a:pt x="10674" y="11493"/>
                  <a:pt x="10674" y="11493"/>
                  <a:pt x="10423" y="11493"/>
                </a:cubicBezTo>
                <a:cubicBezTo>
                  <a:pt x="539" y="6888"/>
                  <a:pt x="539" y="6888"/>
                  <a:pt x="539" y="6888"/>
                </a:cubicBezTo>
                <a:cubicBezTo>
                  <a:pt x="252" y="6602"/>
                  <a:pt x="0" y="6317"/>
                  <a:pt x="0" y="5746"/>
                </a:cubicBezTo>
                <a:cubicBezTo>
                  <a:pt x="0" y="5461"/>
                  <a:pt x="252" y="4891"/>
                  <a:pt x="539" y="4891"/>
                </a:cubicBezTo>
                <a:cubicBezTo>
                  <a:pt x="10423" y="285"/>
                  <a:pt x="10423" y="285"/>
                  <a:pt x="10423" y="285"/>
                </a:cubicBezTo>
                <a:cubicBezTo>
                  <a:pt x="10674" y="0"/>
                  <a:pt x="10674" y="0"/>
                  <a:pt x="10926" y="0"/>
                </a:cubicBezTo>
                <a:cubicBezTo>
                  <a:pt x="10926" y="0"/>
                  <a:pt x="11177" y="0"/>
                  <a:pt x="11177" y="285"/>
                </a:cubicBezTo>
                <a:cubicBezTo>
                  <a:pt x="21097" y="4891"/>
                  <a:pt x="21097" y="4891"/>
                  <a:pt x="21097" y="4891"/>
                </a:cubicBezTo>
                <a:cubicBezTo>
                  <a:pt x="21348" y="4891"/>
                  <a:pt x="21600" y="5461"/>
                  <a:pt x="21600" y="5746"/>
                </a:cubicBezTo>
                <a:cubicBezTo>
                  <a:pt x="21600" y="6317"/>
                  <a:pt x="21348" y="6602"/>
                  <a:pt x="21097" y="6888"/>
                </a:cubicBezTo>
                <a:close/>
                <a:moveTo>
                  <a:pt x="1042" y="14672"/>
                </a:moveTo>
                <a:cubicBezTo>
                  <a:pt x="1294" y="14672"/>
                  <a:pt x="1294" y="14672"/>
                  <a:pt x="1545" y="14672"/>
                </a:cubicBezTo>
                <a:cubicBezTo>
                  <a:pt x="10926" y="19277"/>
                  <a:pt x="10926" y="19277"/>
                  <a:pt x="10926" y="19277"/>
                </a:cubicBezTo>
                <a:cubicBezTo>
                  <a:pt x="20342" y="14672"/>
                  <a:pt x="20342" y="14672"/>
                  <a:pt x="20342" y="14672"/>
                </a:cubicBezTo>
                <a:lnTo>
                  <a:pt x="20594" y="14672"/>
                </a:lnTo>
                <a:cubicBezTo>
                  <a:pt x="21348" y="14672"/>
                  <a:pt x="21600" y="15242"/>
                  <a:pt x="21600" y="15813"/>
                </a:cubicBezTo>
                <a:cubicBezTo>
                  <a:pt x="21600" y="16424"/>
                  <a:pt x="21348" y="16709"/>
                  <a:pt x="21097" y="16995"/>
                </a:cubicBezTo>
                <a:cubicBezTo>
                  <a:pt x="11177" y="21600"/>
                  <a:pt x="11177" y="21600"/>
                  <a:pt x="11177" y="21600"/>
                </a:cubicBezTo>
                <a:lnTo>
                  <a:pt x="10926" y="21600"/>
                </a:lnTo>
                <a:cubicBezTo>
                  <a:pt x="10674" y="21600"/>
                  <a:pt x="10674" y="21600"/>
                  <a:pt x="10423" y="21600"/>
                </a:cubicBezTo>
                <a:cubicBezTo>
                  <a:pt x="539" y="16995"/>
                  <a:pt x="539" y="16995"/>
                  <a:pt x="539" y="16995"/>
                </a:cubicBezTo>
                <a:cubicBezTo>
                  <a:pt x="252" y="16709"/>
                  <a:pt x="0" y="16424"/>
                  <a:pt x="0" y="15813"/>
                </a:cubicBezTo>
                <a:cubicBezTo>
                  <a:pt x="0" y="15242"/>
                  <a:pt x="539" y="14672"/>
                  <a:pt x="1042" y="14672"/>
                </a:cubicBezTo>
                <a:close/>
              </a:path>
            </a:pathLst>
          </a:custGeom>
          <a:solidFill>
            <a:srgbClr val="F5A243"/>
          </a:solidFill>
          <a:ln w="12700">
            <a:miter lim="400000"/>
          </a:ln>
        </p:spPr>
        <p:txBody>
          <a:bodyPr lIns="45707" rIns="45707" anchor="ctr"/>
          <a:lstStyle/>
          <a:p>
            <a:pPr>
              <a:lnSpc>
                <a:spcPct val="80000"/>
              </a:lnSpc>
              <a:defRPr sz="7000" spc="140">
                <a:solidFill>
                  <a:srgbClr val="FFFFFF"/>
                </a:solidFill>
              </a:defRPr>
            </a:pPr>
            <a:endParaRPr sz="6998"/>
          </a:p>
        </p:txBody>
      </p:sp>
      <p:sp>
        <p:nvSpPr>
          <p:cNvPr id="277" name="Freeform 283">
            <a:extLst>
              <a:ext uri="{FF2B5EF4-FFF2-40B4-BE49-F238E27FC236}">
                <a16:creationId xmlns:a16="http://schemas.microsoft.com/office/drawing/2014/main" id="{77DBD9DB-B808-808F-76AE-041F7B2FC702}"/>
              </a:ext>
            </a:extLst>
          </p:cNvPr>
          <p:cNvSpPr>
            <a:spLocks noEditPoints="1"/>
          </p:cNvSpPr>
          <p:nvPr/>
        </p:nvSpPr>
        <p:spPr bwMode="auto">
          <a:xfrm>
            <a:off x="10511831" y="2475677"/>
            <a:ext cx="269451" cy="310012"/>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8" name="Freeform 284">
            <a:extLst>
              <a:ext uri="{FF2B5EF4-FFF2-40B4-BE49-F238E27FC236}">
                <a16:creationId xmlns:a16="http://schemas.microsoft.com/office/drawing/2014/main" id="{8022F453-5D4A-6A94-36F1-81F571DB037F}"/>
              </a:ext>
            </a:extLst>
          </p:cNvPr>
          <p:cNvSpPr>
            <a:spLocks noEditPoints="1"/>
          </p:cNvSpPr>
          <p:nvPr/>
        </p:nvSpPr>
        <p:spPr bwMode="auto">
          <a:xfrm>
            <a:off x="11106878" y="2510804"/>
            <a:ext cx="269451" cy="312911"/>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9" name="Freeform 151">
            <a:extLst>
              <a:ext uri="{FF2B5EF4-FFF2-40B4-BE49-F238E27FC236}">
                <a16:creationId xmlns:a16="http://schemas.microsoft.com/office/drawing/2014/main" id="{378DCBAB-44E4-6627-25F6-298B68ABE707}"/>
              </a:ext>
            </a:extLst>
          </p:cNvPr>
          <p:cNvSpPr>
            <a:spLocks noEditPoints="1"/>
          </p:cNvSpPr>
          <p:nvPr/>
        </p:nvSpPr>
        <p:spPr bwMode="auto">
          <a:xfrm>
            <a:off x="10516108" y="3288737"/>
            <a:ext cx="301320" cy="310012"/>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0" name="Freeform 132">
            <a:extLst>
              <a:ext uri="{FF2B5EF4-FFF2-40B4-BE49-F238E27FC236}">
                <a16:creationId xmlns:a16="http://schemas.microsoft.com/office/drawing/2014/main" id="{F7B2C7E4-E1E1-171E-5F49-A7271F46E4F4}"/>
              </a:ext>
            </a:extLst>
          </p:cNvPr>
          <p:cNvSpPr>
            <a:spLocks noEditPoints="1"/>
          </p:cNvSpPr>
          <p:nvPr/>
        </p:nvSpPr>
        <p:spPr bwMode="auto">
          <a:xfrm>
            <a:off x="7737644" y="3346136"/>
            <a:ext cx="336089" cy="283938"/>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1" name="Freeform 136">
            <a:extLst>
              <a:ext uri="{FF2B5EF4-FFF2-40B4-BE49-F238E27FC236}">
                <a16:creationId xmlns:a16="http://schemas.microsoft.com/office/drawing/2014/main" id="{52551B76-AB8E-FA93-53B2-7062FDBDA1DD}"/>
              </a:ext>
            </a:extLst>
          </p:cNvPr>
          <p:cNvSpPr>
            <a:spLocks noEditPoints="1"/>
          </p:cNvSpPr>
          <p:nvPr/>
        </p:nvSpPr>
        <p:spPr bwMode="auto">
          <a:xfrm>
            <a:off x="8438055" y="3379411"/>
            <a:ext cx="341883" cy="257863"/>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2" name="Freeform 218">
            <a:extLst>
              <a:ext uri="{FF2B5EF4-FFF2-40B4-BE49-F238E27FC236}">
                <a16:creationId xmlns:a16="http://schemas.microsoft.com/office/drawing/2014/main" id="{4C36B5BE-8B4C-FFC4-0550-7469F2044E0D}"/>
              </a:ext>
            </a:extLst>
          </p:cNvPr>
          <p:cNvSpPr>
            <a:spLocks noEditPoints="1"/>
          </p:cNvSpPr>
          <p:nvPr/>
        </p:nvSpPr>
        <p:spPr bwMode="auto">
          <a:xfrm>
            <a:off x="9144260" y="3386373"/>
            <a:ext cx="330293" cy="307115"/>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3" name="Freeform 22">
            <a:extLst>
              <a:ext uri="{FF2B5EF4-FFF2-40B4-BE49-F238E27FC236}">
                <a16:creationId xmlns:a16="http://schemas.microsoft.com/office/drawing/2014/main" id="{28BE3C36-13B4-0B8A-7422-B9F548F117BF}"/>
              </a:ext>
            </a:extLst>
          </p:cNvPr>
          <p:cNvSpPr>
            <a:spLocks noEditPoints="1"/>
          </p:cNvSpPr>
          <p:nvPr/>
        </p:nvSpPr>
        <p:spPr bwMode="auto">
          <a:xfrm>
            <a:off x="9838875" y="3380577"/>
            <a:ext cx="312911" cy="31291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4" name="Freeform 76">
            <a:extLst>
              <a:ext uri="{FF2B5EF4-FFF2-40B4-BE49-F238E27FC236}">
                <a16:creationId xmlns:a16="http://schemas.microsoft.com/office/drawing/2014/main" id="{1CE17B41-F3DB-86B8-62B1-DCC8E01A70C0}"/>
              </a:ext>
            </a:extLst>
          </p:cNvPr>
          <p:cNvSpPr>
            <a:spLocks noEditPoints="1"/>
          </p:cNvSpPr>
          <p:nvPr/>
        </p:nvSpPr>
        <p:spPr bwMode="auto">
          <a:xfrm>
            <a:off x="7089385" y="3343312"/>
            <a:ext cx="283937" cy="283938"/>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nvGrpSpPr>
          <p:cNvPr id="285" name="Group 1297">
            <a:extLst>
              <a:ext uri="{FF2B5EF4-FFF2-40B4-BE49-F238E27FC236}">
                <a16:creationId xmlns:a16="http://schemas.microsoft.com/office/drawing/2014/main" id="{5926119D-2EAE-0F7E-34E5-43D9B63A9161}"/>
              </a:ext>
            </a:extLst>
          </p:cNvPr>
          <p:cNvGrpSpPr/>
          <p:nvPr/>
        </p:nvGrpSpPr>
        <p:grpSpPr>
          <a:xfrm>
            <a:off x="1030672" y="4130054"/>
            <a:ext cx="309839" cy="318246"/>
            <a:chOff x="2044700" y="2119313"/>
            <a:chExt cx="409575" cy="420688"/>
          </a:xfrm>
          <a:solidFill>
            <a:srgbClr val="F5A243"/>
          </a:solidFill>
        </p:grpSpPr>
        <p:sp>
          <p:nvSpPr>
            <p:cNvPr id="286" name="Freeform 221">
              <a:extLst>
                <a:ext uri="{FF2B5EF4-FFF2-40B4-BE49-F238E27FC236}">
                  <a16:creationId xmlns:a16="http://schemas.microsoft.com/office/drawing/2014/main" id="{B219CD57-E954-2B0E-0D3B-BE31AC37FA7E}"/>
                </a:ext>
              </a:extLst>
            </p:cNvPr>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7" name="Freeform 222">
              <a:extLst>
                <a:ext uri="{FF2B5EF4-FFF2-40B4-BE49-F238E27FC236}">
                  <a16:creationId xmlns:a16="http://schemas.microsoft.com/office/drawing/2014/main" id="{6599307C-166A-0783-D45F-A7175DCF6D59}"/>
                </a:ext>
              </a:extLst>
            </p:cNvPr>
            <p:cNvSpPr>
              <a:spLocks/>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0" name="Freeform 225">
              <a:extLst>
                <a:ext uri="{FF2B5EF4-FFF2-40B4-BE49-F238E27FC236}">
                  <a16:creationId xmlns:a16="http://schemas.microsoft.com/office/drawing/2014/main" id="{8A1042AD-B355-03DF-0C06-509F2C18BE44}"/>
                </a:ext>
              </a:extLst>
            </p:cNvPr>
            <p:cNvSpPr>
              <a:spLocks/>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1" name="Freeform 226">
              <a:extLst>
                <a:ext uri="{FF2B5EF4-FFF2-40B4-BE49-F238E27FC236}">
                  <a16:creationId xmlns:a16="http://schemas.microsoft.com/office/drawing/2014/main" id="{BEDB7184-32F9-8575-B036-6376A36AF9FB}"/>
                </a:ext>
              </a:extLst>
            </p:cNvPr>
            <p:cNvSpPr>
              <a:spLocks/>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92" name="Group 1492">
            <a:extLst>
              <a:ext uri="{FF2B5EF4-FFF2-40B4-BE49-F238E27FC236}">
                <a16:creationId xmlns:a16="http://schemas.microsoft.com/office/drawing/2014/main" id="{E3F29514-9D10-3358-5CA2-94348DF70F05}"/>
              </a:ext>
            </a:extLst>
          </p:cNvPr>
          <p:cNvGrpSpPr/>
          <p:nvPr/>
        </p:nvGrpSpPr>
        <p:grpSpPr>
          <a:xfrm>
            <a:off x="1551470" y="4073553"/>
            <a:ext cx="352160" cy="445110"/>
            <a:chOff x="1971676" y="3683000"/>
            <a:chExt cx="427038" cy="539751"/>
          </a:xfrm>
          <a:solidFill>
            <a:srgbClr val="F5A243"/>
          </a:solidFill>
        </p:grpSpPr>
        <p:sp>
          <p:nvSpPr>
            <p:cNvPr id="293" name="Freeform 29">
              <a:extLst>
                <a:ext uri="{FF2B5EF4-FFF2-40B4-BE49-F238E27FC236}">
                  <a16:creationId xmlns:a16="http://schemas.microsoft.com/office/drawing/2014/main" id="{9ADBB1F9-A91E-C146-B384-953FE86B0E3E}"/>
                </a:ext>
              </a:extLst>
            </p:cNvPr>
            <p:cNvSpPr>
              <a:spLocks/>
            </p:cNvSpPr>
            <p:nvPr/>
          </p:nvSpPr>
          <p:spPr bwMode="auto">
            <a:xfrm>
              <a:off x="1971676" y="3751263"/>
              <a:ext cx="427038" cy="471488"/>
            </a:xfrm>
            <a:custGeom>
              <a:avLst/>
              <a:gdLst>
                <a:gd name="T0" fmla="*/ 195 w 202"/>
                <a:gd name="T1" fmla="*/ 0 h 223"/>
                <a:gd name="T2" fmla="*/ 160 w 202"/>
                <a:gd name="T3" fmla="*/ 0 h 223"/>
                <a:gd name="T4" fmla="*/ 158 w 202"/>
                <a:gd name="T5" fmla="*/ 1 h 223"/>
                <a:gd name="T6" fmla="*/ 157 w 202"/>
                <a:gd name="T7" fmla="*/ 13 h 223"/>
                <a:gd name="T8" fmla="*/ 158 w 202"/>
                <a:gd name="T9" fmla="*/ 14 h 223"/>
                <a:gd name="T10" fmla="*/ 181 w 202"/>
                <a:gd name="T11" fmla="*/ 14 h 223"/>
                <a:gd name="T12" fmla="*/ 188 w 202"/>
                <a:gd name="T13" fmla="*/ 21 h 223"/>
                <a:gd name="T14" fmla="*/ 188 w 202"/>
                <a:gd name="T15" fmla="*/ 202 h 223"/>
                <a:gd name="T16" fmla="*/ 181 w 202"/>
                <a:gd name="T17" fmla="*/ 209 h 223"/>
                <a:gd name="T18" fmla="*/ 21 w 202"/>
                <a:gd name="T19" fmla="*/ 209 h 223"/>
                <a:gd name="T20" fmla="*/ 14 w 202"/>
                <a:gd name="T21" fmla="*/ 202 h 223"/>
                <a:gd name="T22" fmla="*/ 14 w 202"/>
                <a:gd name="T23" fmla="*/ 21 h 223"/>
                <a:gd name="T24" fmla="*/ 21 w 202"/>
                <a:gd name="T25" fmla="*/ 14 h 223"/>
                <a:gd name="T26" fmla="*/ 45 w 202"/>
                <a:gd name="T27" fmla="*/ 14 h 223"/>
                <a:gd name="T28" fmla="*/ 46 w 202"/>
                <a:gd name="T29" fmla="*/ 13 h 223"/>
                <a:gd name="T30" fmla="*/ 44 w 202"/>
                <a:gd name="T31" fmla="*/ 1 h 223"/>
                <a:gd name="T32" fmla="*/ 43 w 202"/>
                <a:gd name="T33" fmla="*/ 0 h 223"/>
                <a:gd name="T34" fmla="*/ 7 w 202"/>
                <a:gd name="T35" fmla="*/ 0 h 223"/>
                <a:gd name="T36" fmla="*/ 0 w 202"/>
                <a:gd name="T37" fmla="*/ 7 h 223"/>
                <a:gd name="T38" fmla="*/ 0 w 202"/>
                <a:gd name="T39" fmla="*/ 216 h 223"/>
                <a:gd name="T40" fmla="*/ 7 w 202"/>
                <a:gd name="T41" fmla="*/ 223 h 223"/>
                <a:gd name="T42" fmla="*/ 195 w 202"/>
                <a:gd name="T43" fmla="*/ 223 h 223"/>
                <a:gd name="T44" fmla="*/ 202 w 202"/>
                <a:gd name="T45" fmla="*/ 216 h 223"/>
                <a:gd name="T46" fmla="*/ 202 w 202"/>
                <a:gd name="T47" fmla="*/ 7 h 223"/>
                <a:gd name="T48" fmla="*/ 195 w 202"/>
                <a:gd name="T4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223">
                  <a:moveTo>
                    <a:pt x="195" y="0"/>
                  </a:moveTo>
                  <a:cubicBezTo>
                    <a:pt x="195" y="0"/>
                    <a:pt x="171" y="0"/>
                    <a:pt x="160" y="0"/>
                  </a:cubicBezTo>
                  <a:cubicBezTo>
                    <a:pt x="158" y="0"/>
                    <a:pt x="158" y="1"/>
                    <a:pt x="158" y="1"/>
                  </a:cubicBezTo>
                  <a:cubicBezTo>
                    <a:pt x="157" y="13"/>
                    <a:pt x="157" y="13"/>
                    <a:pt x="157" y="13"/>
                  </a:cubicBezTo>
                  <a:cubicBezTo>
                    <a:pt x="157" y="13"/>
                    <a:pt x="156" y="14"/>
                    <a:pt x="158" y="14"/>
                  </a:cubicBezTo>
                  <a:cubicBezTo>
                    <a:pt x="166" y="14"/>
                    <a:pt x="181" y="14"/>
                    <a:pt x="181" y="14"/>
                  </a:cubicBezTo>
                  <a:cubicBezTo>
                    <a:pt x="185" y="14"/>
                    <a:pt x="188" y="17"/>
                    <a:pt x="188" y="21"/>
                  </a:cubicBezTo>
                  <a:cubicBezTo>
                    <a:pt x="188" y="202"/>
                    <a:pt x="188" y="202"/>
                    <a:pt x="188" y="202"/>
                  </a:cubicBezTo>
                  <a:cubicBezTo>
                    <a:pt x="188" y="206"/>
                    <a:pt x="185" y="209"/>
                    <a:pt x="181" y="209"/>
                  </a:cubicBezTo>
                  <a:cubicBezTo>
                    <a:pt x="21" y="209"/>
                    <a:pt x="21" y="209"/>
                    <a:pt x="21" y="209"/>
                  </a:cubicBezTo>
                  <a:cubicBezTo>
                    <a:pt x="17" y="209"/>
                    <a:pt x="14" y="206"/>
                    <a:pt x="14" y="202"/>
                  </a:cubicBezTo>
                  <a:cubicBezTo>
                    <a:pt x="14" y="21"/>
                    <a:pt x="14" y="21"/>
                    <a:pt x="14" y="21"/>
                  </a:cubicBezTo>
                  <a:cubicBezTo>
                    <a:pt x="14" y="17"/>
                    <a:pt x="17" y="14"/>
                    <a:pt x="21" y="14"/>
                  </a:cubicBezTo>
                  <a:cubicBezTo>
                    <a:pt x="21" y="14"/>
                    <a:pt x="37" y="14"/>
                    <a:pt x="45" y="14"/>
                  </a:cubicBezTo>
                  <a:cubicBezTo>
                    <a:pt x="46" y="14"/>
                    <a:pt x="46" y="13"/>
                    <a:pt x="46" y="13"/>
                  </a:cubicBezTo>
                  <a:cubicBezTo>
                    <a:pt x="44" y="1"/>
                    <a:pt x="44" y="1"/>
                    <a:pt x="44" y="1"/>
                  </a:cubicBezTo>
                  <a:cubicBezTo>
                    <a:pt x="44" y="1"/>
                    <a:pt x="44" y="0"/>
                    <a:pt x="43" y="0"/>
                  </a:cubicBezTo>
                  <a:cubicBezTo>
                    <a:pt x="32" y="0"/>
                    <a:pt x="7" y="0"/>
                    <a:pt x="7" y="0"/>
                  </a:cubicBezTo>
                  <a:cubicBezTo>
                    <a:pt x="3" y="0"/>
                    <a:pt x="0" y="3"/>
                    <a:pt x="0" y="7"/>
                  </a:cubicBezTo>
                  <a:cubicBezTo>
                    <a:pt x="0" y="216"/>
                    <a:pt x="0" y="216"/>
                    <a:pt x="0" y="216"/>
                  </a:cubicBezTo>
                  <a:cubicBezTo>
                    <a:pt x="0" y="220"/>
                    <a:pt x="3" y="223"/>
                    <a:pt x="7" y="223"/>
                  </a:cubicBezTo>
                  <a:cubicBezTo>
                    <a:pt x="195" y="223"/>
                    <a:pt x="195" y="223"/>
                    <a:pt x="195" y="223"/>
                  </a:cubicBezTo>
                  <a:cubicBezTo>
                    <a:pt x="199" y="223"/>
                    <a:pt x="202" y="220"/>
                    <a:pt x="202" y="216"/>
                  </a:cubicBezTo>
                  <a:cubicBezTo>
                    <a:pt x="202" y="7"/>
                    <a:pt x="202" y="7"/>
                    <a:pt x="202" y="7"/>
                  </a:cubicBezTo>
                  <a:cubicBezTo>
                    <a:pt x="202" y="3"/>
                    <a:pt x="199" y="0"/>
                    <a:pt x="19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4" name="Freeform 30">
              <a:extLst>
                <a:ext uri="{FF2B5EF4-FFF2-40B4-BE49-F238E27FC236}">
                  <a16:creationId xmlns:a16="http://schemas.microsoft.com/office/drawing/2014/main" id="{22936DEF-C1AE-8E6C-5394-7425DFF21B18}"/>
                </a:ext>
              </a:extLst>
            </p:cNvPr>
            <p:cNvSpPr>
              <a:spLocks noEditPoints="1"/>
            </p:cNvSpPr>
            <p:nvPr/>
          </p:nvSpPr>
          <p:spPr bwMode="auto">
            <a:xfrm>
              <a:off x="2093913" y="3683000"/>
              <a:ext cx="182563" cy="115888"/>
            </a:xfrm>
            <a:custGeom>
              <a:avLst/>
              <a:gdLst>
                <a:gd name="T0" fmla="*/ 82 w 86"/>
                <a:gd name="T1" fmla="*/ 21 h 55"/>
                <a:gd name="T2" fmla="*/ 68 w 86"/>
                <a:gd name="T3" fmla="*/ 21 h 55"/>
                <a:gd name="T4" fmla="*/ 67 w 86"/>
                <a:gd name="T5" fmla="*/ 19 h 55"/>
                <a:gd name="T6" fmla="*/ 43 w 86"/>
                <a:gd name="T7" fmla="*/ 0 h 55"/>
                <a:gd name="T8" fmla="*/ 20 w 86"/>
                <a:gd name="T9" fmla="*/ 18 h 55"/>
                <a:gd name="T10" fmla="*/ 18 w 86"/>
                <a:gd name="T11" fmla="*/ 21 h 55"/>
                <a:gd name="T12" fmla="*/ 4 w 86"/>
                <a:gd name="T13" fmla="*/ 21 h 55"/>
                <a:gd name="T14" fmla="*/ 0 w 86"/>
                <a:gd name="T15" fmla="*/ 25 h 55"/>
                <a:gd name="T16" fmla="*/ 4 w 86"/>
                <a:gd name="T17" fmla="*/ 51 h 55"/>
                <a:gd name="T18" fmla="*/ 9 w 86"/>
                <a:gd name="T19" fmla="*/ 55 h 55"/>
                <a:gd name="T20" fmla="*/ 77 w 86"/>
                <a:gd name="T21" fmla="*/ 55 h 55"/>
                <a:gd name="T22" fmla="*/ 82 w 86"/>
                <a:gd name="T23" fmla="*/ 51 h 55"/>
                <a:gd name="T24" fmla="*/ 86 w 86"/>
                <a:gd name="T25" fmla="*/ 25 h 55"/>
                <a:gd name="T26" fmla="*/ 82 w 86"/>
                <a:gd name="T27" fmla="*/ 21 h 55"/>
                <a:gd name="T28" fmla="*/ 43 w 86"/>
                <a:gd name="T29" fmla="*/ 27 h 55"/>
                <a:gd name="T30" fmla="*/ 36 w 86"/>
                <a:gd name="T31" fmla="*/ 19 h 55"/>
                <a:gd name="T32" fmla="*/ 43 w 86"/>
                <a:gd name="T33" fmla="*/ 12 h 55"/>
                <a:gd name="T34" fmla="*/ 50 w 86"/>
                <a:gd name="T35" fmla="*/ 19 h 55"/>
                <a:gd name="T36" fmla="*/ 43 w 86"/>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5">
                  <a:moveTo>
                    <a:pt x="82" y="21"/>
                  </a:moveTo>
                  <a:cubicBezTo>
                    <a:pt x="68" y="21"/>
                    <a:pt x="68" y="21"/>
                    <a:pt x="68" y="21"/>
                  </a:cubicBezTo>
                  <a:cubicBezTo>
                    <a:pt x="67" y="21"/>
                    <a:pt x="67" y="19"/>
                    <a:pt x="67" y="19"/>
                  </a:cubicBezTo>
                  <a:cubicBezTo>
                    <a:pt x="64" y="8"/>
                    <a:pt x="55" y="0"/>
                    <a:pt x="43" y="0"/>
                  </a:cubicBezTo>
                  <a:cubicBezTo>
                    <a:pt x="32" y="0"/>
                    <a:pt x="22" y="8"/>
                    <a:pt x="20" y="18"/>
                  </a:cubicBezTo>
                  <a:cubicBezTo>
                    <a:pt x="19" y="19"/>
                    <a:pt x="20" y="21"/>
                    <a:pt x="18" y="21"/>
                  </a:cubicBezTo>
                  <a:cubicBezTo>
                    <a:pt x="4" y="21"/>
                    <a:pt x="4" y="21"/>
                    <a:pt x="4" y="21"/>
                  </a:cubicBezTo>
                  <a:cubicBezTo>
                    <a:pt x="2" y="21"/>
                    <a:pt x="0" y="23"/>
                    <a:pt x="0" y="25"/>
                  </a:cubicBezTo>
                  <a:cubicBezTo>
                    <a:pt x="4" y="51"/>
                    <a:pt x="4" y="51"/>
                    <a:pt x="4" y="51"/>
                  </a:cubicBezTo>
                  <a:cubicBezTo>
                    <a:pt x="4" y="54"/>
                    <a:pt x="6" y="55"/>
                    <a:pt x="9" y="55"/>
                  </a:cubicBezTo>
                  <a:cubicBezTo>
                    <a:pt x="77" y="55"/>
                    <a:pt x="77" y="55"/>
                    <a:pt x="77" y="55"/>
                  </a:cubicBezTo>
                  <a:cubicBezTo>
                    <a:pt x="80" y="55"/>
                    <a:pt x="82" y="54"/>
                    <a:pt x="82" y="51"/>
                  </a:cubicBezTo>
                  <a:cubicBezTo>
                    <a:pt x="86" y="25"/>
                    <a:pt x="86" y="25"/>
                    <a:pt x="86" y="25"/>
                  </a:cubicBezTo>
                  <a:cubicBezTo>
                    <a:pt x="86" y="23"/>
                    <a:pt x="85" y="21"/>
                    <a:pt x="82" y="21"/>
                  </a:cubicBezTo>
                  <a:close/>
                  <a:moveTo>
                    <a:pt x="43" y="27"/>
                  </a:moveTo>
                  <a:cubicBezTo>
                    <a:pt x="39" y="27"/>
                    <a:pt x="36" y="23"/>
                    <a:pt x="36" y="19"/>
                  </a:cubicBezTo>
                  <a:cubicBezTo>
                    <a:pt x="36" y="15"/>
                    <a:pt x="39" y="12"/>
                    <a:pt x="43" y="12"/>
                  </a:cubicBezTo>
                  <a:cubicBezTo>
                    <a:pt x="47" y="12"/>
                    <a:pt x="50" y="15"/>
                    <a:pt x="50" y="19"/>
                  </a:cubicBezTo>
                  <a:cubicBezTo>
                    <a:pt x="50" y="23"/>
                    <a:pt x="47" y="27"/>
                    <a:pt x="4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5" name="Freeform 31">
              <a:extLst>
                <a:ext uri="{FF2B5EF4-FFF2-40B4-BE49-F238E27FC236}">
                  <a16:creationId xmlns:a16="http://schemas.microsoft.com/office/drawing/2014/main" id="{00EE915D-1468-AC49-4733-AAF739F1DE2C}"/>
                </a:ext>
              </a:extLst>
            </p:cNvPr>
            <p:cNvSpPr>
              <a:spLocks/>
            </p:cNvSpPr>
            <p:nvPr/>
          </p:nvSpPr>
          <p:spPr bwMode="auto">
            <a:xfrm>
              <a:off x="2044701" y="3867150"/>
              <a:ext cx="174625" cy="23813"/>
            </a:xfrm>
            <a:custGeom>
              <a:avLst/>
              <a:gdLst>
                <a:gd name="T0" fmla="*/ 82 w 82"/>
                <a:gd name="T1" fmla="*/ 8 h 11"/>
                <a:gd name="T2" fmla="*/ 79 w 82"/>
                <a:gd name="T3" fmla="*/ 11 h 11"/>
                <a:gd name="T4" fmla="*/ 3 w 82"/>
                <a:gd name="T5" fmla="*/ 11 h 11"/>
                <a:gd name="T6" fmla="*/ 0 w 82"/>
                <a:gd name="T7" fmla="*/ 8 h 11"/>
                <a:gd name="T8" fmla="*/ 0 w 82"/>
                <a:gd name="T9" fmla="*/ 2 h 11"/>
                <a:gd name="T10" fmla="*/ 3 w 82"/>
                <a:gd name="T11" fmla="*/ 0 h 11"/>
                <a:gd name="T12" fmla="*/ 79 w 82"/>
                <a:gd name="T13" fmla="*/ 0 h 11"/>
                <a:gd name="T14" fmla="*/ 82 w 82"/>
                <a:gd name="T15" fmla="*/ 2 h 11"/>
                <a:gd name="T16" fmla="*/ 82 w 8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
                  <a:moveTo>
                    <a:pt x="82" y="8"/>
                  </a:moveTo>
                  <a:cubicBezTo>
                    <a:pt x="82" y="10"/>
                    <a:pt x="81" y="11"/>
                    <a:pt x="79" y="11"/>
                  </a:cubicBezTo>
                  <a:cubicBezTo>
                    <a:pt x="3" y="11"/>
                    <a:pt x="3" y="11"/>
                    <a:pt x="3" y="11"/>
                  </a:cubicBezTo>
                  <a:cubicBezTo>
                    <a:pt x="1" y="11"/>
                    <a:pt x="0" y="10"/>
                    <a:pt x="0" y="8"/>
                  </a:cubicBezTo>
                  <a:cubicBezTo>
                    <a:pt x="0" y="2"/>
                    <a:pt x="0" y="2"/>
                    <a:pt x="0" y="2"/>
                  </a:cubicBezTo>
                  <a:cubicBezTo>
                    <a:pt x="0" y="1"/>
                    <a:pt x="1" y="0"/>
                    <a:pt x="3" y="0"/>
                  </a:cubicBezTo>
                  <a:cubicBezTo>
                    <a:pt x="79" y="0"/>
                    <a:pt x="79" y="0"/>
                    <a:pt x="79" y="0"/>
                  </a:cubicBezTo>
                  <a:cubicBezTo>
                    <a:pt x="81" y="0"/>
                    <a:pt x="82" y="1"/>
                    <a:pt x="82" y="2"/>
                  </a:cubicBezTo>
                  <a:cubicBezTo>
                    <a:pt x="82" y="8"/>
                    <a:pt x="82" y="8"/>
                    <a:pt x="8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6" name="Freeform 32">
              <a:extLst>
                <a:ext uri="{FF2B5EF4-FFF2-40B4-BE49-F238E27FC236}">
                  <a16:creationId xmlns:a16="http://schemas.microsoft.com/office/drawing/2014/main" id="{FA50DFBB-778C-6795-B1C1-C5DBC92A1192}"/>
                </a:ext>
              </a:extLst>
            </p:cNvPr>
            <p:cNvSpPr>
              <a:spLocks/>
            </p:cNvSpPr>
            <p:nvPr/>
          </p:nvSpPr>
          <p:spPr bwMode="auto">
            <a:xfrm>
              <a:off x="2263776" y="3849688"/>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8"/>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7" name="Freeform 33">
              <a:extLst>
                <a:ext uri="{FF2B5EF4-FFF2-40B4-BE49-F238E27FC236}">
                  <a16:creationId xmlns:a16="http://schemas.microsoft.com/office/drawing/2014/main" id="{560EC99C-5478-F08C-3AEE-0E9B6C055DD0}"/>
                </a:ext>
              </a:extLst>
            </p:cNvPr>
            <p:cNvSpPr>
              <a:spLocks/>
            </p:cNvSpPr>
            <p:nvPr/>
          </p:nvSpPr>
          <p:spPr bwMode="auto">
            <a:xfrm>
              <a:off x="2044701" y="3949700"/>
              <a:ext cx="174625" cy="25400"/>
            </a:xfrm>
            <a:custGeom>
              <a:avLst/>
              <a:gdLst>
                <a:gd name="T0" fmla="*/ 82 w 82"/>
                <a:gd name="T1" fmla="*/ 9 h 12"/>
                <a:gd name="T2" fmla="*/ 79 w 82"/>
                <a:gd name="T3" fmla="*/ 12 h 12"/>
                <a:gd name="T4" fmla="*/ 3 w 82"/>
                <a:gd name="T5" fmla="*/ 12 h 12"/>
                <a:gd name="T6" fmla="*/ 0 w 82"/>
                <a:gd name="T7" fmla="*/ 9 h 12"/>
                <a:gd name="T8" fmla="*/ 0 w 82"/>
                <a:gd name="T9" fmla="*/ 3 h 12"/>
                <a:gd name="T10" fmla="*/ 3 w 82"/>
                <a:gd name="T11" fmla="*/ 0 h 12"/>
                <a:gd name="T12" fmla="*/ 79 w 82"/>
                <a:gd name="T13" fmla="*/ 0 h 12"/>
                <a:gd name="T14" fmla="*/ 82 w 82"/>
                <a:gd name="T15" fmla="*/ 3 h 12"/>
                <a:gd name="T16" fmla="*/ 82 w 82"/>
                <a:gd name="T1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2">
                  <a:moveTo>
                    <a:pt x="82" y="9"/>
                  </a:moveTo>
                  <a:cubicBezTo>
                    <a:pt x="82" y="10"/>
                    <a:pt x="81" y="12"/>
                    <a:pt x="79" y="12"/>
                  </a:cubicBezTo>
                  <a:cubicBezTo>
                    <a:pt x="3" y="12"/>
                    <a:pt x="3" y="12"/>
                    <a:pt x="3" y="12"/>
                  </a:cubicBezTo>
                  <a:cubicBezTo>
                    <a:pt x="1" y="12"/>
                    <a:pt x="0" y="10"/>
                    <a:pt x="0" y="9"/>
                  </a:cubicBezTo>
                  <a:cubicBezTo>
                    <a:pt x="0" y="3"/>
                    <a:pt x="0" y="3"/>
                    <a:pt x="0" y="3"/>
                  </a:cubicBezTo>
                  <a:cubicBezTo>
                    <a:pt x="0" y="1"/>
                    <a:pt x="1" y="0"/>
                    <a:pt x="3" y="0"/>
                  </a:cubicBezTo>
                  <a:cubicBezTo>
                    <a:pt x="79" y="0"/>
                    <a:pt x="79" y="0"/>
                    <a:pt x="79" y="0"/>
                  </a:cubicBezTo>
                  <a:cubicBezTo>
                    <a:pt x="81" y="0"/>
                    <a:pt x="82" y="1"/>
                    <a:pt x="82" y="3"/>
                  </a:cubicBezTo>
                  <a:cubicBezTo>
                    <a:pt x="82" y="9"/>
                    <a:pt x="82" y="9"/>
                    <a:pt x="8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8" name="Freeform 34">
              <a:extLst>
                <a:ext uri="{FF2B5EF4-FFF2-40B4-BE49-F238E27FC236}">
                  <a16:creationId xmlns:a16="http://schemas.microsoft.com/office/drawing/2014/main" id="{890FBAD2-C625-E50E-6FA1-7101EA588A26}"/>
                </a:ext>
              </a:extLst>
            </p:cNvPr>
            <p:cNvSpPr>
              <a:spLocks/>
            </p:cNvSpPr>
            <p:nvPr/>
          </p:nvSpPr>
          <p:spPr bwMode="auto">
            <a:xfrm>
              <a:off x="2263776" y="3935413"/>
              <a:ext cx="71438" cy="55563"/>
            </a:xfrm>
            <a:custGeom>
              <a:avLst/>
              <a:gdLst>
                <a:gd name="T0" fmla="*/ 16 w 34"/>
                <a:gd name="T1" fmla="*/ 25 h 26"/>
                <a:gd name="T2" fmla="*/ 12 w 34"/>
                <a:gd name="T3" fmla="*/ 25 h 26"/>
                <a:gd name="T4" fmla="*/ 1 w 34"/>
                <a:gd name="T5" fmla="*/ 14 h 26"/>
                <a:gd name="T6" fmla="*/ 1 w 34"/>
                <a:gd name="T7" fmla="*/ 9 h 26"/>
                <a:gd name="T8" fmla="*/ 4 w 34"/>
                <a:gd name="T9" fmla="*/ 6 h 26"/>
                <a:gd name="T10" fmla="*/ 8 w 34"/>
                <a:gd name="T11" fmla="*/ 6 h 26"/>
                <a:gd name="T12" fmla="*/ 12 w 34"/>
                <a:gd name="T13" fmla="*/ 10 h 26"/>
                <a:gd name="T14" fmla="*/ 16 w 34"/>
                <a:gd name="T15" fmla="*/ 10 h 26"/>
                <a:gd name="T16" fmla="*/ 26 w 34"/>
                <a:gd name="T17" fmla="*/ 1 h 26"/>
                <a:gd name="T18" fmla="*/ 30 w 34"/>
                <a:gd name="T19" fmla="*/ 1 h 26"/>
                <a:gd name="T20" fmla="*/ 33 w 34"/>
                <a:gd name="T21" fmla="*/ 4 h 26"/>
                <a:gd name="T22" fmla="*/ 33 w 34"/>
                <a:gd name="T23" fmla="*/ 8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2"/>
                    <a:pt x="0" y="11"/>
                    <a:pt x="1" y="9"/>
                  </a:cubicBezTo>
                  <a:cubicBezTo>
                    <a:pt x="4" y="6"/>
                    <a:pt x="4" y="6"/>
                    <a:pt x="4" y="6"/>
                  </a:cubicBezTo>
                  <a:cubicBezTo>
                    <a:pt x="5" y="5"/>
                    <a:pt x="7" y="5"/>
                    <a:pt x="8" y="6"/>
                  </a:cubicBezTo>
                  <a:cubicBezTo>
                    <a:pt x="12" y="10"/>
                    <a:pt x="12" y="10"/>
                    <a:pt x="12" y="10"/>
                  </a:cubicBezTo>
                  <a:cubicBezTo>
                    <a:pt x="13" y="12"/>
                    <a:pt x="15" y="12"/>
                    <a:pt x="16" y="10"/>
                  </a:cubicBezTo>
                  <a:cubicBezTo>
                    <a:pt x="26" y="1"/>
                    <a:pt x="26" y="1"/>
                    <a:pt x="26" y="1"/>
                  </a:cubicBezTo>
                  <a:cubicBezTo>
                    <a:pt x="27" y="0"/>
                    <a:pt x="29" y="0"/>
                    <a:pt x="30" y="1"/>
                  </a:cubicBezTo>
                  <a:cubicBezTo>
                    <a:pt x="33" y="4"/>
                    <a:pt x="33" y="4"/>
                    <a:pt x="33" y="4"/>
                  </a:cubicBezTo>
                  <a:cubicBezTo>
                    <a:pt x="34" y="5"/>
                    <a:pt x="34" y="7"/>
                    <a:pt x="33" y="8"/>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9" name="Freeform 35">
              <a:extLst>
                <a:ext uri="{FF2B5EF4-FFF2-40B4-BE49-F238E27FC236}">
                  <a16:creationId xmlns:a16="http://schemas.microsoft.com/office/drawing/2014/main" id="{62C6F39B-7B8F-F92A-83B9-29AEAA8446BE}"/>
                </a:ext>
              </a:extLst>
            </p:cNvPr>
            <p:cNvSpPr>
              <a:spLocks/>
            </p:cNvSpPr>
            <p:nvPr/>
          </p:nvSpPr>
          <p:spPr bwMode="auto">
            <a:xfrm>
              <a:off x="2044701" y="4035425"/>
              <a:ext cx="125413" cy="22225"/>
            </a:xfrm>
            <a:custGeom>
              <a:avLst/>
              <a:gdLst>
                <a:gd name="T0" fmla="*/ 59 w 59"/>
                <a:gd name="T1" fmla="*/ 8 h 11"/>
                <a:gd name="T2" fmla="*/ 56 w 59"/>
                <a:gd name="T3" fmla="*/ 11 h 11"/>
                <a:gd name="T4" fmla="*/ 3 w 59"/>
                <a:gd name="T5" fmla="*/ 11 h 11"/>
                <a:gd name="T6" fmla="*/ 0 w 59"/>
                <a:gd name="T7" fmla="*/ 8 h 11"/>
                <a:gd name="T8" fmla="*/ 0 w 59"/>
                <a:gd name="T9" fmla="*/ 2 h 11"/>
                <a:gd name="T10" fmla="*/ 3 w 59"/>
                <a:gd name="T11" fmla="*/ 0 h 11"/>
                <a:gd name="T12" fmla="*/ 56 w 59"/>
                <a:gd name="T13" fmla="*/ 0 h 11"/>
                <a:gd name="T14" fmla="*/ 59 w 59"/>
                <a:gd name="T15" fmla="*/ 2 h 11"/>
                <a:gd name="T16" fmla="*/ 59 w 5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
                  <a:moveTo>
                    <a:pt x="59" y="8"/>
                  </a:moveTo>
                  <a:cubicBezTo>
                    <a:pt x="59" y="10"/>
                    <a:pt x="58" y="11"/>
                    <a:pt x="56" y="11"/>
                  </a:cubicBezTo>
                  <a:cubicBezTo>
                    <a:pt x="3" y="11"/>
                    <a:pt x="3" y="11"/>
                    <a:pt x="3" y="11"/>
                  </a:cubicBezTo>
                  <a:cubicBezTo>
                    <a:pt x="1" y="11"/>
                    <a:pt x="0" y="10"/>
                    <a:pt x="0" y="8"/>
                  </a:cubicBezTo>
                  <a:cubicBezTo>
                    <a:pt x="0" y="2"/>
                    <a:pt x="0" y="2"/>
                    <a:pt x="0" y="2"/>
                  </a:cubicBezTo>
                  <a:cubicBezTo>
                    <a:pt x="0" y="1"/>
                    <a:pt x="1" y="0"/>
                    <a:pt x="3" y="0"/>
                  </a:cubicBezTo>
                  <a:cubicBezTo>
                    <a:pt x="56" y="0"/>
                    <a:pt x="56" y="0"/>
                    <a:pt x="56" y="0"/>
                  </a:cubicBezTo>
                  <a:cubicBezTo>
                    <a:pt x="58" y="0"/>
                    <a:pt x="59" y="1"/>
                    <a:pt x="59" y="2"/>
                  </a:cubicBezTo>
                  <a:cubicBezTo>
                    <a:pt x="59" y="8"/>
                    <a:pt x="59" y="8"/>
                    <a:pt x="5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300" name="Freeform 36">
              <a:extLst>
                <a:ext uri="{FF2B5EF4-FFF2-40B4-BE49-F238E27FC236}">
                  <a16:creationId xmlns:a16="http://schemas.microsoft.com/office/drawing/2014/main" id="{B14EEA4E-950E-75A3-91D8-1E06B3281B22}"/>
                </a:ext>
              </a:extLst>
            </p:cNvPr>
            <p:cNvSpPr>
              <a:spLocks/>
            </p:cNvSpPr>
            <p:nvPr/>
          </p:nvSpPr>
          <p:spPr bwMode="auto">
            <a:xfrm>
              <a:off x="2263776" y="4017963"/>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7"/>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301" name="Shape 2893">
            <a:extLst>
              <a:ext uri="{FF2B5EF4-FFF2-40B4-BE49-F238E27FC236}">
                <a16:creationId xmlns:a16="http://schemas.microsoft.com/office/drawing/2014/main" id="{61B6F8CE-9F1D-787F-0B4F-4542ABEEF660}"/>
              </a:ext>
            </a:extLst>
          </p:cNvPr>
          <p:cNvSpPr/>
          <p:nvPr/>
        </p:nvSpPr>
        <p:spPr>
          <a:xfrm>
            <a:off x="1079019"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2" name="Shape 2894">
            <a:extLst>
              <a:ext uri="{FF2B5EF4-FFF2-40B4-BE49-F238E27FC236}">
                <a16:creationId xmlns:a16="http://schemas.microsoft.com/office/drawing/2014/main" id="{E8C0953F-0AA2-0796-9AB8-9732231EE046}"/>
              </a:ext>
            </a:extLst>
          </p:cNvPr>
          <p:cNvSpPr/>
          <p:nvPr/>
        </p:nvSpPr>
        <p:spPr>
          <a:xfrm>
            <a:off x="1612280"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3" name="Shape 2895">
            <a:extLst>
              <a:ext uri="{FF2B5EF4-FFF2-40B4-BE49-F238E27FC236}">
                <a16:creationId xmlns:a16="http://schemas.microsoft.com/office/drawing/2014/main" id="{D84220F2-B2B7-9C95-52E8-519C04E2AF06}"/>
              </a:ext>
            </a:extLst>
          </p:cNvPr>
          <p:cNvSpPr/>
          <p:nvPr/>
        </p:nvSpPr>
        <p:spPr>
          <a:xfrm>
            <a:off x="2215373" y="486954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4" name="Shape 2896">
            <a:extLst>
              <a:ext uri="{FF2B5EF4-FFF2-40B4-BE49-F238E27FC236}">
                <a16:creationId xmlns:a16="http://schemas.microsoft.com/office/drawing/2014/main" id="{55ED21AB-159F-2569-9772-7EDDF50031F1}"/>
              </a:ext>
            </a:extLst>
          </p:cNvPr>
          <p:cNvSpPr/>
          <p:nvPr/>
        </p:nvSpPr>
        <p:spPr>
          <a:xfrm>
            <a:off x="2748634" y="486954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5" name="Shape 2897">
            <a:extLst>
              <a:ext uri="{FF2B5EF4-FFF2-40B4-BE49-F238E27FC236}">
                <a16:creationId xmlns:a16="http://schemas.microsoft.com/office/drawing/2014/main" id="{70E38C82-C994-6FFE-C365-2C1AE96654C7}"/>
              </a:ext>
            </a:extLst>
          </p:cNvPr>
          <p:cNvSpPr/>
          <p:nvPr/>
        </p:nvSpPr>
        <p:spPr>
          <a:xfrm>
            <a:off x="3212063" y="493937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6" name="Shape 2898">
            <a:extLst>
              <a:ext uri="{FF2B5EF4-FFF2-40B4-BE49-F238E27FC236}">
                <a16:creationId xmlns:a16="http://schemas.microsoft.com/office/drawing/2014/main" id="{BA2A85BD-EDA9-B9F1-5FD8-5DD6805B34AE}"/>
              </a:ext>
            </a:extLst>
          </p:cNvPr>
          <p:cNvSpPr/>
          <p:nvPr/>
        </p:nvSpPr>
        <p:spPr>
          <a:xfrm>
            <a:off x="3745324" y="493937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7" name="Shape 2899">
            <a:extLst>
              <a:ext uri="{FF2B5EF4-FFF2-40B4-BE49-F238E27FC236}">
                <a16:creationId xmlns:a16="http://schemas.microsoft.com/office/drawing/2014/main" id="{1C4CDFD3-85D4-37A2-0FDD-BA9B8BA64C7E}"/>
              </a:ext>
            </a:extLst>
          </p:cNvPr>
          <p:cNvSpPr/>
          <p:nvPr/>
        </p:nvSpPr>
        <p:spPr>
          <a:xfrm>
            <a:off x="4291282" y="494572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8" name="Shape 2900">
            <a:extLst>
              <a:ext uri="{FF2B5EF4-FFF2-40B4-BE49-F238E27FC236}">
                <a16:creationId xmlns:a16="http://schemas.microsoft.com/office/drawing/2014/main" id="{9DC41D28-ABA3-CFA2-9A8B-1918087DC195}"/>
              </a:ext>
            </a:extLst>
          </p:cNvPr>
          <p:cNvSpPr/>
          <p:nvPr/>
        </p:nvSpPr>
        <p:spPr>
          <a:xfrm>
            <a:off x="4824543" y="494572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9" name="Shape 2901">
            <a:extLst>
              <a:ext uri="{FF2B5EF4-FFF2-40B4-BE49-F238E27FC236}">
                <a16:creationId xmlns:a16="http://schemas.microsoft.com/office/drawing/2014/main" id="{846531BB-2E14-6FF2-E14A-2F552238D6F6}"/>
              </a:ext>
            </a:extLst>
          </p:cNvPr>
          <p:cNvSpPr/>
          <p:nvPr/>
        </p:nvSpPr>
        <p:spPr>
          <a:xfrm>
            <a:off x="5421287" y="488224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0" name="Shape 2902">
            <a:extLst>
              <a:ext uri="{FF2B5EF4-FFF2-40B4-BE49-F238E27FC236}">
                <a16:creationId xmlns:a16="http://schemas.microsoft.com/office/drawing/2014/main" id="{A8F967F3-23C8-7908-C851-4199E2448343}"/>
              </a:ext>
            </a:extLst>
          </p:cNvPr>
          <p:cNvSpPr/>
          <p:nvPr/>
        </p:nvSpPr>
        <p:spPr>
          <a:xfrm>
            <a:off x="5954548" y="488224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1" name="Shape 2903">
            <a:extLst>
              <a:ext uri="{FF2B5EF4-FFF2-40B4-BE49-F238E27FC236}">
                <a16:creationId xmlns:a16="http://schemas.microsoft.com/office/drawing/2014/main" id="{627EB893-1C2A-47C5-7A18-8180FC0D7928}"/>
              </a:ext>
            </a:extLst>
          </p:cNvPr>
          <p:cNvSpPr/>
          <p:nvPr/>
        </p:nvSpPr>
        <p:spPr>
          <a:xfrm>
            <a:off x="1079019"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2" name="Shape 2904">
            <a:extLst>
              <a:ext uri="{FF2B5EF4-FFF2-40B4-BE49-F238E27FC236}">
                <a16:creationId xmlns:a16="http://schemas.microsoft.com/office/drawing/2014/main" id="{BDD5F04F-0512-6A12-7052-5F3692F535D3}"/>
              </a:ext>
            </a:extLst>
          </p:cNvPr>
          <p:cNvSpPr/>
          <p:nvPr/>
        </p:nvSpPr>
        <p:spPr>
          <a:xfrm>
            <a:off x="1612280"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3" name="Shape 2905">
            <a:extLst>
              <a:ext uri="{FF2B5EF4-FFF2-40B4-BE49-F238E27FC236}">
                <a16:creationId xmlns:a16="http://schemas.microsoft.com/office/drawing/2014/main" id="{E68068F4-C71E-67F5-6E06-2DA2CDE5E422}"/>
              </a:ext>
            </a:extLst>
          </p:cNvPr>
          <p:cNvSpPr/>
          <p:nvPr/>
        </p:nvSpPr>
        <p:spPr>
          <a:xfrm>
            <a:off x="2145541"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4" name="Shape 2906">
            <a:extLst>
              <a:ext uri="{FF2B5EF4-FFF2-40B4-BE49-F238E27FC236}">
                <a16:creationId xmlns:a16="http://schemas.microsoft.com/office/drawing/2014/main" id="{A8538BCF-AC95-DCE4-F3F6-8354A61F78AF}"/>
              </a:ext>
            </a:extLst>
          </p:cNvPr>
          <p:cNvSpPr/>
          <p:nvPr/>
        </p:nvSpPr>
        <p:spPr>
          <a:xfrm>
            <a:off x="2678802"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5" name="Shape 2907">
            <a:extLst>
              <a:ext uri="{FF2B5EF4-FFF2-40B4-BE49-F238E27FC236}">
                <a16:creationId xmlns:a16="http://schemas.microsoft.com/office/drawing/2014/main" id="{BBF2C2C4-103E-77E2-383E-95D3039CD819}"/>
              </a:ext>
            </a:extLst>
          </p:cNvPr>
          <p:cNvSpPr/>
          <p:nvPr/>
        </p:nvSpPr>
        <p:spPr>
          <a:xfrm>
            <a:off x="3212063"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6" name="Shape 2908">
            <a:extLst>
              <a:ext uri="{FF2B5EF4-FFF2-40B4-BE49-F238E27FC236}">
                <a16:creationId xmlns:a16="http://schemas.microsoft.com/office/drawing/2014/main" id="{3E357588-9EB4-1FF0-2EDD-85D3B8F1A13C}"/>
              </a:ext>
            </a:extLst>
          </p:cNvPr>
          <p:cNvSpPr/>
          <p:nvPr/>
        </p:nvSpPr>
        <p:spPr>
          <a:xfrm>
            <a:off x="3745324" y="5629125"/>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7" name="Shape 2909">
            <a:extLst>
              <a:ext uri="{FF2B5EF4-FFF2-40B4-BE49-F238E27FC236}">
                <a16:creationId xmlns:a16="http://schemas.microsoft.com/office/drawing/2014/main" id="{15D63520-049F-EA56-99BF-9E70A3F4D917}"/>
              </a:ext>
            </a:extLst>
          </p:cNvPr>
          <p:cNvSpPr/>
          <p:nvPr/>
        </p:nvSpPr>
        <p:spPr>
          <a:xfrm>
            <a:off x="4278585" y="5629125"/>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8" name="Shape 2910">
            <a:extLst>
              <a:ext uri="{FF2B5EF4-FFF2-40B4-BE49-F238E27FC236}">
                <a16:creationId xmlns:a16="http://schemas.microsoft.com/office/drawing/2014/main" id="{3D953EC2-F98B-D4DC-A99A-91F8BFB4ED9F}"/>
              </a:ext>
            </a:extLst>
          </p:cNvPr>
          <p:cNvSpPr/>
          <p:nvPr/>
        </p:nvSpPr>
        <p:spPr>
          <a:xfrm>
            <a:off x="4875329" y="5565642"/>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9" name="Shape 2911">
            <a:extLst>
              <a:ext uri="{FF2B5EF4-FFF2-40B4-BE49-F238E27FC236}">
                <a16:creationId xmlns:a16="http://schemas.microsoft.com/office/drawing/2014/main" id="{3D41BC1B-3F13-3ABC-94D6-00FF7A19A986}"/>
              </a:ext>
            </a:extLst>
          </p:cNvPr>
          <p:cNvSpPr/>
          <p:nvPr/>
        </p:nvSpPr>
        <p:spPr>
          <a:xfrm>
            <a:off x="5408591" y="5565642"/>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0" name="Shape 2912">
            <a:extLst>
              <a:ext uri="{FF2B5EF4-FFF2-40B4-BE49-F238E27FC236}">
                <a16:creationId xmlns:a16="http://schemas.microsoft.com/office/drawing/2014/main" id="{CC4C628D-40EB-5589-FFE6-A81C65B57E3B}"/>
              </a:ext>
            </a:extLst>
          </p:cNvPr>
          <p:cNvSpPr/>
          <p:nvPr/>
        </p:nvSpPr>
        <p:spPr>
          <a:xfrm>
            <a:off x="5878368"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1" name="Shape 2913">
            <a:extLst>
              <a:ext uri="{FF2B5EF4-FFF2-40B4-BE49-F238E27FC236}">
                <a16:creationId xmlns:a16="http://schemas.microsoft.com/office/drawing/2014/main" id="{49421562-C858-091C-A294-84ABD9A8AAB8}"/>
              </a:ext>
            </a:extLst>
          </p:cNvPr>
          <p:cNvSpPr/>
          <p:nvPr/>
        </p:nvSpPr>
        <p:spPr>
          <a:xfrm>
            <a:off x="6411630"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2" name="Shape 2914">
            <a:extLst>
              <a:ext uri="{FF2B5EF4-FFF2-40B4-BE49-F238E27FC236}">
                <a16:creationId xmlns:a16="http://schemas.microsoft.com/office/drawing/2014/main" id="{DBDA941D-14E2-9329-87B1-2EF578859C06}"/>
              </a:ext>
            </a:extLst>
          </p:cNvPr>
          <p:cNvSpPr/>
          <p:nvPr/>
        </p:nvSpPr>
        <p:spPr>
          <a:xfrm>
            <a:off x="6944891"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3" name="Shape 2915">
            <a:extLst>
              <a:ext uri="{FF2B5EF4-FFF2-40B4-BE49-F238E27FC236}">
                <a16:creationId xmlns:a16="http://schemas.microsoft.com/office/drawing/2014/main" id="{17F07F33-43D5-7F68-A4E2-43F7E75A6BC1}"/>
              </a:ext>
            </a:extLst>
          </p:cNvPr>
          <p:cNvSpPr/>
          <p:nvPr/>
        </p:nvSpPr>
        <p:spPr>
          <a:xfrm>
            <a:off x="7478152"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4" name="Shape 2916">
            <a:extLst>
              <a:ext uri="{FF2B5EF4-FFF2-40B4-BE49-F238E27FC236}">
                <a16:creationId xmlns:a16="http://schemas.microsoft.com/office/drawing/2014/main" id="{E0C060C3-6C9E-F4DD-D392-2AD38B650AF0}"/>
              </a:ext>
            </a:extLst>
          </p:cNvPr>
          <p:cNvSpPr/>
          <p:nvPr/>
        </p:nvSpPr>
        <p:spPr>
          <a:xfrm>
            <a:off x="8011413"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5" name="Shape 2917">
            <a:extLst>
              <a:ext uri="{FF2B5EF4-FFF2-40B4-BE49-F238E27FC236}">
                <a16:creationId xmlns:a16="http://schemas.microsoft.com/office/drawing/2014/main" id="{56B6E4CE-F6C7-BF5C-2CA8-9DCDAB878B60}"/>
              </a:ext>
            </a:extLst>
          </p:cNvPr>
          <p:cNvSpPr/>
          <p:nvPr/>
        </p:nvSpPr>
        <p:spPr>
          <a:xfrm>
            <a:off x="8589112" y="486954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6" name="Shape 2918">
            <a:extLst>
              <a:ext uri="{FF2B5EF4-FFF2-40B4-BE49-F238E27FC236}">
                <a16:creationId xmlns:a16="http://schemas.microsoft.com/office/drawing/2014/main" id="{821E552B-7E02-149F-8F69-6EBE514BB37F}"/>
              </a:ext>
            </a:extLst>
          </p:cNvPr>
          <p:cNvSpPr/>
          <p:nvPr/>
        </p:nvSpPr>
        <p:spPr>
          <a:xfrm>
            <a:off x="9122373" y="486954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7" name="Shape 2919">
            <a:extLst>
              <a:ext uri="{FF2B5EF4-FFF2-40B4-BE49-F238E27FC236}">
                <a16:creationId xmlns:a16="http://schemas.microsoft.com/office/drawing/2014/main" id="{9F0CB515-20AA-CC90-30D3-D14BEFF28CF7}"/>
              </a:ext>
            </a:extLst>
          </p:cNvPr>
          <p:cNvSpPr/>
          <p:nvPr/>
        </p:nvSpPr>
        <p:spPr>
          <a:xfrm>
            <a:off x="9611196" y="491398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8" name="Shape 2920">
            <a:extLst>
              <a:ext uri="{FF2B5EF4-FFF2-40B4-BE49-F238E27FC236}">
                <a16:creationId xmlns:a16="http://schemas.microsoft.com/office/drawing/2014/main" id="{70F761B1-492E-0423-6E12-3FA55DBDCE90}"/>
              </a:ext>
            </a:extLst>
          </p:cNvPr>
          <p:cNvSpPr/>
          <p:nvPr/>
        </p:nvSpPr>
        <p:spPr>
          <a:xfrm>
            <a:off x="10144457" y="491398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9" name="Shape 2921">
            <a:extLst>
              <a:ext uri="{FF2B5EF4-FFF2-40B4-BE49-F238E27FC236}">
                <a16:creationId xmlns:a16="http://schemas.microsoft.com/office/drawing/2014/main" id="{3380663C-8EF7-55B7-7375-129ED94924D1}"/>
              </a:ext>
            </a:extLst>
          </p:cNvPr>
          <p:cNvSpPr/>
          <p:nvPr/>
        </p:nvSpPr>
        <p:spPr>
          <a:xfrm>
            <a:off x="10715808" y="4869543"/>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0" name="Shape 2922">
            <a:extLst>
              <a:ext uri="{FF2B5EF4-FFF2-40B4-BE49-F238E27FC236}">
                <a16:creationId xmlns:a16="http://schemas.microsoft.com/office/drawing/2014/main" id="{16C08C13-041F-F308-98BA-4DBCE0E14CF6}"/>
              </a:ext>
            </a:extLst>
          </p:cNvPr>
          <p:cNvSpPr/>
          <p:nvPr/>
        </p:nvSpPr>
        <p:spPr>
          <a:xfrm>
            <a:off x="11210979" y="4907633"/>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1" name="Shape 2923">
            <a:extLst>
              <a:ext uri="{FF2B5EF4-FFF2-40B4-BE49-F238E27FC236}">
                <a16:creationId xmlns:a16="http://schemas.microsoft.com/office/drawing/2014/main" id="{E06A0DD8-1AC7-B39F-F799-387682B81CE2}"/>
              </a:ext>
            </a:extLst>
          </p:cNvPr>
          <p:cNvSpPr/>
          <p:nvPr/>
        </p:nvSpPr>
        <p:spPr>
          <a:xfrm>
            <a:off x="6411630"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2" name="Shape 2924">
            <a:extLst>
              <a:ext uri="{FF2B5EF4-FFF2-40B4-BE49-F238E27FC236}">
                <a16:creationId xmlns:a16="http://schemas.microsoft.com/office/drawing/2014/main" id="{97034A0B-5C59-3569-E61C-C8745575A39B}"/>
              </a:ext>
            </a:extLst>
          </p:cNvPr>
          <p:cNvSpPr/>
          <p:nvPr/>
        </p:nvSpPr>
        <p:spPr>
          <a:xfrm>
            <a:off x="6944891"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3" name="Shape 2925">
            <a:extLst>
              <a:ext uri="{FF2B5EF4-FFF2-40B4-BE49-F238E27FC236}">
                <a16:creationId xmlns:a16="http://schemas.microsoft.com/office/drawing/2014/main" id="{1644A48C-5E7B-83D5-B2E0-BE55558D792B}"/>
              </a:ext>
            </a:extLst>
          </p:cNvPr>
          <p:cNvSpPr/>
          <p:nvPr/>
        </p:nvSpPr>
        <p:spPr>
          <a:xfrm>
            <a:off x="7478152"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4" name="Shape 2926">
            <a:extLst>
              <a:ext uri="{FF2B5EF4-FFF2-40B4-BE49-F238E27FC236}">
                <a16:creationId xmlns:a16="http://schemas.microsoft.com/office/drawing/2014/main" id="{82444D41-EDFB-C609-D98B-07B8EEEA9715}"/>
              </a:ext>
            </a:extLst>
          </p:cNvPr>
          <p:cNvSpPr/>
          <p:nvPr/>
        </p:nvSpPr>
        <p:spPr>
          <a:xfrm>
            <a:off x="8011413"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5" name="Shape 2927">
            <a:extLst>
              <a:ext uri="{FF2B5EF4-FFF2-40B4-BE49-F238E27FC236}">
                <a16:creationId xmlns:a16="http://schemas.microsoft.com/office/drawing/2014/main" id="{23DF9950-018F-99E8-D952-E1B5D3CF6257}"/>
              </a:ext>
            </a:extLst>
          </p:cNvPr>
          <p:cNvSpPr/>
          <p:nvPr/>
        </p:nvSpPr>
        <p:spPr>
          <a:xfrm>
            <a:off x="8544674"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6" name="Shape 2928">
            <a:extLst>
              <a:ext uri="{FF2B5EF4-FFF2-40B4-BE49-F238E27FC236}">
                <a16:creationId xmlns:a16="http://schemas.microsoft.com/office/drawing/2014/main" id="{5FE199DD-AD23-B1EA-E5E9-FA9A44881B31}"/>
              </a:ext>
            </a:extLst>
          </p:cNvPr>
          <p:cNvSpPr/>
          <p:nvPr/>
        </p:nvSpPr>
        <p:spPr>
          <a:xfrm>
            <a:off x="9077935"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7" name="Shape 2929">
            <a:extLst>
              <a:ext uri="{FF2B5EF4-FFF2-40B4-BE49-F238E27FC236}">
                <a16:creationId xmlns:a16="http://schemas.microsoft.com/office/drawing/2014/main" id="{7FEFF2C4-D182-864A-4D01-BF78677A906F}"/>
              </a:ext>
            </a:extLst>
          </p:cNvPr>
          <p:cNvSpPr/>
          <p:nvPr/>
        </p:nvSpPr>
        <p:spPr>
          <a:xfrm>
            <a:off x="9611196"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8" name="Shape 2930">
            <a:extLst>
              <a:ext uri="{FF2B5EF4-FFF2-40B4-BE49-F238E27FC236}">
                <a16:creationId xmlns:a16="http://schemas.microsoft.com/office/drawing/2014/main" id="{F49D8DAF-11DF-A54C-2D4C-E6883625AA91}"/>
              </a:ext>
            </a:extLst>
          </p:cNvPr>
          <p:cNvSpPr/>
          <p:nvPr/>
        </p:nvSpPr>
        <p:spPr>
          <a:xfrm>
            <a:off x="10144457" y="5616429"/>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9" name="Shape 2931">
            <a:extLst>
              <a:ext uri="{FF2B5EF4-FFF2-40B4-BE49-F238E27FC236}">
                <a16:creationId xmlns:a16="http://schemas.microsoft.com/office/drawing/2014/main" id="{128ACF4C-D17B-71BC-97A8-70264FE13C81}"/>
              </a:ext>
            </a:extLst>
          </p:cNvPr>
          <p:cNvSpPr/>
          <p:nvPr/>
        </p:nvSpPr>
        <p:spPr>
          <a:xfrm>
            <a:off x="10677718" y="560373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0" name="Shape 2932">
            <a:extLst>
              <a:ext uri="{FF2B5EF4-FFF2-40B4-BE49-F238E27FC236}">
                <a16:creationId xmlns:a16="http://schemas.microsoft.com/office/drawing/2014/main" id="{07939630-4365-EAF4-C3C1-4080D9F6CC50}"/>
              </a:ext>
            </a:extLst>
          </p:cNvPr>
          <p:cNvSpPr/>
          <p:nvPr/>
        </p:nvSpPr>
        <p:spPr>
          <a:xfrm>
            <a:off x="11210979" y="5591035"/>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2" name="Shape 2794">
            <a:extLst>
              <a:ext uri="{FF2B5EF4-FFF2-40B4-BE49-F238E27FC236}">
                <a16:creationId xmlns:a16="http://schemas.microsoft.com/office/drawing/2014/main" id="{3C1A6BB1-C7F9-6B6D-DBEC-7AA7AF29C6AE}"/>
              </a:ext>
            </a:extLst>
          </p:cNvPr>
          <p:cNvSpPr/>
          <p:nvPr/>
        </p:nvSpPr>
        <p:spPr>
          <a:xfrm>
            <a:off x="5347861" y="4080454"/>
            <a:ext cx="420413" cy="42041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3" name="Shape 2795">
            <a:extLst>
              <a:ext uri="{FF2B5EF4-FFF2-40B4-BE49-F238E27FC236}">
                <a16:creationId xmlns:a16="http://schemas.microsoft.com/office/drawing/2014/main" id="{A4DF5EAF-A41A-2E5C-15C5-47E30F6081F6}"/>
              </a:ext>
            </a:extLst>
          </p:cNvPr>
          <p:cNvSpPr/>
          <p:nvPr/>
        </p:nvSpPr>
        <p:spPr>
          <a:xfrm>
            <a:off x="5979233" y="4080454"/>
            <a:ext cx="420413" cy="420413"/>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4" name="Shape 2790">
            <a:extLst>
              <a:ext uri="{FF2B5EF4-FFF2-40B4-BE49-F238E27FC236}">
                <a16:creationId xmlns:a16="http://schemas.microsoft.com/office/drawing/2014/main" id="{C23387BD-3B92-30B5-DA05-D0F156571EC1}"/>
              </a:ext>
            </a:extLst>
          </p:cNvPr>
          <p:cNvSpPr/>
          <p:nvPr/>
        </p:nvSpPr>
        <p:spPr>
          <a:xfrm>
            <a:off x="6610605" y="4134996"/>
            <a:ext cx="424048" cy="308399"/>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5" name="Shape 2791">
            <a:extLst>
              <a:ext uri="{FF2B5EF4-FFF2-40B4-BE49-F238E27FC236}">
                <a16:creationId xmlns:a16="http://schemas.microsoft.com/office/drawing/2014/main" id="{5D4838D0-CC30-073A-B38E-A5A0D45D8758}"/>
              </a:ext>
            </a:extLst>
          </p:cNvPr>
          <p:cNvSpPr/>
          <p:nvPr/>
        </p:nvSpPr>
        <p:spPr>
          <a:xfrm>
            <a:off x="7245612" y="4122300"/>
            <a:ext cx="424048" cy="346948"/>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6" name="Shape 2801">
            <a:extLst>
              <a:ext uri="{FF2B5EF4-FFF2-40B4-BE49-F238E27FC236}">
                <a16:creationId xmlns:a16="http://schemas.microsoft.com/office/drawing/2014/main" id="{7E24F1A5-7A55-5B63-B620-48E7BCC4275B}"/>
              </a:ext>
            </a:extLst>
          </p:cNvPr>
          <p:cNvSpPr/>
          <p:nvPr/>
        </p:nvSpPr>
        <p:spPr>
          <a:xfrm>
            <a:off x="7880619" y="4138666"/>
            <a:ext cx="424047" cy="231314"/>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7" name="Shape 2802">
            <a:extLst>
              <a:ext uri="{FF2B5EF4-FFF2-40B4-BE49-F238E27FC236}">
                <a16:creationId xmlns:a16="http://schemas.microsoft.com/office/drawing/2014/main" id="{D4C67C3B-A733-4E01-0725-EF09269410C2}"/>
              </a:ext>
            </a:extLst>
          </p:cNvPr>
          <p:cNvSpPr/>
          <p:nvPr/>
        </p:nvSpPr>
        <p:spPr>
          <a:xfrm>
            <a:off x="8515625" y="4113272"/>
            <a:ext cx="424048" cy="308399"/>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8" name="Shape 2810">
            <a:extLst>
              <a:ext uri="{FF2B5EF4-FFF2-40B4-BE49-F238E27FC236}">
                <a16:creationId xmlns:a16="http://schemas.microsoft.com/office/drawing/2014/main" id="{FBF76B9C-EC05-8AB9-6BB4-47034040D698}"/>
              </a:ext>
            </a:extLst>
          </p:cNvPr>
          <p:cNvSpPr/>
          <p:nvPr/>
        </p:nvSpPr>
        <p:spPr>
          <a:xfrm>
            <a:off x="9150632"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9" name="Shape 2811">
            <a:extLst>
              <a:ext uri="{FF2B5EF4-FFF2-40B4-BE49-F238E27FC236}">
                <a16:creationId xmlns:a16="http://schemas.microsoft.com/office/drawing/2014/main" id="{9477EC30-4FE2-D03D-3294-307A06D0A532}"/>
              </a:ext>
            </a:extLst>
          </p:cNvPr>
          <p:cNvSpPr/>
          <p:nvPr/>
        </p:nvSpPr>
        <p:spPr>
          <a:xfrm>
            <a:off x="9785639"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0" name="Shape 2812">
            <a:extLst>
              <a:ext uri="{FF2B5EF4-FFF2-40B4-BE49-F238E27FC236}">
                <a16:creationId xmlns:a16="http://schemas.microsoft.com/office/drawing/2014/main" id="{263BBE73-E2C9-4BB4-68C7-3F23841947AD}"/>
              </a:ext>
            </a:extLst>
          </p:cNvPr>
          <p:cNvSpPr/>
          <p:nvPr/>
        </p:nvSpPr>
        <p:spPr>
          <a:xfrm>
            <a:off x="10420646"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1" name="Shape 2813">
            <a:extLst>
              <a:ext uri="{FF2B5EF4-FFF2-40B4-BE49-F238E27FC236}">
                <a16:creationId xmlns:a16="http://schemas.microsoft.com/office/drawing/2014/main" id="{1DC94F7A-32F6-57A9-51BF-5FA703DC89AF}"/>
              </a:ext>
            </a:extLst>
          </p:cNvPr>
          <p:cNvSpPr/>
          <p:nvPr/>
        </p:nvSpPr>
        <p:spPr>
          <a:xfrm>
            <a:off x="11055655" y="4091190"/>
            <a:ext cx="424048" cy="337311"/>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nvGrpSpPr>
          <p:cNvPr id="7" name="Group 30">
            <a:extLst>
              <a:ext uri="{FF2B5EF4-FFF2-40B4-BE49-F238E27FC236}">
                <a16:creationId xmlns:a16="http://schemas.microsoft.com/office/drawing/2014/main" id="{773CF2F7-3D60-0B79-CB7B-3963CADDD9CF}"/>
              </a:ext>
            </a:extLst>
          </p:cNvPr>
          <p:cNvGrpSpPr/>
          <p:nvPr/>
        </p:nvGrpSpPr>
        <p:grpSpPr>
          <a:xfrm>
            <a:off x="8369512" y="2368410"/>
            <a:ext cx="442089" cy="405406"/>
            <a:chOff x="3641725" y="5068888"/>
            <a:chExt cx="1109663" cy="1017588"/>
          </a:xfrm>
          <a:solidFill>
            <a:schemeClr val="tx1">
              <a:lumMod val="50000"/>
              <a:lumOff val="50000"/>
            </a:schemeClr>
          </a:solidFill>
        </p:grpSpPr>
        <p:sp>
          <p:nvSpPr>
            <p:cNvPr id="9" name="Freeform 6">
              <a:extLst>
                <a:ext uri="{FF2B5EF4-FFF2-40B4-BE49-F238E27FC236}">
                  <a16:creationId xmlns:a16="http://schemas.microsoft.com/office/drawing/2014/main" id="{59A14809-1121-F073-3390-39BD312C7795}"/>
                </a:ext>
              </a:extLst>
            </p:cNvPr>
            <p:cNvSpPr>
              <a:spLocks/>
            </p:cNvSpPr>
            <p:nvPr/>
          </p:nvSpPr>
          <p:spPr bwMode="auto">
            <a:xfrm>
              <a:off x="3943350" y="5356226"/>
              <a:ext cx="341313" cy="730250"/>
            </a:xfrm>
            <a:custGeom>
              <a:avLst/>
              <a:gdLst>
                <a:gd name="T0" fmla="*/ 537 w 1074"/>
                <a:gd name="T1" fmla="*/ 0 h 2299"/>
                <a:gd name="T2" fmla="*/ 557 w 1074"/>
                <a:gd name="T3" fmla="*/ 2 h 2299"/>
                <a:gd name="T4" fmla="*/ 576 w 1074"/>
                <a:gd name="T5" fmla="*/ 9 h 2299"/>
                <a:gd name="T6" fmla="*/ 592 w 1074"/>
                <a:gd name="T7" fmla="*/ 20 h 2299"/>
                <a:gd name="T8" fmla="*/ 606 w 1074"/>
                <a:gd name="T9" fmla="*/ 34 h 2299"/>
                <a:gd name="T10" fmla="*/ 1058 w 1074"/>
                <a:gd name="T11" fmla="*/ 650 h 2299"/>
                <a:gd name="T12" fmla="*/ 1067 w 1074"/>
                <a:gd name="T13" fmla="*/ 666 h 2299"/>
                <a:gd name="T14" fmla="*/ 1073 w 1074"/>
                <a:gd name="T15" fmla="*/ 684 h 2299"/>
                <a:gd name="T16" fmla="*/ 1074 w 1074"/>
                <a:gd name="T17" fmla="*/ 702 h 2299"/>
                <a:gd name="T18" fmla="*/ 1072 w 1074"/>
                <a:gd name="T19" fmla="*/ 721 h 2299"/>
                <a:gd name="T20" fmla="*/ 1065 w 1074"/>
                <a:gd name="T21" fmla="*/ 738 h 2299"/>
                <a:gd name="T22" fmla="*/ 1055 w 1074"/>
                <a:gd name="T23" fmla="*/ 754 h 2299"/>
                <a:gd name="T24" fmla="*/ 1041 w 1074"/>
                <a:gd name="T25" fmla="*/ 767 h 2299"/>
                <a:gd name="T26" fmla="*/ 1026 w 1074"/>
                <a:gd name="T27" fmla="*/ 776 h 2299"/>
                <a:gd name="T28" fmla="*/ 1008 w 1074"/>
                <a:gd name="T29" fmla="*/ 783 h 2299"/>
                <a:gd name="T30" fmla="*/ 989 w 1074"/>
                <a:gd name="T31" fmla="*/ 785 h 2299"/>
                <a:gd name="T32" fmla="*/ 803 w 1074"/>
                <a:gd name="T33" fmla="*/ 785 h 2299"/>
                <a:gd name="T34" fmla="*/ 803 w 1074"/>
                <a:gd name="T35" fmla="*/ 2214 h 2299"/>
                <a:gd name="T36" fmla="*/ 800 w 1074"/>
                <a:gd name="T37" fmla="*/ 2238 h 2299"/>
                <a:gd name="T38" fmla="*/ 792 w 1074"/>
                <a:gd name="T39" fmla="*/ 2258 h 2299"/>
                <a:gd name="T40" fmla="*/ 779 w 1074"/>
                <a:gd name="T41" fmla="*/ 2275 h 2299"/>
                <a:gd name="T42" fmla="*/ 761 w 1074"/>
                <a:gd name="T43" fmla="*/ 2288 h 2299"/>
                <a:gd name="T44" fmla="*/ 741 w 1074"/>
                <a:gd name="T45" fmla="*/ 2296 h 2299"/>
                <a:gd name="T46" fmla="*/ 718 w 1074"/>
                <a:gd name="T47" fmla="*/ 2299 h 2299"/>
                <a:gd name="T48" fmla="*/ 357 w 1074"/>
                <a:gd name="T49" fmla="*/ 2299 h 2299"/>
                <a:gd name="T50" fmla="*/ 333 w 1074"/>
                <a:gd name="T51" fmla="*/ 2296 h 2299"/>
                <a:gd name="T52" fmla="*/ 313 w 1074"/>
                <a:gd name="T53" fmla="*/ 2288 h 2299"/>
                <a:gd name="T54" fmla="*/ 296 w 1074"/>
                <a:gd name="T55" fmla="*/ 2275 h 2299"/>
                <a:gd name="T56" fmla="*/ 282 w 1074"/>
                <a:gd name="T57" fmla="*/ 2258 h 2299"/>
                <a:gd name="T58" fmla="*/ 274 w 1074"/>
                <a:gd name="T59" fmla="*/ 2238 h 2299"/>
                <a:gd name="T60" fmla="*/ 271 w 1074"/>
                <a:gd name="T61" fmla="*/ 2214 h 2299"/>
                <a:gd name="T62" fmla="*/ 271 w 1074"/>
                <a:gd name="T63" fmla="*/ 785 h 2299"/>
                <a:gd name="T64" fmla="*/ 85 w 1074"/>
                <a:gd name="T65" fmla="*/ 785 h 2299"/>
                <a:gd name="T66" fmla="*/ 67 w 1074"/>
                <a:gd name="T67" fmla="*/ 783 h 2299"/>
                <a:gd name="T68" fmla="*/ 49 w 1074"/>
                <a:gd name="T69" fmla="*/ 776 h 2299"/>
                <a:gd name="T70" fmla="*/ 33 w 1074"/>
                <a:gd name="T71" fmla="*/ 767 h 2299"/>
                <a:gd name="T72" fmla="*/ 21 w 1074"/>
                <a:gd name="T73" fmla="*/ 754 h 2299"/>
                <a:gd name="T74" fmla="*/ 10 w 1074"/>
                <a:gd name="T75" fmla="*/ 738 h 2299"/>
                <a:gd name="T76" fmla="*/ 4 w 1074"/>
                <a:gd name="T77" fmla="*/ 721 h 2299"/>
                <a:gd name="T78" fmla="*/ 0 w 1074"/>
                <a:gd name="T79" fmla="*/ 702 h 2299"/>
                <a:gd name="T80" fmla="*/ 2 w 1074"/>
                <a:gd name="T81" fmla="*/ 684 h 2299"/>
                <a:gd name="T82" fmla="*/ 8 w 1074"/>
                <a:gd name="T83" fmla="*/ 666 h 2299"/>
                <a:gd name="T84" fmla="*/ 17 w 1074"/>
                <a:gd name="T85" fmla="*/ 650 h 2299"/>
                <a:gd name="T86" fmla="*/ 469 w 1074"/>
                <a:gd name="T87" fmla="*/ 34 h 2299"/>
                <a:gd name="T88" fmla="*/ 483 w 1074"/>
                <a:gd name="T89" fmla="*/ 20 h 2299"/>
                <a:gd name="T90" fmla="*/ 499 w 1074"/>
                <a:gd name="T91" fmla="*/ 9 h 2299"/>
                <a:gd name="T92" fmla="*/ 518 w 1074"/>
                <a:gd name="T93" fmla="*/ 2 h 2299"/>
                <a:gd name="T94" fmla="*/ 537 w 1074"/>
                <a:gd name="T95"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4" h="2299">
                  <a:moveTo>
                    <a:pt x="537" y="0"/>
                  </a:moveTo>
                  <a:lnTo>
                    <a:pt x="557" y="2"/>
                  </a:lnTo>
                  <a:lnTo>
                    <a:pt x="576" y="9"/>
                  </a:lnTo>
                  <a:lnTo>
                    <a:pt x="592" y="20"/>
                  </a:lnTo>
                  <a:lnTo>
                    <a:pt x="606" y="34"/>
                  </a:lnTo>
                  <a:lnTo>
                    <a:pt x="1058" y="650"/>
                  </a:lnTo>
                  <a:lnTo>
                    <a:pt x="1067" y="666"/>
                  </a:lnTo>
                  <a:lnTo>
                    <a:pt x="1073" y="684"/>
                  </a:lnTo>
                  <a:lnTo>
                    <a:pt x="1074" y="702"/>
                  </a:lnTo>
                  <a:lnTo>
                    <a:pt x="1072" y="721"/>
                  </a:lnTo>
                  <a:lnTo>
                    <a:pt x="1065" y="738"/>
                  </a:lnTo>
                  <a:lnTo>
                    <a:pt x="1055" y="754"/>
                  </a:lnTo>
                  <a:lnTo>
                    <a:pt x="1041" y="767"/>
                  </a:lnTo>
                  <a:lnTo>
                    <a:pt x="1026" y="776"/>
                  </a:lnTo>
                  <a:lnTo>
                    <a:pt x="1008" y="783"/>
                  </a:lnTo>
                  <a:lnTo>
                    <a:pt x="989" y="785"/>
                  </a:lnTo>
                  <a:lnTo>
                    <a:pt x="803" y="785"/>
                  </a:lnTo>
                  <a:lnTo>
                    <a:pt x="803" y="2214"/>
                  </a:lnTo>
                  <a:lnTo>
                    <a:pt x="800" y="2238"/>
                  </a:lnTo>
                  <a:lnTo>
                    <a:pt x="792" y="2258"/>
                  </a:lnTo>
                  <a:lnTo>
                    <a:pt x="779" y="2275"/>
                  </a:lnTo>
                  <a:lnTo>
                    <a:pt x="761" y="2288"/>
                  </a:lnTo>
                  <a:lnTo>
                    <a:pt x="741" y="2296"/>
                  </a:lnTo>
                  <a:lnTo>
                    <a:pt x="718" y="2299"/>
                  </a:lnTo>
                  <a:lnTo>
                    <a:pt x="357" y="2299"/>
                  </a:lnTo>
                  <a:lnTo>
                    <a:pt x="333" y="2296"/>
                  </a:lnTo>
                  <a:lnTo>
                    <a:pt x="313" y="2288"/>
                  </a:lnTo>
                  <a:lnTo>
                    <a:pt x="296" y="2275"/>
                  </a:lnTo>
                  <a:lnTo>
                    <a:pt x="282" y="2258"/>
                  </a:lnTo>
                  <a:lnTo>
                    <a:pt x="274" y="2238"/>
                  </a:lnTo>
                  <a:lnTo>
                    <a:pt x="271" y="2214"/>
                  </a:lnTo>
                  <a:lnTo>
                    <a:pt x="271" y="785"/>
                  </a:lnTo>
                  <a:lnTo>
                    <a:pt x="85" y="785"/>
                  </a:lnTo>
                  <a:lnTo>
                    <a:pt x="67" y="783"/>
                  </a:lnTo>
                  <a:lnTo>
                    <a:pt x="49" y="776"/>
                  </a:lnTo>
                  <a:lnTo>
                    <a:pt x="33" y="767"/>
                  </a:lnTo>
                  <a:lnTo>
                    <a:pt x="21" y="754"/>
                  </a:lnTo>
                  <a:lnTo>
                    <a:pt x="10" y="738"/>
                  </a:lnTo>
                  <a:lnTo>
                    <a:pt x="4" y="721"/>
                  </a:lnTo>
                  <a:lnTo>
                    <a:pt x="0" y="702"/>
                  </a:lnTo>
                  <a:lnTo>
                    <a:pt x="2" y="684"/>
                  </a:lnTo>
                  <a:lnTo>
                    <a:pt x="8" y="666"/>
                  </a:lnTo>
                  <a:lnTo>
                    <a:pt x="17" y="650"/>
                  </a:lnTo>
                  <a:lnTo>
                    <a:pt x="469" y="34"/>
                  </a:lnTo>
                  <a:lnTo>
                    <a:pt x="483" y="20"/>
                  </a:lnTo>
                  <a:lnTo>
                    <a:pt x="499" y="9"/>
                  </a:lnTo>
                  <a:lnTo>
                    <a:pt x="518" y="2"/>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94922EB-475B-E89C-D904-6144708EBA0F}"/>
                </a:ext>
              </a:extLst>
            </p:cNvPr>
            <p:cNvSpPr>
              <a:spLocks/>
            </p:cNvSpPr>
            <p:nvPr/>
          </p:nvSpPr>
          <p:spPr bwMode="auto">
            <a:xfrm>
              <a:off x="3641725" y="5516563"/>
              <a:ext cx="341313" cy="569913"/>
            </a:xfrm>
            <a:custGeom>
              <a:avLst/>
              <a:gdLst>
                <a:gd name="T0" fmla="*/ 537 w 1073"/>
                <a:gd name="T1" fmla="*/ 0 h 1796"/>
                <a:gd name="T2" fmla="*/ 557 w 1073"/>
                <a:gd name="T3" fmla="*/ 2 h 1796"/>
                <a:gd name="T4" fmla="*/ 575 w 1073"/>
                <a:gd name="T5" fmla="*/ 10 h 1796"/>
                <a:gd name="T6" fmla="*/ 592 w 1073"/>
                <a:gd name="T7" fmla="*/ 20 h 1796"/>
                <a:gd name="T8" fmla="*/ 606 w 1073"/>
                <a:gd name="T9" fmla="*/ 35 h 1796"/>
                <a:gd name="T10" fmla="*/ 1057 w 1073"/>
                <a:gd name="T11" fmla="*/ 650 h 1796"/>
                <a:gd name="T12" fmla="*/ 1067 w 1073"/>
                <a:gd name="T13" fmla="*/ 666 h 1796"/>
                <a:gd name="T14" fmla="*/ 1072 w 1073"/>
                <a:gd name="T15" fmla="*/ 684 h 1796"/>
                <a:gd name="T16" fmla="*/ 1073 w 1073"/>
                <a:gd name="T17" fmla="*/ 703 h 1796"/>
                <a:gd name="T18" fmla="*/ 1071 w 1073"/>
                <a:gd name="T19" fmla="*/ 721 h 1796"/>
                <a:gd name="T20" fmla="*/ 1064 w 1073"/>
                <a:gd name="T21" fmla="*/ 739 h 1796"/>
                <a:gd name="T22" fmla="*/ 1054 w 1073"/>
                <a:gd name="T23" fmla="*/ 754 h 1796"/>
                <a:gd name="T24" fmla="*/ 1040 w 1073"/>
                <a:gd name="T25" fmla="*/ 768 h 1796"/>
                <a:gd name="T26" fmla="*/ 1025 w 1073"/>
                <a:gd name="T27" fmla="*/ 777 h 1796"/>
                <a:gd name="T28" fmla="*/ 1008 w 1073"/>
                <a:gd name="T29" fmla="*/ 783 h 1796"/>
                <a:gd name="T30" fmla="*/ 988 w 1073"/>
                <a:gd name="T31" fmla="*/ 785 h 1796"/>
                <a:gd name="T32" fmla="*/ 803 w 1073"/>
                <a:gd name="T33" fmla="*/ 785 h 1796"/>
                <a:gd name="T34" fmla="*/ 803 w 1073"/>
                <a:gd name="T35" fmla="*/ 1711 h 1796"/>
                <a:gd name="T36" fmla="*/ 800 w 1073"/>
                <a:gd name="T37" fmla="*/ 1735 h 1796"/>
                <a:gd name="T38" fmla="*/ 791 w 1073"/>
                <a:gd name="T39" fmla="*/ 1755 h 1796"/>
                <a:gd name="T40" fmla="*/ 777 w 1073"/>
                <a:gd name="T41" fmla="*/ 1772 h 1796"/>
                <a:gd name="T42" fmla="*/ 760 w 1073"/>
                <a:gd name="T43" fmla="*/ 1785 h 1796"/>
                <a:gd name="T44" fmla="*/ 740 w 1073"/>
                <a:gd name="T45" fmla="*/ 1793 h 1796"/>
                <a:gd name="T46" fmla="*/ 718 w 1073"/>
                <a:gd name="T47" fmla="*/ 1796 h 1796"/>
                <a:gd name="T48" fmla="*/ 355 w 1073"/>
                <a:gd name="T49" fmla="*/ 1796 h 1796"/>
                <a:gd name="T50" fmla="*/ 333 w 1073"/>
                <a:gd name="T51" fmla="*/ 1793 h 1796"/>
                <a:gd name="T52" fmla="*/ 313 w 1073"/>
                <a:gd name="T53" fmla="*/ 1785 h 1796"/>
                <a:gd name="T54" fmla="*/ 296 w 1073"/>
                <a:gd name="T55" fmla="*/ 1772 h 1796"/>
                <a:gd name="T56" fmla="*/ 282 w 1073"/>
                <a:gd name="T57" fmla="*/ 1755 h 1796"/>
                <a:gd name="T58" fmla="*/ 274 w 1073"/>
                <a:gd name="T59" fmla="*/ 1735 h 1796"/>
                <a:gd name="T60" fmla="*/ 270 w 1073"/>
                <a:gd name="T61" fmla="*/ 1711 h 1796"/>
                <a:gd name="T62" fmla="*/ 270 w 1073"/>
                <a:gd name="T63" fmla="*/ 785 h 1796"/>
                <a:gd name="T64" fmla="*/ 85 w 1073"/>
                <a:gd name="T65" fmla="*/ 785 h 1796"/>
                <a:gd name="T66" fmla="*/ 66 w 1073"/>
                <a:gd name="T67" fmla="*/ 783 h 1796"/>
                <a:gd name="T68" fmla="*/ 49 w 1073"/>
                <a:gd name="T69" fmla="*/ 777 h 1796"/>
                <a:gd name="T70" fmla="*/ 33 w 1073"/>
                <a:gd name="T71" fmla="*/ 768 h 1796"/>
                <a:gd name="T72" fmla="*/ 19 w 1073"/>
                <a:gd name="T73" fmla="*/ 754 h 1796"/>
                <a:gd name="T74" fmla="*/ 10 w 1073"/>
                <a:gd name="T75" fmla="*/ 739 h 1796"/>
                <a:gd name="T76" fmla="*/ 2 w 1073"/>
                <a:gd name="T77" fmla="*/ 721 h 1796"/>
                <a:gd name="T78" fmla="*/ 0 w 1073"/>
                <a:gd name="T79" fmla="*/ 703 h 1796"/>
                <a:gd name="T80" fmla="*/ 1 w 1073"/>
                <a:gd name="T81" fmla="*/ 684 h 1796"/>
                <a:gd name="T82" fmla="*/ 7 w 1073"/>
                <a:gd name="T83" fmla="*/ 666 h 1796"/>
                <a:gd name="T84" fmla="*/ 16 w 1073"/>
                <a:gd name="T85" fmla="*/ 650 h 1796"/>
                <a:gd name="T86" fmla="*/ 468 w 1073"/>
                <a:gd name="T87" fmla="*/ 35 h 1796"/>
                <a:gd name="T88" fmla="*/ 482 w 1073"/>
                <a:gd name="T89" fmla="*/ 20 h 1796"/>
                <a:gd name="T90" fmla="*/ 498 w 1073"/>
                <a:gd name="T91" fmla="*/ 10 h 1796"/>
                <a:gd name="T92" fmla="*/ 517 w 1073"/>
                <a:gd name="T93" fmla="*/ 2 h 1796"/>
                <a:gd name="T94" fmla="*/ 537 w 1073"/>
                <a:gd name="T95" fmla="*/ 0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3" h="1796">
                  <a:moveTo>
                    <a:pt x="537" y="0"/>
                  </a:moveTo>
                  <a:lnTo>
                    <a:pt x="557" y="2"/>
                  </a:lnTo>
                  <a:lnTo>
                    <a:pt x="575" y="10"/>
                  </a:lnTo>
                  <a:lnTo>
                    <a:pt x="592" y="20"/>
                  </a:lnTo>
                  <a:lnTo>
                    <a:pt x="606" y="35"/>
                  </a:lnTo>
                  <a:lnTo>
                    <a:pt x="1057" y="650"/>
                  </a:lnTo>
                  <a:lnTo>
                    <a:pt x="1067" y="666"/>
                  </a:lnTo>
                  <a:lnTo>
                    <a:pt x="1072" y="684"/>
                  </a:lnTo>
                  <a:lnTo>
                    <a:pt x="1073" y="703"/>
                  </a:lnTo>
                  <a:lnTo>
                    <a:pt x="1071" y="721"/>
                  </a:lnTo>
                  <a:lnTo>
                    <a:pt x="1064" y="739"/>
                  </a:lnTo>
                  <a:lnTo>
                    <a:pt x="1054" y="754"/>
                  </a:lnTo>
                  <a:lnTo>
                    <a:pt x="1040" y="768"/>
                  </a:lnTo>
                  <a:lnTo>
                    <a:pt x="1025" y="777"/>
                  </a:lnTo>
                  <a:lnTo>
                    <a:pt x="1008" y="783"/>
                  </a:lnTo>
                  <a:lnTo>
                    <a:pt x="988" y="785"/>
                  </a:lnTo>
                  <a:lnTo>
                    <a:pt x="803" y="785"/>
                  </a:lnTo>
                  <a:lnTo>
                    <a:pt x="803" y="1711"/>
                  </a:lnTo>
                  <a:lnTo>
                    <a:pt x="800" y="1735"/>
                  </a:lnTo>
                  <a:lnTo>
                    <a:pt x="791" y="1755"/>
                  </a:lnTo>
                  <a:lnTo>
                    <a:pt x="777" y="1772"/>
                  </a:lnTo>
                  <a:lnTo>
                    <a:pt x="760" y="1785"/>
                  </a:lnTo>
                  <a:lnTo>
                    <a:pt x="740" y="1793"/>
                  </a:lnTo>
                  <a:lnTo>
                    <a:pt x="718" y="1796"/>
                  </a:lnTo>
                  <a:lnTo>
                    <a:pt x="355" y="1796"/>
                  </a:lnTo>
                  <a:lnTo>
                    <a:pt x="333" y="1793"/>
                  </a:lnTo>
                  <a:lnTo>
                    <a:pt x="313" y="1785"/>
                  </a:lnTo>
                  <a:lnTo>
                    <a:pt x="296" y="1772"/>
                  </a:lnTo>
                  <a:lnTo>
                    <a:pt x="282" y="1755"/>
                  </a:lnTo>
                  <a:lnTo>
                    <a:pt x="274" y="1735"/>
                  </a:lnTo>
                  <a:lnTo>
                    <a:pt x="270" y="1711"/>
                  </a:lnTo>
                  <a:lnTo>
                    <a:pt x="270" y="785"/>
                  </a:lnTo>
                  <a:lnTo>
                    <a:pt x="85" y="785"/>
                  </a:lnTo>
                  <a:lnTo>
                    <a:pt x="66" y="783"/>
                  </a:lnTo>
                  <a:lnTo>
                    <a:pt x="49" y="777"/>
                  </a:lnTo>
                  <a:lnTo>
                    <a:pt x="33" y="768"/>
                  </a:lnTo>
                  <a:lnTo>
                    <a:pt x="19" y="754"/>
                  </a:lnTo>
                  <a:lnTo>
                    <a:pt x="10" y="739"/>
                  </a:lnTo>
                  <a:lnTo>
                    <a:pt x="2" y="721"/>
                  </a:lnTo>
                  <a:lnTo>
                    <a:pt x="0" y="703"/>
                  </a:lnTo>
                  <a:lnTo>
                    <a:pt x="1" y="684"/>
                  </a:lnTo>
                  <a:lnTo>
                    <a:pt x="7" y="666"/>
                  </a:lnTo>
                  <a:lnTo>
                    <a:pt x="16" y="650"/>
                  </a:lnTo>
                  <a:lnTo>
                    <a:pt x="468" y="35"/>
                  </a:lnTo>
                  <a:lnTo>
                    <a:pt x="482" y="20"/>
                  </a:lnTo>
                  <a:lnTo>
                    <a:pt x="498" y="10"/>
                  </a:lnTo>
                  <a:lnTo>
                    <a:pt x="517" y="2"/>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45B623A0-BB6E-35A1-EDD6-2941475E23F2}"/>
                </a:ext>
              </a:extLst>
            </p:cNvPr>
            <p:cNvSpPr>
              <a:spLocks/>
            </p:cNvSpPr>
            <p:nvPr/>
          </p:nvSpPr>
          <p:spPr bwMode="auto">
            <a:xfrm>
              <a:off x="4429125" y="5068888"/>
              <a:ext cx="238125" cy="238125"/>
            </a:xfrm>
            <a:custGeom>
              <a:avLst/>
              <a:gdLst>
                <a:gd name="T0" fmla="*/ 374 w 750"/>
                <a:gd name="T1" fmla="*/ 0 h 748"/>
                <a:gd name="T2" fmla="*/ 422 w 750"/>
                <a:gd name="T3" fmla="*/ 3 h 748"/>
                <a:gd name="T4" fmla="*/ 466 w 750"/>
                <a:gd name="T5" fmla="*/ 11 h 748"/>
                <a:gd name="T6" fmla="*/ 510 w 750"/>
                <a:gd name="T7" fmla="*/ 25 h 748"/>
                <a:gd name="T8" fmla="*/ 550 w 750"/>
                <a:gd name="T9" fmla="*/ 43 h 748"/>
                <a:gd name="T10" fmla="*/ 588 w 750"/>
                <a:gd name="T11" fmla="*/ 66 h 748"/>
                <a:gd name="T12" fmla="*/ 623 w 750"/>
                <a:gd name="T13" fmla="*/ 94 h 748"/>
                <a:gd name="T14" fmla="*/ 654 w 750"/>
                <a:gd name="T15" fmla="*/ 126 h 748"/>
                <a:gd name="T16" fmla="*/ 682 w 750"/>
                <a:gd name="T17" fmla="*/ 159 h 748"/>
                <a:gd name="T18" fmla="*/ 705 w 750"/>
                <a:gd name="T19" fmla="*/ 198 h 748"/>
                <a:gd name="T20" fmla="*/ 724 w 750"/>
                <a:gd name="T21" fmla="*/ 239 h 748"/>
                <a:gd name="T22" fmla="*/ 738 w 750"/>
                <a:gd name="T23" fmla="*/ 281 h 748"/>
                <a:gd name="T24" fmla="*/ 746 w 750"/>
                <a:gd name="T25" fmla="*/ 327 h 748"/>
                <a:gd name="T26" fmla="*/ 750 w 750"/>
                <a:gd name="T27" fmla="*/ 373 h 748"/>
                <a:gd name="T28" fmla="*/ 746 w 750"/>
                <a:gd name="T29" fmla="*/ 420 h 748"/>
                <a:gd name="T30" fmla="*/ 738 w 750"/>
                <a:gd name="T31" fmla="*/ 465 h 748"/>
                <a:gd name="T32" fmla="*/ 724 w 750"/>
                <a:gd name="T33" fmla="*/ 509 h 748"/>
                <a:gd name="T34" fmla="*/ 705 w 750"/>
                <a:gd name="T35" fmla="*/ 549 h 748"/>
                <a:gd name="T36" fmla="*/ 682 w 750"/>
                <a:gd name="T37" fmla="*/ 587 h 748"/>
                <a:gd name="T38" fmla="*/ 654 w 750"/>
                <a:gd name="T39" fmla="*/ 622 h 748"/>
                <a:gd name="T40" fmla="*/ 623 w 750"/>
                <a:gd name="T41" fmla="*/ 653 h 748"/>
                <a:gd name="T42" fmla="*/ 588 w 750"/>
                <a:gd name="T43" fmla="*/ 680 h 748"/>
                <a:gd name="T44" fmla="*/ 550 w 750"/>
                <a:gd name="T45" fmla="*/ 704 h 748"/>
                <a:gd name="T46" fmla="*/ 510 w 750"/>
                <a:gd name="T47" fmla="*/ 723 h 748"/>
                <a:gd name="T48" fmla="*/ 466 w 750"/>
                <a:gd name="T49" fmla="*/ 737 h 748"/>
                <a:gd name="T50" fmla="*/ 422 w 750"/>
                <a:gd name="T51" fmla="*/ 745 h 748"/>
                <a:gd name="T52" fmla="*/ 374 w 750"/>
                <a:gd name="T53" fmla="*/ 748 h 748"/>
                <a:gd name="T54" fmla="*/ 327 w 750"/>
                <a:gd name="T55" fmla="*/ 745 h 748"/>
                <a:gd name="T56" fmla="*/ 282 w 750"/>
                <a:gd name="T57" fmla="*/ 737 h 748"/>
                <a:gd name="T58" fmla="*/ 239 w 750"/>
                <a:gd name="T59" fmla="*/ 723 h 748"/>
                <a:gd name="T60" fmla="*/ 198 w 750"/>
                <a:gd name="T61" fmla="*/ 704 h 748"/>
                <a:gd name="T62" fmla="*/ 161 w 750"/>
                <a:gd name="T63" fmla="*/ 680 h 748"/>
                <a:gd name="T64" fmla="*/ 126 w 750"/>
                <a:gd name="T65" fmla="*/ 653 h 748"/>
                <a:gd name="T66" fmla="*/ 94 w 750"/>
                <a:gd name="T67" fmla="*/ 622 h 748"/>
                <a:gd name="T68" fmla="*/ 67 w 750"/>
                <a:gd name="T69" fmla="*/ 587 h 748"/>
                <a:gd name="T70" fmla="*/ 43 w 750"/>
                <a:gd name="T71" fmla="*/ 549 h 748"/>
                <a:gd name="T72" fmla="*/ 25 w 750"/>
                <a:gd name="T73" fmla="*/ 509 h 748"/>
                <a:gd name="T74" fmla="*/ 11 w 750"/>
                <a:gd name="T75" fmla="*/ 465 h 748"/>
                <a:gd name="T76" fmla="*/ 3 w 750"/>
                <a:gd name="T77" fmla="*/ 420 h 748"/>
                <a:gd name="T78" fmla="*/ 0 w 750"/>
                <a:gd name="T79" fmla="*/ 373 h 748"/>
                <a:gd name="T80" fmla="*/ 3 w 750"/>
                <a:gd name="T81" fmla="*/ 327 h 748"/>
                <a:gd name="T82" fmla="*/ 11 w 750"/>
                <a:gd name="T83" fmla="*/ 281 h 748"/>
                <a:gd name="T84" fmla="*/ 25 w 750"/>
                <a:gd name="T85" fmla="*/ 239 h 748"/>
                <a:gd name="T86" fmla="*/ 43 w 750"/>
                <a:gd name="T87" fmla="*/ 198 h 748"/>
                <a:gd name="T88" fmla="*/ 67 w 750"/>
                <a:gd name="T89" fmla="*/ 159 h 748"/>
                <a:gd name="T90" fmla="*/ 94 w 750"/>
                <a:gd name="T91" fmla="*/ 126 h 748"/>
                <a:gd name="T92" fmla="*/ 126 w 750"/>
                <a:gd name="T93" fmla="*/ 94 h 748"/>
                <a:gd name="T94" fmla="*/ 161 w 750"/>
                <a:gd name="T95" fmla="*/ 66 h 748"/>
                <a:gd name="T96" fmla="*/ 198 w 750"/>
                <a:gd name="T97" fmla="*/ 43 h 748"/>
                <a:gd name="T98" fmla="*/ 239 w 750"/>
                <a:gd name="T99" fmla="*/ 25 h 748"/>
                <a:gd name="T100" fmla="*/ 282 w 750"/>
                <a:gd name="T101" fmla="*/ 11 h 748"/>
                <a:gd name="T102" fmla="*/ 327 w 750"/>
                <a:gd name="T103" fmla="*/ 3 h 748"/>
                <a:gd name="T104" fmla="*/ 374 w 750"/>
                <a:gd name="T105"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748">
                  <a:moveTo>
                    <a:pt x="374" y="0"/>
                  </a:moveTo>
                  <a:lnTo>
                    <a:pt x="422" y="3"/>
                  </a:lnTo>
                  <a:lnTo>
                    <a:pt x="466" y="11"/>
                  </a:lnTo>
                  <a:lnTo>
                    <a:pt x="510" y="25"/>
                  </a:lnTo>
                  <a:lnTo>
                    <a:pt x="550" y="43"/>
                  </a:lnTo>
                  <a:lnTo>
                    <a:pt x="588" y="66"/>
                  </a:lnTo>
                  <a:lnTo>
                    <a:pt x="623" y="94"/>
                  </a:lnTo>
                  <a:lnTo>
                    <a:pt x="654" y="126"/>
                  </a:lnTo>
                  <a:lnTo>
                    <a:pt x="682" y="159"/>
                  </a:lnTo>
                  <a:lnTo>
                    <a:pt x="705" y="198"/>
                  </a:lnTo>
                  <a:lnTo>
                    <a:pt x="724" y="239"/>
                  </a:lnTo>
                  <a:lnTo>
                    <a:pt x="738" y="281"/>
                  </a:lnTo>
                  <a:lnTo>
                    <a:pt x="746" y="327"/>
                  </a:lnTo>
                  <a:lnTo>
                    <a:pt x="750" y="373"/>
                  </a:lnTo>
                  <a:lnTo>
                    <a:pt x="746" y="420"/>
                  </a:lnTo>
                  <a:lnTo>
                    <a:pt x="738" y="465"/>
                  </a:lnTo>
                  <a:lnTo>
                    <a:pt x="724" y="509"/>
                  </a:lnTo>
                  <a:lnTo>
                    <a:pt x="705" y="549"/>
                  </a:lnTo>
                  <a:lnTo>
                    <a:pt x="682" y="587"/>
                  </a:lnTo>
                  <a:lnTo>
                    <a:pt x="654" y="622"/>
                  </a:lnTo>
                  <a:lnTo>
                    <a:pt x="623" y="653"/>
                  </a:lnTo>
                  <a:lnTo>
                    <a:pt x="588" y="680"/>
                  </a:lnTo>
                  <a:lnTo>
                    <a:pt x="550" y="704"/>
                  </a:lnTo>
                  <a:lnTo>
                    <a:pt x="510" y="723"/>
                  </a:lnTo>
                  <a:lnTo>
                    <a:pt x="466" y="737"/>
                  </a:lnTo>
                  <a:lnTo>
                    <a:pt x="422" y="745"/>
                  </a:lnTo>
                  <a:lnTo>
                    <a:pt x="374" y="748"/>
                  </a:lnTo>
                  <a:lnTo>
                    <a:pt x="327" y="745"/>
                  </a:lnTo>
                  <a:lnTo>
                    <a:pt x="282" y="737"/>
                  </a:lnTo>
                  <a:lnTo>
                    <a:pt x="239" y="723"/>
                  </a:lnTo>
                  <a:lnTo>
                    <a:pt x="198" y="704"/>
                  </a:lnTo>
                  <a:lnTo>
                    <a:pt x="161" y="680"/>
                  </a:lnTo>
                  <a:lnTo>
                    <a:pt x="126" y="653"/>
                  </a:lnTo>
                  <a:lnTo>
                    <a:pt x="94" y="622"/>
                  </a:lnTo>
                  <a:lnTo>
                    <a:pt x="67" y="587"/>
                  </a:lnTo>
                  <a:lnTo>
                    <a:pt x="43" y="549"/>
                  </a:lnTo>
                  <a:lnTo>
                    <a:pt x="25" y="509"/>
                  </a:lnTo>
                  <a:lnTo>
                    <a:pt x="11" y="465"/>
                  </a:lnTo>
                  <a:lnTo>
                    <a:pt x="3" y="420"/>
                  </a:lnTo>
                  <a:lnTo>
                    <a:pt x="0" y="373"/>
                  </a:lnTo>
                  <a:lnTo>
                    <a:pt x="3" y="327"/>
                  </a:lnTo>
                  <a:lnTo>
                    <a:pt x="11" y="281"/>
                  </a:lnTo>
                  <a:lnTo>
                    <a:pt x="25" y="239"/>
                  </a:lnTo>
                  <a:lnTo>
                    <a:pt x="43" y="198"/>
                  </a:lnTo>
                  <a:lnTo>
                    <a:pt x="67" y="159"/>
                  </a:lnTo>
                  <a:lnTo>
                    <a:pt x="94" y="126"/>
                  </a:lnTo>
                  <a:lnTo>
                    <a:pt x="126" y="94"/>
                  </a:lnTo>
                  <a:lnTo>
                    <a:pt x="161" y="66"/>
                  </a:lnTo>
                  <a:lnTo>
                    <a:pt x="198" y="43"/>
                  </a:lnTo>
                  <a:lnTo>
                    <a:pt x="239" y="25"/>
                  </a:lnTo>
                  <a:lnTo>
                    <a:pt x="282" y="11"/>
                  </a:lnTo>
                  <a:lnTo>
                    <a:pt x="327" y="3"/>
                  </a:lnTo>
                  <a:lnTo>
                    <a:pt x="3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9F71F058-8066-9D9D-EA75-0389227730F5}"/>
                </a:ext>
              </a:extLst>
            </p:cNvPr>
            <p:cNvSpPr>
              <a:spLocks/>
            </p:cNvSpPr>
            <p:nvPr/>
          </p:nvSpPr>
          <p:spPr bwMode="auto">
            <a:xfrm>
              <a:off x="4344988" y="5353051"/>
              <a:ext cx="406400" cy="733425"/>
            </a:xfrm>
            <a:custGeom>
              <a:avLst/>
              <a:gdLst>
                <a:gd name="T0" fmla="*/ 354 w 1277"/>
                <a:gd name="T1" fmla="*/ 3 h 2311"/>
                <a:gd name="T2" fmla="*/ 371 w 1277"/>
                <a:gd name="T3" fmla="*/ 13 h 2311"/>
                <a:gd name="T4" fmla="*/ 600 w 1277"/>
                <a:gd name="T5" fmla="*/ 639 h 2311"/>
                <a:gd name="T6" fmla="*/ 616 w 1277"/>
                <a:gd name="T7" fmla="*/ 658 h 2311"/>
                <a:gd name="T8" fmla="*/ 638 w 1277"/>
                <a:gd name="T9" fmla="*/ 665 h 2311"/>
                <a:gd name="T10" fmla="*/ 661 w 1277"/>
                <a:gd name="T11" fmla="*/ 658 h 2311"/>
                <a:gd name="T12" fmla="*/ 676 w 1277"/>
                <a:gd name="T13" fmla="*/ 639 h 2311"/>
                <a:gd name="T14" fmla="*/ 908 w 1277"/>
                <a:gd name="T15" fmla="*/ 11 h 2311"/>
                <a:gd name="T16" fmla="*/ 930 w 1277"/>
                <a:gd name="T17" fmla="*/ 0 h 2311"/>
                <a:gd name="T18" fmla="*/ 1050 w 1277"/>
                <a:gd name="T19" fmla="*/ 35 h 2311"/>
                <a:gd name="T20" fmla="*/ 1089 w 1277"/>
                <a:gd name="T21" fmla="*/ 51 h 2311"/>
                <a:gd name="T22" fmla="*/ 1159 w 1277"/>
                <a:gd name="T23" fmla="*/ 96 h 2311"/>
                <a:gd name="T24" fmla="*/ 1214 w 1277"/>
                <a:gd name="T25" fmla="*/ 155 h 2311"/>
                <a:gd name="T26" fmla="*/ 1253 w 1277"/>
                <a:gd name="T27" fmla="*/ 226 h 2311"/>
                <a:gd name="T28" fmla="*/ 1275 w 1277"/>
                <a:gd name="T29" fmla="*/ 305 h 2311"/>
                <a:gd name="T30" fmla="*/ 1277 w 1277"/>
                <a:gd name="T31" fmla="*/ 1001 h 2311"/>
                <a:gd name="T32" fmla="*/ 1271 w 1277"/>
                <a:gd name="T33" fmla="*/ 1019 h 2311"/>
                <a:gd name="T34" fmla="*/ 1037 w 1277"/>
                <a:gd name="T35" fmla="*/ 2278 h 2311"/>
                <a:gd name="T36" fmla="*/ 1027 w 1277"/>
                <a:gd name="T37" fmla="*/ 2302 h 2311"/>
                <a:gd name="T38" fmla="*/ 1004 w 1277"/>
                <a:gd name="T39" fmla="*/ 2311 h 2311"/>
                <a:gd name="T40" fmla="*/ 261 w 1277"/>
                <a:gd name="T41" fmla="*/ 2309 h 2311"/>
                <a:gd name="T42" fmla="*/ 243 w 1277"/>
                <a:gd name="T43" fmla="*/ 2291 h 2311"/>
                <a:gd name="T44" fmla="*/ 239 w 1277"/>
                <a:gd name="T45" fmla="*/ 1376 h 2311"/>
                <a:gd name="T46" fmla="*/ 1 w 1277"/>
                <a:gd name="T47" fmla="*/ 1011 h 2311"/>
                <a:gd name="T48" fmla="*/ 0 w 1277"/>
                <a:gd name="T49" fmla="*/ 350 h 2311"/>
                <a:gd name="T50" fmla="*/ 10 w 1277"/>
                <a:gd name="T51" fmla="*/ 266 h 2311"/>
                <a:gd name="T52" fmla="*/ 41 w 1277"/>
                <a:gd name="T53" fmla="*/ 190 h 2311"/>
                <a:gd name="T54" fmla="*/ 89 w 1277"/>
                <a:gd name="T55" fmla="*/ 124 h 2311"/>
                <a:gd name="T56" fmla="*/ 151 w 1277"/>
                <a:gd name="T57" fmla="*/ 71 h 2311"/>
                <a:gd name="T58" fmla="*/ 228 w 1277"/>
                <a:gd name="T59" fmla="*/ 35 h 2311"/>
                <a:gd name="T60" fmla="*/ 237 w 1277"/>
                <a:gd name="T61" fmla="*/ 32 h 2311"/>
                <a:gd name="T62" fmla="*/ 262 w 1277"/>
                <a:gd name="T63" fmla="*/ 25 h 2311"/>
                <a:gd name="T64" fmla="*/ 292 w 1277"/>
                <a:gd name="T65" fmla="*/ 15 h 2311"/>
                <a:gd name="T66" fmla="*/ 321 w 1277"/>
                <a:gd name="T67" fmla="*/ 7 h 2311"/>
                <a:gd name="T68" fmla="*/ 341 w 1277"/>
                <a:gd name="T69" fmla="*/ 1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2311">
                  <a:moveTo>
                    <a:pt x="344" y="0"/>
                  </a:moveTo>
                  <a:lnTo>
                    <a:pt x="354" y="3"/>
                  </a:lnTo>
                  <a:lnTo>
                    <a:pt x="363" y="7"/>
                  </a:lnTo>
                  <a:lnTo>
                    <a:pt x="371" y="13"/>
                  </a:lnTo>
                  <a:lnTo>
                    <a:pt x="375" y="23"/>
                  </a:lnTo>
                  <a:lnTo>
                    <a:pt x="600" y="639"/>
                  </a:lnTo>
                  <a:lnTo>
                    <a:pt x="606" y="651"/>
                  </a:lnTo>
                  <a:lnTo>
                    <a:pt x="616" y="658"/>
                  </a:lnTo>
                  <a:lnTo>
                    <a:pt x="626" y="663"/>
                  </a:lnTo>
                  <a:lnTo>
                    <a:pt x="638" y="665"/>
                  </a:lnTo>
                  <a:lnTo>
                    <a:pt x="650" y="663"/>
                  </a:lnTo>
                  <a:lnTo>
                    <a:pt x="661" y="658"/>
                  </a:lnTo>
                  <a:lnTo>
                    <a:pt x="670" y="651"/>
                  </a:lnTo>
                  <a:lnTo>
                    <a:pt x="676" y="639"/>
                  </a:lnTo>
                  <a:lnTo>
                    <a:pt x="901" y="23"/>
                  </a:lnTo>
                  <a:lnTo>
                    <a:pt x="908" y="11"/>
                  </a:lnTo>
                  <a:lnTo>
                    <a:pt x="918" y="4"/>
                  </a:lnTo>
                  <a:lnTo>
                    <a:pt x="930" y="0"/>
                  </a:lnTo>
                  <a:lnTo>
                    <a:pt x="943" y="3"/>
                  </a:lnTo>
                  <a:lnTo>
                    <a:pt x="1050" y="35"/>
                  </a:lnTo>
                  <a:lnTo>
                    <a:pt x="1050" y="35"/>
                  </a:lnTo>
                  <a:lnTo>
                    <a:pt x="1089" y="51"/>
                  </a:lnTo>
                  <a:lnTo>
                    <a:pt x="1126" y="71"/>
                  </a:lnTo>
                  <a:lnTo>
                    <a:pt x="1159" y="96"/>
                  </a:lnTo>
                  <a:lnTo>
                    <a:pt x="1189" y="123"/>
                  </a:lnTo>
                  <a:lnTo>
                    <a:pt x="1214" y="155"/>
                  </a:lnTo>
                  <a:lnTo>
                    <a:pt x="1236" y="189"/>
                  </a:lnTo>
                  <a:lnTo>
                    <a:pt x="1253" y="226"/>
                  </a:lnTo>
                  <a:lnTo>
                    <a:pt x="1266" y="265"/>
                  </a:lnTo>
                  <a:lnTo>
                    <a:pt x="1275" y="305"/>
                  </a:lnTo>
                  <a:lnTo>
                    <a:pt x="1277" y="348"/>
                  </a:lnTo>
                  <a:lnTo>
                    <a:pt x="1277" y="1001"/>
                  </a:lnTo>
                  <a:lnTo>
                    <a:pt x="1276" y="1011"/>
                  </a:lnTo>
                  <a:lnTo>
                    <a:pt x="1271" y="1019"/>
                  </a:lnTo>
                  <a:lnTo>
                    <a:pt x="1037" y="1376"/>
                  </a:lnTo>
                  <a:lnTo>
                    <a:pt x="1037" y="2278"/>
                  </a:lnTo>
                  <a:lnTo>
                    <a:pt x="1035" y="2291"/>
                  </a:lnTo>
                  <a:lnTo>
                    <a:pt x="1027" y="2302"/>
                  </a:lnTo>
                  <a:lnTo>
                    <a:pt x="1017" y="2309"/>
                  </a:lnTo>
                  <a:lnTo>
                    <a:pt x="1004" y="2311"/>
                  </a:lnTo>
                  <a:lnTo>
                    <a:pt x="273" y="2311"/>
                  </a:lnTo>
                  <a:lnTo>
                    <a:pt x="261" y="2309"/>
                  </a:lnTo>
                  <a:lnTo>
                    <a:pt x="250" y="2302"/>
                  </a:lnTo>
                  <a:lnTo>
                    <a:pt x="243" y="2291"/>
                  </a:lnTo>
                  <a:lnTo>
                    <a:pt x="239" y="2278"/>
                  </a:lnTo>
                  <a:lnTo>
                    <a:pt x="239" y="1376"/>
                  </a:lnTo>
                  <a:lnTo>
                    <a:pt x="5" y="1019"/>
                  </a:lnTo>
                  <a:lnTo>
                    <a:pt x="1" y="1011"/>
                  </a:lnTo>
                  <a:lnTo>
                    <a:pt x="0" y="1001"/>
                  </a:lnTo>
                  <a:lnTo>
                    <a:pt x="0" y="350"/>
                  </a:lnTo>
                  <a:lnTo>
                    <a:pt x="3" y="308"/>
                  </a:lnTo>
                  <a:lnTo>
                    <a:pt x="10" y="266"/>
                  </a:lnTo>
                  <a:lnTo>
                    <a:pt x="23" y="227"/>
                  </a:lnTo>
                  <a:lnTo>
                    <a:pt x="41" y="190"/>
                  </a:lnTo>
                  <a:lnTo>
                    <a:pt x="62" y="156"/>
                  </a:lnTo>
                  <a:lnTo>
                    <a:pt x="89" y="124"/>
                  </a:lnTo>
                  <a:lnTo>
                    <a:pt x="118" y="96"/>
                  </a:lnTo>
                  <a:lnTo>
                    <a:pt x="151" y="71"/>
                  </a:lnTo>
                  <a:lnTo>
                    <a:pt x="188" y="51"/>
                  </a:lnTo>
                  <a:lnTo>
                    <a:pt x="228" y="35"/>
                  </a:lnTo>
                  <a:lnTo>
                    <a:pt x="230" y="34"/>
                  </a:lnTo>
                  <a:lnTo>
                    <a:pt x="237" y="32"/>
                  </a:lnTo>
                  <a:lnTo>
                    <a:pt x="249" y="29"/>
                  </a:lnTo>
                  <a:lnTo>
                    <a:pt x="262" y="25"/>
                  </a:lnTo>
                  <a:lnTo>
                    <a:pt x="276" y="21"/>
                  </a:lnTo>
                  <a:lnTo>
                    <a:pt x="292" y="15"/>
                  </a:lnTo>
                  <a:lnTo>
                    <a:pt x="307" y="11"/>
                  </a:lnTo>
                  <a:lnTo>
                    <a:pt x="321" y="7"/>
                  </a:lnTo>
                  <a:lnTo>
                    <a:pt x="333" y="4"/>
                  </a:lnTo>
                  <a:lnTo>
                    <a:pt x="341" y="1"/>
                  </a:lnTo>
                  <a:lnTo>
                    <a:pt x="3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E8DD82C0-992D-A545-9942-F84E4D902D65}"/>
                </a:ext>
              </a:extLst>
            </p:cNvPr>
            <p:cNvSpPr>
              <a:spLocks/>
            </p:cNvSpPr>
            <p:nvPr/>
          </p:nvSpPr>
          <p:spPr bwMode="auto">
            <a:xfrm>
              <a:off x="4513263" y="5338763"/>
              <a:ext cx="69850" cy="182563"/>
            </a:xfrm>
            <a:custGeom>
              <a:avLst/>
              <a:gdLst>
                <a:gd name="T0" fmla="*/ 55 w 223"/>
                <a:gd name="T1" fmla="*/ 0 h 571"/>
                <a:gd name="T2" fmla="*/ 168 w 223"/>
                <a:gd name="T3" fmla="*/ 0 h 571"/>
                <a:gd name="T4" fmla="*/ 183 w 223"/>
                <a:gd name="T5" fmla="*/ 2 h 571"/>
                <a:gd name="T6" fmla="*/ 197 w 223"/>
                <a:gd name="T7" fmla="*/ 7 h 571"/>
                <a:gd name="T8" fmla="*/ 209 w 223"/>
                <a:gd name="T9" fmla="*/ 17 h 571"/>
                <a:gd name="T10" fmla="*/ 218 w 223"/>
                <a:gd name="T11" fmla="*/ 31 h 571"/>
                <a:gd name="T12" fmla="*/ 223 w 223"/>
                <a:gd name="T13" fmla="*/ 47 h 571"/>
                <a:gd name="T14" fmla="*/ 223 w 223"/>
                <a:gd name="T15" fmla="*/ 64 h 571"/>
                <a:gd name="T16" fmla="*/ 216 w 223"/>
                <a:gd name="T17" fmla="*/ 79 h 571"/>
                <a:gd name="T18" fmla="*/ 156 w 223"/>
                <a:gd name="T19" fmla="*/ 171 h 571"/>
                <a:gd name="T20" fmla="*/ 183 w 223"/>
                <a:gd name="T21" fmla="*/ 411 h 571"/>
                <a:gd name="T22" fmla="*/ 127 w 223"/>
                <a:gd name="T23" fmla="*/ 560 h 571"/>
                <a:gd name="T24" fmla="*/ 123 w 223"/>
                <a:gd name="T25" fmla="*/ 568 h 571"/>
                <a:gd name="T26" fmla="*/ 115 w 223"/>
                <a:gd name="T27" fmla="*/ 571 h 571"/>
                <a:gd name="T28" fmla="*/ 107 w 223"/>
                <a:gd name="T29" fmla="*/ 571 h 571"/>
                <a:gd name="T30" fmla="*/ 101 w 223"/>
                <a:gd name="T31" fmla="*/ 568 h 571"/>
                <a:gd name="T32" fmla="*/ 95 w 223"/>
                <a:gd name="T33" fmla="*/ 560 h 571"/>
                <a:gd name="T34" fmla="*/ 39 w 223"/>
                <a:gd name="T35" fmla="*/ 411 h 571"/>
                <a:gd name="T36" fmla="*/ 68 w 223"/>
                <a:gd name="T37" fmla="*/ 171 h 571"/>
                <a:gd name="T38" fmla="*/ 7 w 223"/>
                <a:gd name="T39" fmla="*/ 79 h 571"/>
                <a:gd name="T40" fmla="*/ 1 w 223"/>
                <a:gd name="T41" fmla="*/ 64 h 571"/>
                <a:gd name="T42" fmla="*/ 0 w 223"/>
                <a:gd name="T43" fmla="*/ 47 h 571"/>
                <a:gd name="T44" fmla="*/ 4 w 223"/>
                <a:gd name="T45" fmla="*/ 31 h 571"/>
                <a:gd name="T46" fmla="*/ 14 w 223"/>
                <a:gd name="T47" fmla="*/ 17 h 571"/>
                <a:gd name="T48" fmla="*/ 25 w 223"/>
                <a:gd name="T49" fmla="*/ 7 h 571"/>
                <a:gd name="T50" fmla="*/ 39 w 223"/>
                <a:gd name="T51" fmla="*/ 2 h 571"/>
                <a:gd name="T52" fmla="*/ 55 w 223"/>
                <a:gd name="T5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571">
                  <a:moveTo>
                    <a:pt x="55" y="0"/>
                  </a:moveTo>
                  <a:lnTo>
                    <a:pt x="168" y="0"/>
                  </a:lnTo>
                  <a:lnTo>
                    <a:pt x="183" y="2"/>
                  </a:lnTo>
                  <a:lnTo>
                    <a:pt x="197" y="7"/>
                  </a:lnTo>
                  <a:lnTo>
                    <a:pt x="209" y="17"/>
                  </a:lnTo>
                  <a:lnTo>
                    <a:pt x="218" y="31"/>
                  </a:lnTo>
                  <a:lnTo>
                    <a:pt x="223" y="47"/>
                  </a:lnTo>
                  <a:lnTo>
                    <a:pt x="223" y="64"/>
                  </a:lnTo>
                  <a:lnTo>
                    <a:pt x="216" y="79"/>
                  </a:lnTo>
                  <a:lnTo>
                    <a:pt x="156" y="171"/>
                  </a:lnTo>
                  <a:lnTo>
                    <a:pt x="183" y="411"/>
                  </a:lnTo>
                  <a:lnTo>
                    <a:pt x="127" y="560"/>
                  </a:lnTo>
                  <a:lnTo>
                    <a:pt x="123" y="568"/>
                  </a:lnTo>
                  <a:lnTo>
                    <a:pt x="115" y="571"/>
                  </a:lnTo>
                  <a:lnTo>
                    <a:pt x="107" y="571"/>
                  </a:lnTo>
                  <a:lnTo>
                    <a:pt x="101" y="568"/>
                  </a:lnTo>
                  <a:lnTo>
                    <a:pt x="95" y="560"/>
                  </a:lnTo>
                  <a:lnTo>
                    <a:pt x="39" y="411"/>
                  </a:lnTo>
                  <a:lnTo>
                    <a:pt x="68" y="171"/>
                  </a:lnTo>
                  <a:lnTo>
                    <a:pt x="7" y="79"/>
                  </a:lnTo>
                  <a:lnTo>
                    <a:pt x="1" y="64"/>
                  </a:lnTo>
                  <a:lnTo>
                    <a:pt x="0" y="47"/>
                  </a:lnTo>
                  <a:lnTo>
                    <a:pt x="4" y="31"/>
                  </a:lnTo>
                  <a:lnTo>
                    <a:pt x="14" y="17"/>
                  </a:lnTo>
                  <a:lnTo>
                    <a:pt x="25" y="7"/>
                  </a:lnTo>
                  <a:lnTo>
                    <a:pt x="39"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2" name="Group 28">
            <a:extLst>
              <a:ext uri="{FF2B5EF4-FFF2-40B4-BE49-F238E27FC236}">
                <a16:creationId xmlns:a16="http://schemas.microsoft.com/office/drawing/2014/main" id="{DD75C84E-17DC-B08C-2B60-73C389F09B97}"/>
              </a:ext>
            </a:extLst>
          </p:cNvPr>
          <p:cNvGrpSpPr/>
          <p:nvPr/>
        </p:nvGrpSpPr>
        <p:grpSpPr>
          <a:xfrm>
            <a:off x="1022656" y="945001"/>
            <a:ext cx="315809" cy="367369"/>
            <a:chOff x="9309100" y="825501"/>
            <a:chExt cx="700088" cy="814388"/>
          </a:xfrm>
          <a:solidFill>
            <a:srgbClr val="F5A243"/>
          </a:solidFill>
        </p:grpSpPr>
        <p:sp>
          <p:nvSpPr>
            <p:cNvPr id="363" name="Freeform 5">
              <a:extLst>
                <a:ext uri="{FF2B5EF4-FFF2-40B4-BE49-F238E27FC236}">
                  <a16:creationId xmlns:a16="http://schemas.microsoft.com/office/drawing/2014/main" id="{8E294F31-0862-6B5B-47F6-81D6E34641A3}"/>
                </a:ext>
              </a:extLst>
            </p:cNvPr>
            <p:cNvSpPr>
              <a:spLocks/>
            </p:cNvSpPr>
            <p:nvPr/>
          </p:nvSpPr>
          <p:spPr bwMode="auto">
            <a:xfrm>
              <a:off x="9693275" y="974726"/>
              <a:ext cx="309563" cy="409575"/>
            </a:xfrm>
            <a:custGeom>
              <a:avLst/>
              <a:gdLst>
                <a:gd name="T0" fmla="*/ 0 w 254"/>
                <a:gd name="T1" fmla="*/ 236 h 336"/>
                <a:gd name="T2" fmla="*/ 236 w 254"/>
                <a:gd name="T3" fmla="*/ 336 h 336"/>
                <a:gd name="T4" fmla="*/ 254 w 254"/>
                <a:gd name="T5" fmla="*/ 240 h 336"/>
                <a:gd name="T6" fmla="*/ 102 w 254"/>
                <a:gd name="T7" fmla="*/ 0 h 336"/>
                <a:gd name="T8" fmla="*/ 0 w 254"/>
                <a:gd name="T9" fmla="*/ 236 h 336"/>
              </a:gdLst>
              <a:ahLst/>
              <a:cxnLst>
                <a:cxn ang="0">
                  <a:pos x="T0" y="T1"/>
                </a:cxn>
                <a:cxn ang="0">
                  <a:pos x="T2" y="T3"/>
                </a:cxn>
                <a:cxn ang="0">
                  <a:pos x="T4" y="T5"/>
                </a:cxn>
                <a:cxn ang="0">
                  <a:pos x="T6" y="T7"/>
                </a:cxn>
                <a:cxn ang="0">
                  <a:pos x="T8" y="T9"/>
                </a:cxn>
              </a:cxnLst>
              <a:rect l="0" t="0" r="r" b="b"/>
              <a:pathLst>
                <a:path w="254" h="336">
                  <a:moveTo>
                    <a:pt x="0" y="236"/>
                  </a:moveTo>
                  <a:cubicBezTo>
                    <a:pt x="236" y="336"/>
                    <a:pt x="236" y="336"/>
                    <a:pt x="236" y="336"/>
                  </a:cubicBezTo>
                  <a:cubicBezTo>
                    <a:pt x="247" y="307"/>
                    <a:pt x="254" y="274"/>
                    <a:pt x="254" y="240"/>
                  </a:cubicBezTo>
                  <a:cubicBezTo>
                    <a:pt x="254" y="134"/>
                    <a:pt x="192" y="43"/>
                    <a:pt x="102" y="0"/>
                  </a:cubicBezTo>
                  <a:lnTo>
                    <a:pt x="0"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6">
              <a:extLst>
                <a:ext uri="{FF2B5EF4-FFF2-40B4-BE49-F238E27FC236}">
                  <a16:creationId xmlns:a16="http://schemas.microsoft.com/office/drawing/2014/main" id="{77AA3841-A836-9E0B-2101-B23D92CD0A6B}"/>
                </a:ext>
              </a:extLst>
            </p:cNvPr>
            <p:cNvSpPr>
              <a:spLocks/>
            </p:cNvSpPr>
            <p:nvPr/>
          </p:nvSpPr>
          <p:spPr bwMode="auto">
            <a:xfrm>
              <a:off x="9309100" y="920751"/>
              <a:ext cx="700088" cy="719138"/>
            </a:xfrm>
            <a:custGeom>
              <a:avLst/>
              <a:gdLst>
                <a:gd name="T0" fmla="*/ 293 w 574"/>
                <a:gd name="T1" fmla="*/ 296 h 590"/>
                <a:gd name="T2" fmla="*/ 216 w 574"/>
                <a:gd name="T3" fmla="*/ 0 h 590"/>
                <a:gd name="T4" fmla="*/ 0 w 574"/>
                <a:gd name="T5" fmla="*/ 289 h 590"/>
                <a:gd name="T6" fmla="*/ 301 w 574"/>
                <a:gd name="T7" fmla="*/ 590 h 590"/>
                <a:gd name="T8" fmla="*/ 574 w 574"/>
                <a:gd name="T9" fmla="*/ 416 h 590"/>
                <a:gd name="T10" fmla="*/ 293 w 574"/>
                <a:gd name="T11" fmla="*/ 296 h 590"/>
              </a:gdLst>
              <a:ahLst/>
              <a:cxnLst>
                <a:cxn ang="0">
                  <a:pos x="T0" y="T1"/>
                </a:cxn>
                <a:cxn ang="0">
                  <a:pos x="T2" y="T3"/>
                </a:cxn>
                <a:cxn ang="0">
                  <a:pos x="T4" y="T5"/>
                </a:cxn>
                <a:cxn ang="0">
                  <a:pos x="T6" y="T7"/>
                </a:cxn>
                <a:cxn ang="0">
                  <a:pos x="T8" y="T9"/>
                </a:cxn>
                <a:cxn ang="0">
                  <a:pos x="T10" y="T11"/>
                </a:cxn>
              </a:cxnLst>
              <a:rect l="0" t="0" r="r" b="b"/>
              <a:pathLst>
                <a:path w="574" h="590">
                  <a:moveTo>
                    <a:pt x="293" y="296"/>
                  </a:moveTo>
                  <a:cubicBezTo>
                    <a:pt x="216" y="0"/>
                    <a:pt x="216" y="0"/>
                    <a:pt x="216" y="0"/>
                  </a:cubicBezTo>
                  <a:cubicBezTo>
                    <a:pt x="91" y="37"/>
                    <a:pt x="0" y="152"/>
                    <a:pt x="0" y="289"/>
                  </a:cubicBezTo>
                  <a:cubicBezTo>
                    <a:pt x="0" y="455"/>
                    <a:pt x="135" y="590"/>
                    <a:pt x="301" y="590"/>
                  </a:cubicBezTo>
                  <a:cubicBezTo>
                    <a:pt x="422" y="590"/>
                    <a:pt x="527" y="519"/>
                    <a:pt x="574" y="416"/>
                  </a:cubicBezTo>
                  <a:lnTo>
                    <a:pt x="293"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7">
              <a:extLst>
                <a:ext uri="{FF2B5EF4-FFF2-40B4-BE49-F238E27FC236}">
                  <a16:creationId xmlns:a16="http://schemas.microsoft.com/office/drawing/2014/main" id="{C6FD7E5B-9687-CC44-4531-FA035163423E}"/>
                </a:ext>
              </a:extLst>
            </p:cNvPr>
            <p:cNvSpPr>
              <a:spLocks/>
            </p:cNvSpPr>
            <p:nvPr/>
          </p:nvSpPr>
          <p:spPr bwMode="auto">
            <a:xfrm>
              <a:off x="9574213" y="825501"/>
              <a:ext cx="268288" cy="409575"/>
            </a:xfrm>
            <a:custGeom>
              <a:avLst/>
              <a:gdLst>
                <a:gd name="T0" fmla="*/ 85 w 219"/>
                <a:gd name="T1" fmla="*/ 336 h 336"/>
                <a:gd name="T2" fmla="*/ 219 w 219"/>
                <a:gd name="T3" fmla="*/ 27 h 336"/>
                <a:gd name="T4" fmla="*/ 82 w 219"/>
                <a:gd name="T5" fmla="*/ 0 h 336"/>
                <a:gd name="T6" fmla="*/ 0 w 219"/>
                <a:gd name="T7" fmla="*/ 10 h 336"/>
                <a:gd name="T8" fmla="*/ 85 w 219"/>
                <a:gd name="T9" fmla="*/ 336 h 336"/>
              </a:gdLst>
              <a:ahLst/>
              <a:cxnLst>
                <a:cxn ang="0">
                  <a:pos x="T0" y="T1"/>
                </a:cxn>
                <a:cxn ang="0">
                  <a:pos x="T2" y="T3"/>
                </a:cxn>
                <a:cxn ang="0">
                  <a:pos x="T4" y="T5"/>
                </a:cxn>
                <a:cxn ang="0">
                  <a:pos x="T6" y="T7"/>
                </a:cxn>
                <a:cxn ang="0">
                  <a:pos x="T8" y="T9"/>
                </a:cxn>
              </a:cxnLst>
              <a:rect l="0" t="0" r="r" b="b"/>
              <a:pathLst>
                <a:path w="219" h="336">
                  <a:moveTo>
                    <a:pt x="85" y="336"/>
                  </a:moveTo>
                  <a:cubicBezTo>
                    <a:pt x="219" y="27"/>
                    <a:pt x="219" y="27"/>
                    <a:pt x="219" y="27"/>
                  </a:cubicBezTo>
                  <a:cubicBezTo>
                    <a:pt x="177" y="10"/>
                    <a:pt x="131" y="0"/>
                    <a:pt x="82" y="0"/>
                  </a:cubicBezTo>
                  <a:cubicBezTo>
                    <a:pt x="54" y="0"/>
                    <a:pt x="26" y="4"/>
                    <a:pt x="0" y="10"/>
                  </a:cubicBezTo>
                  <a:lnTo>
                    <a:pt x="85"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66" name="Freeform 153">
            <a:extLst>
              <a:ext uri="{FF2B5EF4-FFF2-40B4-BE49-F238E27FC236}">
                <a16:creationId xmlns:a16="http://schemas.microsoft.com/office/drawing/2014/main" id="{A566EEB9-8C14-2D90-2B43-6C6D17A34010}"/>
              </a:ext>
            </a:extLst>
          </p:cNvPr>
          <p:cNvSpPr>
            <a:spLocks/>
          </p:cNvSpPr>
          <p:nvPr/>
        </p:nvSpPr>
        <p:spPr bwMode="auto">
          <a:xfrm>
            <a:off x="1683694" y="976138"/>
            <a:ext cx="372719" cy="372718"/>
          </a:xfrm>
          <a:custGeom>
            <a:avLst/>
            <a:gdLst>
              <a:gd name="T0" fmla="*/ 50 w 62"/>
              <a:gd name="T1" fmla="*/ 49 h 62"/>
              <a:gd name="T2" fmla="*/ 44 w 62"/>
              <a:gd name="T3" fmla="*/ 54 h 62"/>
              <a:gd name="T4" fmla="*/ 24 w 62"/>
              <a:gd name="T5" fmla="*/ 54 h 62"/>
              <a:gd name="T6" fmla="*/ 21 w 62"/>
              <a:gd name="T7" fmla="*/ 50 h 62"/>
              <a:gd name="T8" fmla="*/ 24 w 62"/>
              <a:gd name="T9" fmla="*/ 42 h 62"/>
              <a:gd name="T10" fmla="*/ 56 w 62"/>
              <a:gd name="T11" fmla="*/ 42 h 62"/>
              <a:gd name="T12" fmla="*/ 62 w 62"/>
              <a:gd name="T13" fmla="*/ 14 h 62"/>
              <a:gd name="T14" fmla="*/ 11 w 62"/>
              <a:gd name="T15" fmla="*/ 7 h 62"/>
              <a:gd name="T16" fmla="*/ 7 w 62"/>
              <a:gd name="T17" fmla="*/ 5 h 62"/>
              <a:gd name="T18" fmla="*/ 7 w 62"/>
              <a:gd name="T19" fmla="*/ 4 h 62"/>
              <a:gd name="T20" fmla="*/ 4 w 62"/>
              <a:gd name="T21" fmla="*/ 0 h 62"/>
              <a:gd name="T22" fmla="*/ 0 w 62"/>
              <a:gd name="T23" fmla="*/ 4 h 62"/>
              <a:gd name="T24" fmla="*/ 4 w 62"/>
              <a:gd name="T25" fmla="*/ 8 h 62"/>
              <a:gd name="T26" fmla="*/ 4 w 62"/>
              <a:gd name="T27" fmla="*/ 8 h 62"/>
              <a:gd name="T28" fmla="*/ 9 w 62"/>
              <a:gd name="T29" fmla="*/ 11 h 62"/>
              <a:gd name="T30" fmla="*/ 17 w 62"/>
              <a:gd name="T31" fmla="*/ 42 h 62"/>
              <a:gd name="T32" fmla="*/ 19 w 62"/>
              <a:gd name="T33" fmla="*/ 42 h 62"/>
              <a:gd name="T34" fmla="*/ 17 w 62"/>
              <a:gd name="T35" fmla="*/ 49 h 62"/>
              <a:gd name="T36" fmla="*/ 17 w 62"/>
              <a:gd name="T37" fmla="*/ 49 h 62"/>
              <a:gd name="T38" fmla="*/ 10 w 62"/>
              <a:gd name="T39" fmla="*/ 55 h 62"/>
              <a:gd name="T40" fmla="*/ 17 w 62"/>
              <a:gd name="T41" fmla="*/ 62 h 62"/>
              <a:gd name="T42" fmla="*/ 23 w 62"/>
              <a:gd name="T43" fmla="*/ 58 h 62"/>
              <a:gd name="T44" fmla="*/ 44 w 62"/>
              <a:gd name="T45" fmla="*/ 58 h 62"/>
              <a:gd name="T46" fmla="*/ 50 w 62"/>
              <a:gd name="T47" fmla="*/ 62 h 62"/>
              <a:gd name="T48" fmla="*/ 57 w 62"/>
              <a:gd name="T49" fmla="*/ 55 h 62"/>
              <a:gd name="T50" fmla="*/ 50 w 62"/>
              <a:gd name="T51"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2">
                <a:moveTo>
                  <a:pt x="50" y="49"/>
                </a:moveTo>
                <a:cubicBezTo>
                  <a:pt x="47" y="49"/>
                  <a:pt x="45" y="51"/>
                  <a:pt x="44" y="54"/>
                </a:cubicBezTo>
                <a:cubicBezTo>
                  <a:pt x="24" y="54"/>
                  <a:pt x="24" y="54"/>
                  <a:pt x="24" y="54"/>
                </a:cubicBezTo>
                <a:cubicBezTo>
                  <a:pt x="23" y="52"/>
                  <a:pt x="22" y="51"/>
                  <a:pt x="21" y="50"/>
                </a:cubicBezTo>
                <a:cubicBezTo>
                  <a:pt x="24" y="42"/>
                  <a:pt x="24" y="42"/>
                  <a:pt x="24" y="42"/>
                </a:cubicBezTo>
                <a:cubicBezTo>
                  <a:pt x="56" y="42"/>
                  <a:pt x="56" y="42"/>
                  <a:pt x="56" y="42"/>
                </a:cubicBezTo>
                <a:cubicBezTo>
                  <a:pt x="62" y="14"/>
                  <a:pt x="62" y="14"/>
                  <a:pt x="62" y="14"/>
                </a:cubicBezTo>
                <a:cubicBezTo>
                  <a:pt x="11" y="7"/>
                  <a:pt x="11" y="7"/>
                  <a:pt x="11" y="7"/>
                </a:cubicBezTo>
                <a:cubicBezTo>
                  <a:pt x="7" y="5"/>
                  <a:pt x="7" y="5"/>
                  <a:pt x="7" y="5"/>
                </a:cubicBezTo>
                <a:cubicBezTo>
                  <a:pt x="7" y="4"/>
                  <a:pt x="7" y="4"/>
                  <a:pt x="7" y="4"/>
                </a:cubicBezTo>
                <a:cubicBezTo>
                  <a:pt x="7" y="2"/>
                  <a:pt x="6" y="0"/>
                  <a:pt x="4" y="0"/>
                </a:cubicBezTo>
                <a:cubicBezTo>
                  <a:pt x="1" y="0"/>
                  <a:pt x="0" y="2"/>
                  <a:pt x="0" y="4"/>
                </a:cubicBezTo>
                <a:cubicBezTo>
                  <a:pt x="0" y="6"/>
                  <a:pt x="1" y="8"/>
                  <a:pt x="4" y="8"/>
                </a:cubicBezTo>
                <a:cubicBezTo>
                  <a:pt x="4" y="8"/>
                  <a:pt x="4" y="8"/>
                  <a:pt x="4" y="8"/>
                </a:cubicBezTo>
                <a:cubicBezTo>
                  <a:pt x="9" y="11"/>
                  <a:pt x="9" y="11"/>
                  <a:pt x="9" y="11"/>
                </a:cubicBezTo>
                <a:cubicBezTo>
                  <a:pt x="17" y="42"/>
                  <a:pt x="17" y="42"/>
                  <a:pt x="17" y="42"/>
                </a:cubicBezTo>
                <a:cubicBezTo>
                  <a:pt x="19" y="42"/>
                  <a:pt x="19" y="42"/>
                  <a:pt x="19" y="42"/>
                </a:cubicBezTo>
                <a:cubicBezTo>
                  <a:pt x="17" y="49"/>
                  <a:pt x="17" y="49"/>
                  <a:pt x="17" y="49"/>
                </a:cubicBezTo>
                <a:cubicBezTo>
                  <a:pt x="17" y="49"/>
                  <a:pt x="17" y="49"/>
                  <a:pt x="17" y="49"/>
                </a:cubicBezTo>
                <a:cubicBezTo>
                  <a:pt x="13" y="49"/>
                  <a:pt x="10" y="52"/>
                  <a:pt x="10" y="55"/>
                </a:cubicBezTo>
                <a:cubicBezTo>
                  <a:pt x="10" y="59"/>
                  <a:pt x="13" y="62"/>
                  <a:pt x="17" y="62"/>
                </a:cubicBezTo>
                <a:cubicBezTo>
                  <a:pt x="20" y="62"/>
                  <a:pt x="22" y="60"/>
                  <a:pt x="23" y="58"/>
                </a:cubicBezTo>
                <a:cubicBezTo>
                  <a:pt x="44" y="58"/>
                  <a:pt x="44" y="58"/>
                  <a:pt x="44" y="58"/>
                </a:cubicBezTo>
                <a:cubicBezTo>
                  <a:pt x="45" y="60"/>
                  <a:pt x="47" y="62"/>
                  <a:pt x="50" y="62"/>
                </a:cubicBezTo>
                <a:cubicBezTo>
                  <a:pt x="54" y="62"/>
                  <a:pt x="57" y="59"/>
                  <a:pt x="57" y="55"/>
                </a:cubicBezTo>
                <a:cubicBezTo>
                  <a:pt x="57" y="52"/>
                  <a:pt x="54" y="49"/>
                  <a:pt x="50" y="49"/>
                </a:cubicBezTo>
                <a:close/>
              </a:path>
            </a:pathLst>
          </a:custGeom>
          <a:solidFill>
            <a:srgbClr val="F5A243"/>
          </a:solidFill>
          <a:ln>
            <a:noFill/>
          </a:ln>
        </p:spPr>
        <p:txBody>
          <a:bodyPr vert="horz" wrap="square" lIns="91440" tIns="45720" rIns="91440" bIns="45720" numCol="1" anchor="t" anchorCtr="0" compatLnSpc="1">
            <a:prstTxWarp prst="textNoShape">
              <a:avLst/>
            </a:prstTxWarp>
          </a:bodyPr>
          <a:lstStyle/>
          <a:p>
            <a:endParaRPr lang="id-ID"/>
          </a:p>
        </p:txBody>
      </p:sp>
      <p:sp>
        <p:nvSpPr>
          <p:cNvPr id="367" name="Freeform 127">
            <a:extLst>
              <a:ext uri="{FF2B5EF4-FFF2-40B4-BE49-F238E27FC236}">
                <a16:creationId xmlns:a16="http://schemas.microsoft.com/office/drawing/2014/main" id="{9A5D93C7-27CE-8EA0-2C81-CF19279646E7}"/>
              </a:ext>
            </a:extLst>
          </p:cNvPr>
          <p:cNvSpPr>
            <a:spLocks/>
          </p:cNvSpPr>
          <p:nvPr/>
        </p:nvSpPr>
        <p:spPr bwMode="auto">
          <a:xfrm>
            <a:off x="7099301" y="4446588"/>
            <a:ext cx="420688" cy="423863"/>
          </a:xfrm>
          <a:custGeom>
            <a:avLst/>
            <a:gdLst>
              <a:gd name="T0" fmla="*/ 90 w 93"/>
              <a:gd name="T1" fmla="*/ 94 h 94"/>
              <a:gd name="T2" fmla="*/ 10 w 93"/>
              <a:gd name="T3" fmla="*/ 94 h 94"/>
              <a:gd name="T4" fmla="*/ 0 w 93"/>
              <a:gd name="T5" fmla="*/ 84 h 94"/>
              <a:gd name="T6" fmla="*/ 0 w 93"/>
              <a:gd name="T7" fmla="*/ 3 h 94"/>
              <a:gd name="T8" fmla="*/ 3 w 93"/>
              <a:gd name="T9" fmla="*/ 0 h 94"/>
              <a:gd name="T10" fmla="*/ 6 w 93"/>
              <a:gd name="T11" fmla="*/ 3 h 94"/>
              <a:gd name="T12" fmla="*/ 6 w 93"/>
              <a:gd name="T13" fmla="*/ 84 h 94"/>
              <a:gd name="T14" fmla="*/ 10 w 93"/>
              <a:gd name="T15" fmla="*/ 88 h 94"/>
              <a:gd name="T16" fmla="*/ 90 w 93"/>
              <a:gd name="T17" fmla="*/ 88 h 94"/>
              <a:gd name="T18" fmla="*/ 93 w 93"/>
              <a:gd name="T19" fmla="*/ 91 h 94"/>
              <a:gd name="T20" fmla="*/ 90 w 93"/>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90" y="94"/>
                </a:moveTo>
                <a:cubicBezTo>
                  <a:pt x="10" y="94"/>
                  <a:pt x="10" y="94"/>
                  <a:pt x="10" y="94"/>
                </a:cubicBezTo>
                <a:cubicBezTo>
                  <a:pt x="4" y="94"/>
                  <a:pt x="0" y="90"/>
                  <a:pt x="0" y="84"/>
                </a:cubicBezTo>
                <a:cubicBezTo>
                  <a:pt x="0" y="3"/>
                  <a:pt x="0" y="3"/>
                  <a:pt x="0" y="3"/>
                </a:cubicBezTo>
                <a:cubicBezTo>
                  <a:pt x="0" y="2"/>
                  <a:pt x="1" y="0"/>
                  <a:pt x="3" y="0"/>
                </a:cubicBezTo>
                <a:cubicBezTo>
                  <a:pt x="4" y="0"/>
                  <a:pt x="6" y="2"/>
                  <a:pt x="6" y="3"/>
                </a:cubicBezTo>
                <a:cubicBezTo>
                  <a:pt x="6" y="84"/>
                  <a:pt x="6" y="84"/>
                  <a:pt x="6" y="84"/>
                </a:cubicBezTo>
                <a:cubicBezTo>
                  <a:pt x="6" y="86"/>
                  <a:pt x="7" y="88"/>
                  <a:pt x="10" y="88"/>
                </a:cubicBezTo>
                <a:cubicBezTo>
                  <a:pt x="90" y="88"/>
                  <a:pt x="90" y="88"/>
                  <a:pt x="90" y="88"/>
                </a:cubicBezTo>
                <a:cubicBezTo>
                  <a:pt x="92" y="88"/>
                  <a:pt x="93" y="89"/>
                  <a:pt x="93" y="91"/>
                </a:cubicBezTo>
                <a:cubicBezTo>
                  <a:pt x="93" y="93"/>
                  <a:pt x="92" y="94"/>
                  <a:pt x="90" y="9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72" name="Groupe 371">
            <a:extLst>
              <a:ext uri="{FF2B5EF4-FFF2-40B4-BE49-F238E27FC236}">
                <a16:creationId xmlns:a16="http://schemas.microsoft.com/office/drawing/2014/main" id="{47D8A384-49C4-8A15-D8BB-D0AF1F3FD14A}"/>
              </a:ext>
            </a:extLst>
          </p:cNvPr>
          <p:cNvGrpSpPr/>
          <p:nvPr/>
        </p:nvGrpSpPr>
        <p:grpSpPr>
          <a:xfrm>
            <a:off x="2402058" y="990006"/>
            <a:ext cx="330201" cy="332693"/>
            <a:chOff x="7099301" y="4446588"/>
            <a:chExt cx="420688" cy="423863"/>
          </a:xfrm>
          <a:solidFill>
            <a:srgbClr val="F5A243"/>
          </a:solidFill>
        </p:grpSpPr>
        <p:grpSp>
          <p:nvGrpSpPr>
            <p:cNvPr id="373" name="Groupe 372">
              <a:extLst>
                <a:ext uri="{FF2B5EF4-FFF2-40B4-BE49-F238E27FC236}">
                  <a16:creationId xmlns:a16="http://schemas.microsoft.com/office/drawing/2014/main" id="{8D7A9F02-3A73-8A87-9F54-BBCA2C15C62D}"/>
                </a:ext>
              </a:extLst>
            </p:cNvPr>
            <p:cNvGrpSpPr/>
            <p:nvPr/>
          </p:nvGrpSpPr>
          <p:grpSpPr>
            <a:xfrm>
              <a:off x="7099301" y="4446588"/>
              <a:ext cx="420688" cy="423863"/>
              <a:chOff x="7099301" y="4446588"/>
              <a:chExt cx="420688" cy="423863"/>
            </a:xfrm>
            <a:grpFill/>
          </p:grpSpPr>
          <p:sp>
            <p:nvSpPr>
              <p:cNvPr id="375" name="Freeform 127">
                <a:extLst>
                  <a:ext uri="{FF2B5EF4-FFF2-40B4-BE49-F238E27FC236}">
                    <a16:creationId xmlns:a16="http://schemas.microsoft.com/office/drawing/2014/main" id="{539B6EA3-59F9-9EE8-3361-DEF35AC485BF}"/>
                  </a:ext>
                </a:extLst>
              </p:cNvPr>
              <p:cNvSpPr>
                <a:spLocks/>
              </p:cNvSpPr>
              <p:nvPr/>
            </p:nvSpPr>
            <p:spPr bwMode="auto">
              <a:xfrm>
                <a:off x="7099301" y="4446588"/>
                <a:ext cx="420688" cy="423863"/>
              </a:xfrm>
              <a:custGeom>
                <a:avLst/>
                <a:gdLst>
                  <a:gd name="T0" fmla="*/ 90 w 93"/>
                  <a:gd name="T1" fmla="*/ 94 h 94"/>
                  <a:gd name="T2" fmla="*/ 10 w 93"/>
                  <a:gd name="T3" fmla="*/ 94 h 94"/>
                  <a:gd name="T4" fmla="*/ 0 w 93"/>
                  <a:gd name="T5" fmla="*/ 84 h 94"/>
                  <a:gd name="T6" fmla="*/ 0 w 93"/>
                  <a:gd name="T7" fmla="*/ 3 h 94"/>
                  <a:gd name="T8" fmla="*/ 3 w 93"/>
                  <a:gd name="T9" fmla="*/ 0 h 94"/>
                  <a:gd name="T10" fmla="*/ 6 w 93"/>
                  <a:gd name="T11" fmla="*/ 3 h 94"/>
                  <a:gd name="T12" fmla="*/ 6 w 93"/>
                  <a:gd name="T13" fmla="*/ 84 h 94"/>
                  <a:gd name="T14" fmla="*/ 10 w 93"/>
                  <a:gd name="T15" fmla="*/ 88 h 94"/>
                  <a:gd name="T16" fmla="*/ 90 w 93"/>
                  <a:gd name="T17" fmla="*/ 88 h 94"/>
                  <a:gd name="T18" fmla="*/ 93 w 93"/>
                  <a:gd name="T19" fmla="*/ 91 h 94"/>
                  <a:gd name="T20" fmla="*/ 90 w 93"/>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90" y="94"/>
                    </a:moveTo>
                    <a:cubicBezTo>
                      <a:pt x="10" y="94"/>
                      <a:pt x="10" y="94"/>
                      <a:pt x="10" y="94"/>
                    </a:cubicBezTo>
                    <a:cubicBezTo>
                      <a:pt x="4" y="94"/>
                      <a:pt x="0" y="90"/>
                      <a:pt x="0" y="84"/>
                    </a:cubicBezTo>
                    <a:cubicBezTo>
                      <a:pt x="0" y="3"/>
                      <a:pt x="0" y="3"/>
                      <a:pt x="0" y="3"/>
                    </a:cubicBezTo>
                    <a:cubicBezTo>
                      <a:pt x="0" y="2"/>
                      <a:pt x="1" y="0"/>
                      <a:pt x="3" y="0"/>
                    </a:cubicBezTo>
                    <a:cubicBezTo>
                      <a:pt x="4" y="0"/>
                      <a:pt x="6" y="2"/>
                      <a:pt x="6" y="3"/>
                    </a:cubicBezTo>
                    <a:cubicBezTo>
                      <a:pt x="6" y="84"/>
                      <a:pt x="6" y="84"/>
                      <a:pt x="6" y="84"/>
                    </a:cubicBezTo>
                    <a:cubicBezTo>
                      <a:pt x="6" y="86"/>
                      <a:pt x="7" y="88"/>
                      <a:pt x="10" y="88"/>
                    </a:cubicBezTo>
                    <a:cubicBezTo>
                      <a:pt x="90" y="88"/>
                      <a:pt x="90" y="88"/>
                      <a:pt x="90" y="88"/>
                    </a:cubicBezTo>
                    <a:cubicBezTo>
                      <a:pt x="92" y="88"/>
                      <a:pt x="93" y="89"/>
                      <a:pt x="93" y="91"/>
                    </a:cubicBezTo>
                    <a:cubicBezTo>
                      <a:pt x="93" y="93"/>
                      <a:pt x="92" y="94"/>
                      <a:pt x="9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128">
                <a:extLst>
                  <a:ext uri="{FF2B5EF4-FFF2-40B4-BE49-F238E27FC236}">
                    <a16:creationId xmlns:a16="http://schemas.microsoft.com/office/drawing/2014/main" id="{E8212730-1F9B-0177-8D2B-C638438AE461}"/>
                  </a:ext>
                </a:extLst>
              </p:cNvPr>
              <p:cNvSpPr>
                <a:spLocks/>
              </p:cNvSpPr>
              <p:nvPr/>
            </p:nvSpPr>
            <p:spPr bwMode="auto">
              <a:xfrm>
                <a:off x="7167563" y="4473576"/>
                <a:ext cx="334963" cy="271463"/>
              </a:xfrm>
              <a:custGeom>
                <a:avLst/>
                <a:gdLst>
                  <a:gd name="T0" fmla="*/ 70 w 74"/>
                  <a:gd name="T1" fmla="*/ 60 h 60"/>
                  <a:gd name="T2" fmla="*/ 70 w 74"/>
                  <a:gd name="T3" fmla="*/ 60 h 60"/>
                  <a:gd name="T4" fmla="*/ 33 w 74"/>
                  <a:gd name="T5" fmla="*/ 50 h 60"/>
                  <a:gd name="T6" fmla="*/ 33 w 74"/>
                  <a:gd name="T7" fmla="*/ 25 h 60"/>
                  <a:gd name="T8" fmla="*/ 15 w 74"/>
                  <a:gd name="T9" fmla="*/ 25 h 60"/>
                  <a:gd name="T10" fmla="*/ 1 w 74"/>
                  <a:gd name="T11" fmla="*/ 5 h 60"/>
                  <a:gd name="T12" fmla="*/ 1 w 74"/>
                  <a:gd name="T13" fmla="*/ 1 h 60"/>
                  <a:gd name="T14" fmla="*/ 5 w 74"/>
                  <a:gd name="T15" fmla="*/ 2 h 60"/>
                  <a:gd name="T16" fmla="*/ 18 w 74"/>
                  <a:gd name="T17" fmla="*/ 19 h 60"/>
                  <a:gd name="T18" fmla="*/ 39 w 74"/>
                  <a:gd name="T19" fmla="*/ 19 h 60"/>
                  <a:gd name="T20" fmla="*/ 39 w 74"/>
                  <a:gd name="T21" fmla="*/ 46 h 60"/>
                  <a:gd name="T22" fmla="*/ 71 w 74"/>
                  <a:gd name="T23" fmla="*/ 54 h 60"/>
                  <a:gd name="T24" fmla="*/ 73 w 74"/>
                  <a:gd name="T25" fmla="*/ 58 h 60"/>
                  <a:gd name="T26" fmla="*/ 70 w 74"/>
                  <a:gd name="T2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0">
                    <a:moveTo>
                      <a:pt x="70" y="60"/>
                    </a:moveTo>
                    <a:cubicBezTo>
                      <a:pt x="70" y="60"/>
                      <a:pt x="70" y="60"/>
                      <a:pt x="70" y="60"/>
                    </a:cubicBezTo>
                    <a:cubicBezTo>
                      <a:pt x="33" y="50"/>
                      <a:pt x="33" y="50"/>
                      <a:pt x="33" y="50"/>
                    </a:cubicBezTo>
                    <a:cubicBezTo>
                      <a:pt x="33" y="25"/>
                      <a:pt x="33" y="25"/>
                      <a:pt x="33" y="25"/>
                    </a:cubicBezTo>
                    <a:cubicBezTo>
                      <a:pt x="15" y="25"/>
                      <a:pt x="15" y="25"/>
                      <a:pt x="15" y="25"/>
                    </a:cubicBezTo>
                    <a:cubicBezTo>
                      <a:pt x="1" y="5"/>
                      <a:pt x="1" y="5"/>
                      <a:pt x="1" y="5"/>
                    </a:cubicBezTo>
                    <a:cubicBezTo>
                      <a:pt x="0" y="4"/>
                      <a:pt x="0" y="2"/>
                      <a:pt x="1" y="1"/>
                    </a:cubicBezTo>
                    <a:cubicBezTo>
                      <a:pt x="3" y="0"/>
                      <a:pt x="4" y="0"/>
                      <a:pt x="5" y="2"/>
                    </a:cubicBezTo>
                    <a:cubicBezTo>
                      <a:pt x="18" y="19"/>
                      <a:pt x="18" y="19"/>
                      <a:pt x="18" y="19"/>
                    </a:cubicBezTo>
                    <a:cubicBezTo>
                      <a:pt x="39" y="19"/>
                      <a:pt x="39" y="19"/>
                      <a:pt x="39" y="19"/>
                    </a:cubicBezTo>
                    <a:cubicBezTo>
                      <a:pt x="39" y="46"/>
                      <a:pt x="39" y="46"/>
                      <a:pt x="39" y="46"/>
                    </a:cubicBezTo>
                    <a:cubicBezTo>
                      <a:pt x="71" y="54"/>
                      <a:pt x="71" y="54"/>
                      <a:pt x="71" y="54"/>
                    </a:cubicBezTo>
                    <a:cubicBezTo>
                      <a:pt x="73" y="55"/>
                      <a:pt x="74" y="56"/>
                      <a:pt x="73" y="58"/>
                    </a:cubicBezTo>
                    <a:cubicBezTo>
                      <a:pt x="73" y="59"/>
                      <a:pt x="72" y="60"/>
                      <a:pt x="7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4" name="Freeform 129">
              <a:extLst>
                <a:ext uri="{FF2B5EF4-FFF2-40B4-BE49-F238E27FC236}">
                  <a16:creationId xmlns:a16="http://schemas.microsoft.com/office/drawing/2014/main" id="{2D6498A3-9602-542E-FB61-3B63CAF740F0}"/>
                </a:ext>
              </a:extLst>
            </p:cNvPr>
            <p:cNvSpPr>
              <a:spLocks/>
            </p:cNvSpPr>
            <p:nvPr/>
          </p:nvSpPr>
          <p:spPr bwMode="auto">
            <a:xfrm>
              <a:off x="7416801" y="4654551"/>
              <a:ext cx="90488" cy="134938"/>
            </a:xfrm>
            <a:custGeom>
              <a:avLst/>
              <a:gdLst>
                <a:gd name="T0" fmla="*/ 3 w 20"/>
                <a:gd name="T1" fmla="*/ 30 h 30"/>
                <a:gd name="T2" fmla="*/ 1 w 20"/>
                <a:gd name="T3" fmla="*/ 29 h 30"/>
                <a:gd name="T4" fmla="*/ 1 w 20"/>
                <a:gd name="T5" fmla="*/ 25 h 30"/>
                <a:gd name="T6" fmla="*/ 13 w 20"/>
                <a:gd name="T7" fmla="*/ 17 h 30"/>
                <a:gd name="T8" fmla="*/ 5 w 20"/>
                <a:gd name="T9" fmla="*/ 5 h 30"/>
                <a:gd name="T10" fmla="*/ 5 w 20"/>
                <a:gd name="T11" fmla="*/ 1 h 30"/>
                <a:gd name="T12" fmla="*/ 10 w 20"/>
                <a:gd name="T13" fmla="*/ 1 h 30"/>
                <a:gd name="T14" fmla="*/ 18 w 20"/>
                <a:gd name="T15" fmla="*/ 13 h 30"/>
                <a:gd name="T16" fmla="*/ 16 w 20"/>
                <a:gd name="T17" fmla="*/ 22 h 30"/>
                <a:gd name="T18" fmla="*/ 5 w 20"/>
                <a:gd name="T19" fmla="*/ 30 h 30"/>
                <a:gd name="T20" fmla="*/ 3 w 20"/>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0">
                  <a:moveTo>
                    <a:pt x="3" y="30"/>
                  </a:moveTo>
                  <a:cubicBezTo>
                    <a:pt x="2" y="30"/>
                    <a:pt x="1" y="30"/>
                    <a:pt x="1" y="29"/>
                  </a:cubicBezTo>
                  <a:cubicBezTo>
                    <a:pt x="0" y="28"/>
                    <a:pt x="0" y="26"/>
                    <a:pt x="1" y="25"/>
                  </a:cubicBezTo>
                  <a:cubicBezTo>
                    <a:pt x="13" y="17"/>
                    <a:pt x="13" y="17"/>
                    <a:pt x="13" y="17"/>
                  </a:cubicBezTo>
                  <a:cubicBezTo>
                    <a:pt x="5" y="5"/>
                    <a:pt x="5" y="5"/>
                    <a:pt x="5" y="5"/>
                  </a:cubicBezTo>
                  <a:cubicBezTo>
                    <a:pt x="4" y="3"/>
                    <a:pt x="4" y="2"/>
                    <a:pt x="5" y="1"/>
                  </a:cubicBezTo>
                  <a:cubicBezTo>
                    <a:pt x="7" y="0"/>
                    <a:pt x="9" y="0"/>
                    <a:pt x="10" y="1"/>
                  </a:cubicBezTo>
                  <a:cubicBezTo>
                    <a:pt x="18" y="13"/>
                    <a:pt x="18" y="13"/>
                    <a:pt x="18" y="13"/>
                  </a:cubicBezTo>
                  <a:cubicBezTo>
                    <a:pt x="20" y="16"/>
                    <a:pt x="19" y="20"/>
                    <a:pt x="16" y="22"/>
                  </a:cubicBezTo>
                  <a:cubicBezTo>
                    <a:pt x="5" y="30"/>
                    <a:pt x="5" y="30"/>
                    <a:pt x="5" y="30"/>
                  </a:cubicBezTo>
                  <a:cubicBezTo>
                    <a:pt x="4" y="30"/>
                    <a:pt x="4" y="30"/>
                    <a:pt x="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7" name="Freeform 27">
            <a:extLst>
              <a:ext uri="{FF2B5EF4-FFF2-40B4-BE49-F238E27FC236}">
                <a16:creationId xmlns:a16="http://schemas.microsoft.com/office/drawing/2014/main" id="{D3028825-717A-92E9-CAAB-4F372FC72870}"/>
              </a:ext>
            </a:extLst>
          </p:cNvPr>
          <p:cNvSpPr>
            <a:spLocks noEditPoints="1"/>
          </p:cNvSpPr>
          <p:nvPr/>
        </p:nvSpPr>
        <p:spPr bwMode="auto">
          <a:xfrm>
            <a:off x="3005483" y="1013193"/>
            <a:ext cx="307811" cy="356034"/>
          </a:xfrm>
          <a:custGeom>
            <a:avLst/>
            <a:gdLst>
              <a:gd name="T0" fmla="*/ 133 w 300"/>
              <a:gd name="T1" fmla="*/ 196 h 347"/>
              <a:gd name="T2" fmla="*/ 142 w 300"/>
              <a:gd name="T3" fmla="*/ 219 h 347"/>
              <a:gd name="T4" fmla="*/ 165 w 300"/>
              <a:gd name="T5" fmla="*/ 211 h 347"/>
              <a:gd name="T6" fmla="*/ 156 w 300"/>
              <a:gd name="T7" fmla="*/ 186 h 347"/>
              <a:gd name="T8" fmla="*/ 204 w 300"/>
              <a:gd name="T9" fmla="*/ 186 h 347"/>
              <a:gd name="T10" fmla="*/ 144 w 300"/>
              <a:gd name="T11" fmla="*/ 261 h 347"/>
              <a:gd name="T12" fmla="*/ 100 w 300"/>
              <a:gd name="T13" fmla="*/ 176 h 347"/>
              <a:gd name="T14" fmla="*/ 129 w 300"/>
              <a:gd name="T15" fmla="*/ 140 h 347"/>
              <a:gd name="T16" fmla="*/ 98 w 300"/>
              <a:gd name="T17" fmla="*/ 247 h 347"/>
              <a:gd name="T18" fmla="*/ 210 w 300"/>
              <a:gd name="T19" fmla="*/ 234 h 347"/>
              <a:gd name="T20" fmla="*/ 156 w 300"/>
              <a:gd name="T21" fmla="*/ 136 h 347"/>
              <a:gd name="T22" fmla="*/ 169 w 300"/>
              <a:gd name="T23" fmla="*/ 113 h 347"/>
              <a:gd name="T24" fmla="*/ 204 w 300"/>
              <a:gd name="T25" fmla="*/ 109 h 347"/>
              <a:gd name="T26" fmla="*/ 219 w 300"/>
              <a:gd name="T27" fmla="*/ 142 h 347"/>
              <a:gd name="T28" fmla="*/ 250 w 300"/>
              <a:gd name="T29" fmla="*/ 165 h 347"/>
              <a:gd name="T30" fmla="*/ 242 w 300"/>
              <a:gd name="T31" fmla="*/ 198 h 347"/>
              <a:gd name="T32" fmla="*/ 256 w 300"/>
              <a:gd name="T33" fmla="*/ 221 h 347"/>
              <a:gd name="T34" fmla="*/ 242 w 300"/>
              <a:gd name="T35" fmla="*/ 255 h 347"/>
              <a:gd name="T36" fmla="*/ 231 w 300"/>
              <a:gd name="T37" fmla="*/ 270 h 347"/>
              <a:gd name="T38" fmla="*/ 204 w 300"/>
              <a:gd name="T39" fmla="*/ 295 h 347"/>
              <a:gd name="T40" fmla="*/ 177 w 300"/>
              <a:gd name="T41" fmla="*/ 292 h 347"/>
              <a:gd name="T42" fmla="*/ 148 w 300"/>
              <a:gd name="T43" fmla="*/ 311 h 347"/>
              <a:gd name="T44" fmla="*/ 117 w 300"/>
              <a:gd name="T45" fmla="*/ 292 h 347"/>
              <a:gd name="T46" fmla="*/ 81 w 300"/>
              <a:gd name="T47" fmla="*/ 286 h 347"/>
              <a:gd name="T48" fmla="*/ 71 w 300"/>
              <a:gd name="T49" fmla="*/ 253 h 347"/>
              <a:gd name="T50" fmla="*/ 48 w 300"/>
              <a:gd name="T51" fmla="*/ 240 h 347"/>
              <a:gd name="T52" fmla="*/ 43 w 300"/>
              <a:gd name="T53" fmla="*/ 203 h 347"/>
              <a:gd name="T54" fmla="*/ 44 w 300"/>
              <a:gd name="T55" fmla="*/ 184 h 347"/>
              <a:gd name="T56" fmla="*/ 56 w 300"/>
              <a:gd name="T57" fmla="*/ 150 h 347"/>
              <a:gd name="T58" fmla="*/ 81 w 300"/>
              <a:gd name="T59" fmla="*/ 140 h 347"/>
              <a:gd name="T60" fmla="*/ 96 w 300"/>
              <a:gd name="T61" fmla="*/ 109 h 347"/>
              <a:gd name="T62" fmla="*/ 133 w 300"/>
              <a:gd name="T63" fmla="*/ 111 h 347"/>
              <a:gd name="T64" fmla="*/ 148 w 300"/>
              <a:gd name="T65" fmla="*/ 75 h 347"/>
              <a:gd name="T66" fmla="*/ 23 w 300"/>
              <a:gd name="T67" fmla="*/ 169 h 347"/>
              <a:gd name="T68" fmla="*/ 83 w 300"/>
              <a:gd name="T69" fmla="*/ 316 h 347"/>
              <a:gd name="T70" fmla="*/ 240 w 300"/>
              <a:gd name="T71" fmla="*/ 295 h 347"/>
              <a:gd name="T72" fmla="*/ 261 w 300"/>
              <a:gd name="T73" fmla="*/ 138 h 347"/>
              <a:gd name="T74" fmla="*/ 29 w 300"/>
              <a:gd name="T75" fmla="*/ 61 h 347"/>
              <a:gd name="T76" fmla="*/ 44 w 300"/>
              <a:gd name="T77" fmla="*/ 80 h 347"/>
              <a:gd name="T78" fmla="*/ 2 w 300"/>
              <a:gd name="T79" fmla="*/ 94 h 347"/>
              <a:gd name="T80" fmla="*/ 27 w 300"/>
              <a:gd name="T81" fmla="*/ 61 h 347"/>
              <a:gd name="T82" fmla="*/ 298 w 300"/>
              <a:gd name="T83" fmla="*/ 88 h 347"/>
              <a:gd name="T84" fmla="*/ 283 w 300"/>
              <a:gd name="T85" fmla="*/ 107 h 347"/>
              <a:gd name="T86" fmla="*/ 254 w 300"/>
              <a:gd name="T87" fmla="*/ 75 h 347"/>
              <a:gd name="T88" fmla="*/ 175 w 300"/>
              <a:gd name="T89" fmla="*/ 36 h 347"/>
              <a:gd name="T90" fmla="*/ 242 w 300"/>
              <a:gd name="T91" fmla="*/ 96 h 347"/>
              <a:gd name="T92" fmla="*/ 261 w 300"/>
              <a:gd name="T93" fmla="*/ 115 h 347"/>
              <a:gd name="T94" fmla="*/ 271 w 300"/>
              <a:gd name="T95" fmla="*/ 276 h 347"/>
              <a:gd name="T96" fmla="*/ 110 w 300"/>
              <a:gd name="T97" fmla="*/ 341 h 347"/>
              <a:gd name="T98" fmla="*/ 6 w 300"/>
              <a:gd name="T99" fmla="*/ 203 h 347"/>
              <a:gd name="T100" fmla="*/ 27 w 300"/>
              <a:gd name="T101" fmla="*/ 104 h 347"/>
              <a:gd name="T102" fmla="*/ 123 w 300"/>
              <a:gd name="T103" fmla="*/ 63 h 347"/>
              <a:gd name="T104" fmla="*/ 194 w 300"/>
              <a:gd name="T105" fmla="*/ 0 h 347"/>
              <a:gd name="T106" fmla="*/ 194 w 300"/>
              <a:gd name="T107" fmla="*/ 34 h 347"/>
              <a:gd name="T108" fmla="*/ 102 w 300"/>
              <a:gd name="T109" fmla="*/ 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0" h="347">
                <a:moveTo>
                  <a:pt x="150" y="186"/>
                </a:moveTo>
                <a:lnTo>
                  <a:pt x="144" y="186"/>
                </a:lnTo>
                <a:lnTo>
                  <a:pt x="139" y="188"/>
                </a:lnTo>
                <a:lnTo>
                  <a:pt x="135" y="192"/>
                </a:lnTo>
                <a:lnTo>
                  <a:pt x="133" y="196"/>
                </a:lnTo>
                <a:lnTo>
                  <a:pt x="131" y="201"/>
                </a:lnTo>
                <a:lnTo>
                  <a:pt x="131" y="207"/>
                </a:lnTo>
                <a:lnTo>
                  <a:pt x="133" y="213"/>
                </a:lnTo>
                <a:lnTo>
                  <a:pt x="137" y="217"/>
                </a:lnTo>
                <a:lnTo>
                  <a:pt x="142" y="219"/>
                </a:lnTo>
                <a:lnTo>
                  <a:pt x="146" y="221"/>
                </a:lnTo>
                <a:lnTo>
                  <a:pt x="152" y="221"/>
                </a:lnTo>
                <a:lnTo>
                  <a:pt x="158" y="219"/>
                </a:lnTo>
                <a:lnTo>
                  <a:pt x="162" y="215"/>
                </a:lnTo>
                <a:lnTo>
                  <a:pt x="165" y="211"/>
                </a:lnTo>
                <a:lnTo>
                  <a:pt x="167" y="205"/>
                </a:lnTo>
                <a:lnTo>
                  <a:pt x="165" y="199"/>
                </a:lnTo>
                <a:lnTo>
                  <a:pt x="163" y="194"/>
                </a:lnTo>
                <a:lnTo>
                  <a:pt x="160" y="190"/>
                </a:lnTo>
                <a:lnTo>
                  <a:pt x="156" y="186"/>
                </a:lnTo>
                <a:lnTo>
                  <a:pt x="150" y="186"/>
                </a:lnTo>
                <a:close/>
                <a:moveTo>
                  <a:pt x="154" y="148"/>
                </a:moveTo>
                <a:lnTo>
                  <a:pt x="177" y="153"/>
                </a:lnTo>
                <a:lnTo>
                  <a:pt x="194" y="167"/>
                </a:lnTo>
                <a:lnTo>
                  <a:pt x="204" y="186"/>
                </a:lnTo>
                <a:lnTo>
                  <a:pt x="206" y="209"/>
                </a:lnTo>
                <a:lnTo>
                  <a:pt x="200" y="230"/>
                </a:lnTo>
                <a:lnTo>
                  <a:pt x="187" y="247"/>
                </a:lnTo>
                <a:lnTo>
                  <a:pt x="167" y="257"/>
                </a:lnTo>
                <a:lnTo>
                  <a:pt x="144" y="261"/>
                </a:lnTo>
                <a:lnTo>
                  <a:pt x="123" y="255"/>
                </a:lnTo>
                <a:lnTo>
                  <a:pt x="106" y="240"/>
                </a:lnTo>
                <a:lnTo>
                  <a:pt x="96" y="221"/>
                </a:lnTo>
                <a:lnTo>
                  <a:pt x="92" y="199"/>
                </a:lnTo>
                <a:lnTo>
                  <a:pt x="100" y="176"/>
                </a:lnTo>
                <a:lnTo>
                  <a:pt x="114" y="159"/>
                </a:lnTo>
                <a:lnTo>
                  <a:pt x="133" y="150"/>
                </a:lnTo>
                <a:lnTo>
                  <a:pt x="154" y="148"/>
                </a:lnTo>
                <a:close/>
                <a:moveTo>
                  <a:pt x="156" y="136"/>
                </a:moveTo>
                <a:lnTo>
                  <a:pt x="129" y="140"/>
                </a:lnTo>
                <a:lnTo>
                  <a:pt x="106" y="151"/>
                </a:lnTo>
                <a:lnTo>
                  <a:pt x="91" y="173"/>
                </a:lnTo>
                <a:lnTo>
                  <a:pt x="83" y="198"/>
                </a:lnTo>
                <a:lnTo>
                  <a:pt x="85" y="224"/>
                </a:lnTo>
                <a:lnTo>
                  <a:pt x="98" y="247"/>
                </a:lnTo>
                <a:lnTo>
                  <a:pt x="117" y="263"/>
                </a:lnTo>
                <a:lnTo>
                  <a:pt x="144" y="270"/>
                </a:lnTo>
                <a:lnTo>
                  <a:pt x="171" y="269"/>
                </a:lnTo>
                <a:lnTo>
                  <a:pt x="192" y="255"/>
                </a:lnTo>
                <a:lnTo>
                  <a:pt x="210" y="234"/>
                </a:lnTo>
                <a:lnTo>
                  <a:pt x="217" y="209"/>
                </a:lnTo>
                <a:lnTo>
                  <a:pt x="213" y="182"/>
                </a:lnTo>
                <a:lnTo>
                  <a:pt x="202" y="159"/>
                </a:lnTo>
                <a:lnTo>
                  <a:pt x="181" y="144"/>
                </a:lnTo>
                <a:lnTo>
                  <a:pt x="156" y="136"/>
                </a:lnTo>
                <a:close/>
                <a:moveTo>
                  <a:pt x="150" y="96"/>
                </a:moveTo>
                <a:lnTo>
                  <a:pt x="165" y="96"/>
                </a:lnTo>
                <a:lnTo>
                  <a:pt x="167" y="98"/>
                </a:lnTo>
                <a:lnTo>
                  <a:pt x="167" y="98"/>
                </a:lnTo>
                <a:lnTo>
                  <a:pt x="169" y="113"/>
                </a:lnTo>
                <a:lnTo>
                  <a:pt x="181" y="115"/>
                </a:lnTo>
                <a:lnTo>
                  <a:pt x="190" y="121"/>
                </a:lnTo>
                <a:lnTo>
                  <a:pt x="202" y="109"/>
                </a:lnTo>
                <a:lnTo>
                  <a:pt x="202" y="109"/>
                </a:lnTo>
                <a:lnTo>
                  <a:pt x="204" y="109"/>
                </a:lnTo>
                <a:lnTo>
                  <a:pt x="217" y="119"/>
                </a:lnTo>
                <a:lnTo>
                  <a:pt x="217" y="121"/>
                </a:lnTo>
                <a:lnTo>
                  <a:pt x="217" y="121"/>
                </a:lnTo>
                <a:lnTo>
                  <a:pt x="211" y="134"/>
                </a:lnTo>
                <a:lnTo>
                  <a:pt x="219" y="142"/>
                </a:lnTo>
                <a:lnTo>
                  <a:pt x="227" y="151"/>
                </a:lnTo>
                <a:lnTo>
                  <a:pt x="240" y="148"/>
                </a:lnTo>
                <a:lnTo>
                  <a:pt x="242" y="150"/>
                </a:lnTo>
                <a:lnTo>
                  <a:pt x="242" y="150"/>
                </a:lnTo>
                <a:lnTo>
                  <a:pt x="250" y="165"/>
                </a:lnTo>
                <a:lnTo>
                  <a:pt x="250" y="165"/>
                </a:lnTo>
                <a:lnTo>
                  <a:pt x="250" y="167"/>
                </a:lnTo>
                <a:lnTo>
                  <a:pt x="238" y="175"/>
                </a:lnTo>
                <a:lnTo>
                  <a:pt x="240" y="186"/>
                </a:lnTo>
                <a:lnTo>
                  <a:pt x="242" y="198"/>
                </a:lnTo>
                <a:lnTo>
                  <a:pt x="256" y="201"/>
                </a:lnTo>
                <a:lnTo>
                  <a:pt x="258" y="203"/>
                </a:lnTo>
                <a:lnTo>
                  <a:pt x="258" y="203"/>
                </a:lnTo>
                <a:lnTo>
                  <a:pt x="256" y="221"/>
                </a:lnTo>
                <a:lnTo>
                  <a:pt x="256" y="221"/>
                </a:lnTo>
                <a:lnTo>
                  <a:pt x="254" y="221"/>
                </a:lnTo>
                <a:lnTo>
                  <a:pt x="240" y="222"/>
                </a:lnTo>
                <a:lnTo>
                  <a:pt x="236" y="234"/>
                </a:lnTo>
                <a:lnTo>
                  <a:pt x="233" y="245"/>
                </a:lnTo>
                <a:lnTo>
                  <a:pt x="242" y="255"/>
                </a:lnTo>
                <a:lnTo>
                  <a:pt x="242" y="257"/>
                </a:lnTo>
                <a:lnTo>
                  <a:pt x="242" y="257"/>
                </a:lnTo>
                <a:lnTo>
                  <a:pt x="233" y="270"/>
                </a:lnTo>
                <a:lnTo>
                  <a:pt x="233" y="270"/>
                </a:lnTo>
                <a:lnTo>
                  <a:pt x="231" y="270"/>
                </a:lnTo>
                <a:lnTo>
                  <a:pt x="219" y="267"/>
                </a:lnTo>
                <a:lnTo>
                  <a:pt x="210" y="274"/>
                </a:lnTo>
                <a:lnTo>
                  <a:pt x="200" y="282"/>
                </a:lnTo>
                <a:lnTo>
                  <a:pt x="204" y="295"/>
                </a:lnTo>
                <a:lnTo>
                  <a:pt x="204" y="295"/>
                </a:lnTo>
                <a:lnTo>
                  <a:pt x="202" y="295"/>
                </a:lnTo>
                <a:lnTo>
                  <a:pt x="188" y="303"/>
                </a:lnTo>
                <a:lnTo>
                  <a:pt x="187" y="303"/>
                </a:lnTo>
                <a:lnTo>
                  <a:pt x="187" y="303"/>
                </a:lnTo>
                <a:lnTo>
                  <a:pt x="177" y="292"/>
                </a:lnTo>
                <a:lnTo>
                  <a:pt x="165" y="295"/>
                </a:lnTo>
                <a:lnTo>
                  <a:pt x="154" y="295"/>
                </a:lnTo>
                <a:lnTo>
                  <a:pt x="150" y="309"/>
                </a:lnTo>
                <a:lnTo>
                  <a:pt x="150" y="311"/>
                </a:lnTo>
                <a:lnTo>
                  <a:pt x="148" y="311"/>
                </a:lnTo>
                <a:lnTo>
                  <a:pt x="133" y="309"/>
                </a:lnTo>
                <a:lnTo>
                  <a:pt x="131" y="309"/>
                </a:lnTo>
                <a:lnTo>
                  <a:pt x="131" y="307"/>
                </a:lnTo>
                <a:lnTo>
                  <a:pt x="129" y="293"/>
                </a:lnTo>
                <a:lnTo>
                  <a:pt x="117" y="292"/>
                </a:lnTo>
                <a:lnTo>
                  <a:pt x="108" y="286"/>
                </a:lnTo>
                <a:lnTo>
                  <a:pt x="96" y="295"/>
                </a:lnTo>
                <a:lnTo>
                  <a:pt x="96" y="295"/>
                </a:lnTo>
                <a:lnTo>
                  <a:pt x="94" y="295"/>
                </a:lnTo>
                <a:lnTo>
                  <a:pt x="81" y="286"/>
                </a:lnTo>
                <a:lnTo>
                  <a:pt x="81" y="286"/>
                </a:lnTo>
                <a:lnTo>
                  <a:pt x="81" y="284"/>
                </a:lnTo>
                <a:lnTo>
                  <a:pt x="87" y="272"/>
                </a:lnTo>
                <a:lnTo>
                  <a:pt x="79" y="263"/>
                </a:lnTo>
                <a:lnTo>
                  <a:pt x="71" y="253"/>
                </a:lnTo>
                <a:lnTo>
                  <a:pt x="58" y="257"/>
                </a:lnTo>
                <a:lnTo>
                  <a:pt x="56" y="257"/>
                </a:lnTo>
                <a:lnTo>
                  <a:pt x="56" y="255"/>
                </a:lnTo>
                <a:lnTo>
                  <a:pt x="48" y="242"/>
                </a:lnTo>
                <a:lnTo>
                  <a:pt x="48" y="240"/>
                </a:lnTo>
                <a:lnTo>
                  <a:pt x="48" y="240"/>
                </a:lnTo>
                <a:lnTo>
                  <a:pt x="60" y="230"/>
                </a:lnTo>
                <a:lnTo>
                  <a:pt x="58" y="219"/>
                </a:lnTo>
                <a:lnTo>
                  <a:pt x="56" y="209"/>
                </a:lnTo>
                <a:lnTo>
                  <a:pt x="43" y="203"/>
                </a:lnTo>
                <a:lnTo>
                  <a:pt x="43" y="203"/>
                </a:lnTo>
                <a:lnTo>
                  <a:pt x="41" y="201"/>
                </a:lnTo>
                <a:lnTo>
                  <a:pt x="43" y="186"/>
                </a:lnTo>
                <a:lnTo>
                  <a:pt x="43" y="184"/>
                </a:lnTo>
                <a:lnTo>
                  <a:pt x="44" y="184"/>
                </a:lnTo>
                <a:lnTo>
                  <a:pt x="58" y="182"/>
                </a:lnTo>
                <a:lnTo>
                  <a:pt x="62" y="171"/>
                </a:lnTo>
                <a:lnTo>
                  <a:pt x="66" y="161"/>
                </a:lnTo>
                <a:lnTo>
                  <a:pt x="56" y="150"/>
                </a:lnTo>
                <a:lnTo>
                  <a:pt x="56" y="150"/>
                </a:lnTo>
                <a:lnTo>
                  <a:pt x="56" y="148"/>
                </a:lnTo>
                <a:lnTo>
                  <a:pt x="66" y="134"/>
                </a:lnTo>
                <a:lnTo>
                  <a:pt x="67" y="134"/>
                </a:lnTo>
                <a:lnTo>
                  <a:pt x="67" y="134"/>
                </a:lnTo>
                <a:lnTo>
                  <a:pt x="81" y="140"/>
                </a:lnTo>
                <a:lnTo>
                  <a:pt x="89" y="132"/>
                </a:lnTo>
                <a:lnTo>
                  <a:pt x="98" y="127"/>
                </a:lnTo>
                <a:lnTo>
                  <a:pt x="94" y="111"/>
                </a:lnTo>
                <a:lnTo>
                  <a:pt x="94" y="109"/>
                </a:lnTo>
                <a:lnTo>
                  <a:pt x="96" y="109"/>
                </a:lnTo>
                <a:lnTo>
                  <a:pt x="112" y="102"/>
                </a:lnTo>
                <a:lnTo>
                  <a:pt x="112" y="102"/>
                </a:lnTo>
                <a:lnTo>
                  <a:pt x="114" y="104"/>
                </a:lnTo>
                <a:lnTo>
                  <a:pt x="121" y="115"/>
                </a:lnTo>
                <a:lnTo>
                  <a:pt x="133" y="111"/>
                </a:lnTo>
                <a:lnTo>
                  <a:pt x="144" y="111"/>
                </a:lnTo>
                <a:lnTo>
                  <a:pt x="148" y="96"/>
                </a:lnTo>
                <a:lnTo>
                  <a:pt x="148" y="96"/>
                </a:lnTo>
                <a:lnTo>
                  <a:pt x="150" y="96"/>
                </a:lnTo>
                <a:close/>
                <a:moveTo>
                  <a:pt x="148" y="75"/>
                </a:moveTo>
                <a:lnTo>
                  <a:pt x="114" y="79"/>
                </a:lnTo>
                <a:lnTo>
                  <a:pt x="83" y="92"/>
                </a:lnTo>
                <a:lnTo>
                  <a:pt x="56" y="111"/>
                </a:lnTo>
                <a:lnTo>
                  <a:pt x="37" y="138"/>
                </a:lnTo>
                <a:lnTo>
                  <a:pt x="23" y="169"/>
                </a:lnTo>
                <a:lnTo>
                  <a:pt x="18" y="203"/>
                </a:lnTo>
                <a:lnTo>
                  <a:pt x="23" y="238"/>
                </a:lnTo>
                <a:lnTo>
                  <a:pt x="37" y="270"/>
                </a:lnTo>
                <a:lnTo>
                  <a:pt x="56" y="295"/>
                </a:lnTo>
                <a:lnTo>
                  <a:pt x="83" y="316"/>
                </a:lnTo>
                <a:lnTo>
                  <a:pt x="114" y="330"/>
                </a:lnTo>
                <a:lnTo>
                  <a:pt x="148" y="334"/>
                </a:lnTo>
                <a:lnTo>
                  <a:pt x="183" y="330"/>
                </a:lnTo>
                <a:lnTo>
                  <a:pt x="213" y="316"/>
                </a:lnTo>
                <a:lnTo>
                  <a:pt x="240" y="295"/>
                </a:lnTo>
                <a:lnTo>
                  <a:pt x="261" y="270"/>
                </a:lnTo>
                <a:lnTo>
                  <a:pt x="273" y="238"/>
                </a:lnTo>
                <a:lnTo>
                  <a:pt x="279" y="203"/>
                </a:lnTo>
                <a:lnTo>
                  <a:pt x="273" y="169"/>
                </a:lnTo>
                <a:lnTo>
                  <a:pt x="261" y="138"/>
                </a:lnTo>
                <a:lnTo>
                  <a:pt x="240" y="111"/>
                </a:lnTo>
                <a:lnTo>
                  <a:pt x="213" y="92"/>
                </a:lnTo>
                <a:lnTo>
                  <a:pt x="183" y="79"/>
                </a:lnTo>
                <a:lnTo>
                  <a:pt x="148" y="75"/>
                </a:lnTo>
                <a:close/>
                <a:moveTo>
                  <a:pt x="29" y="61"/>
                </a:moveTo>
                <a:lnTo>
                  <a:pt x="31" y="63"/>
                </a:lnTo>
                <a:lnTo>
                  <a:pt x="44" y="75"/>
                </a:lnTo>
                <a:lnTo>
                  <a:pt x="46" y="77"/>
                </a:lnTo>
                <a:lnTo>
                  <a:pt x="46" y="79"/>
                </a:lnTo>
                <a:lnTo>
                  <a:pt x="44" y="80"/>
                </a:lnTo>
                <a:lnTo>
                  <a:pt x="21" y="105"/>
                </a:lnTo>
                <a:lnTo>
                  <a:pt x="19" y="107"/>
                </a:lnTo>
                <a:lnTo>
                  <a:pt x="18" y="107"/>
                </a:lnTo>
                <a:lnTo>
                  <a:pt x="16" y="105"/>
                </a:lnTo>
                <a:lnTo>
                  <a:pt x="2" y="94"/>
                </a:lnTo>
                <a:lnTo>
                  <a:pt x="0" y="92"/>
                </a:lnTo>
                <a:lnTo>
                  <a:pt x="0" y="90"/>
                </a:lnTo>
                <a:lnTo>
                  <a:pt x="2" y="88"/>
                </a:lnTo>
                <a:lnTo>
                  <a:pt x="25" y="63"/>
                </a:lnTo>
                <a:lnTo>
                  <a:pt x="27" y="61"/>
                </a:lnTo>
                <a:lnTo>
                  <a:pt x="29" y="61"/>
                </a:lnTo>
                <a:close/>
                <a:moveTo>
                  <a:pt x="271" y="61"/>
                </a:moveTo>
                <a:lnTo>
                  <a:pt x="273" y="61"/>
                </a:lnTo>
                <a:lnTo>
                  <a:pt x="275" y="61"/>
                </a:lnTo>
                <a:lnTo>
                  <a:pt x="298" y="88"/>
                </a:lnTo>
                <a:lnTo>
                  <a:pt x="300" y="90"/>
                </a:lnTo>
                <a:lnTo>
                  <a:pt x="298" y="92"/>
                </a:lnTo>
                <a:lnTo>
                  <a:pt x="298" y="94"/>
                </a:lnTo>
                <a:lnTo>
                  <a:pt x="284" y="105"/>
                </a:lnTo>
                <a:lnTo>
                  <a:pt x="283" y="107"/>
                </a:lnTo>
                <a:lnTo>
                  <a:pt x="281" y="105"/>
                </a:lnTo>
                <a:lnTo>
                  <a:pt x="279" y="105"/>
                </a:lnTo>
                <a:lnTo>
                  <a:pt x="256" y="79"/>
                </a:lnTo>
                <a:lnTo>
                  <a:pt x="254" y="77"/>
                </a:lnTo>
                <a:lnTo>
                  <a:pt x="254" y="75"/>
                </a:lnTo>
                <a:lnTo>
                  <a:pt x="256" y="73"/>
                </a:lnTo>
                <a:lnTo>
                  <a:pt x="269" y="61"/>
                </a:lnTo>
                <a:lnTo>
                  <a:pt x="271" y="61"/>
                </a:lnTo>
                <a:close/>
                <a:moveTo>
                  <a:pt x="125" y="36"/>
                </a:moveTo>
                <a:lnTo>
                  <a:pt x="175" y="36"/>
                </a:lnTo>
                <a:lnTo>
                  <a:pt x="175" y="38"/>
                </a:lnTo>
                <a:lnTo>
                  <a:pt x="177" y="38"/>
                </a:lnTo>
                <a:lnTo>
                  <a:pt x="177" y="63"/>
                </a:lnTo>
                <a:lnTo>
                  <a:pt x="211" y="77"/>
                </a:lnTo>
                <a:lnTo>
                  <a:pt x="242" y="96"/>
                </a:lnTo>
                <a:lnTo>
                  <a:pt x="256" y="84"/>
                </a:lnTo>
                <a:lnTo>
                  <a:pt x="256" y="84"/>
                </a:lnTo>
                <a:lnTo>
                  <a:pt x="273" y="104"/>
                </a:lnTo>
                <a:lnTo>
                  <a:pt x="273" y="104"/>
                </a:lnTo>
                <a:lnTo>
                  <a:pt x="261" y="115"/>
                </a:lnTo>
                <a:lnTo>
                  <a:pt x="277" y="142"/>
                </a:lnTo>
                <a:lnTo>
                  <a:pt x="288" y="173"/>
                </a:lnTo>
                <a:lnTo>
                  <a:pt x="292" y="203"/>
                </a:lnTo>
                <a:lnTo>
                  <a:pt x="286" y="242"/>
                </a:lnTo>
                <a:lnTo>
                  <a:pt x="271" y="276"/>
                </a:lnTo>
                <a:lnTo>
                  <a:pt x="250" y="305"/>
                </a:lnTo>
                <a:lnTo>
                  <a:pt x="221" y="328"/>
                </a:lnTo>
                <a:lnTo>
                  <a:pt x="187" y="341"/>
                </a:lnTo>
                <a:lnTo>
                  <a:pt x="148" y="347"/>
                </a:lnTo>
                <a:lnTo>
                  <a:pt x="110" y="341"/>
                </a:lnTo>
                <a:lnTo>
                  <a:pt x="75" y="328"/>
                </a:lnTo>
                <a:lnTo>
                  <a:pt x="46" y="305"/>
                </a:lnTo>
                <a:lnTo>
                  <a:pt x="25" y="276"/>
                </a:lnTo>
                <a:lnTo>
                  <a:pt x="10" y="242"/>
                </a:lnTo>
                <a:lnTo>
                  <a:pt x="6" y="203"/>
                </a:lnTo>
                <a:lnTo>
                  <a:pt x="10" y="171"/>
                </a:lnTo>
                <a:lnTo>
                  <a:pt x="19" y="142"/>
                </a:lnTo>
                <a:lnTo>
                  <a:pt x="37" y="115"/>
                </a:lnTo>
                <a:lnTo>
                  <a:pt x="27" y="105"/>
                </a:lnTo>
                <a:lnTo>
                  <a:pt x="27" y="104"/>
                </a:lnTo>
                <a:lnTo>
                  <a:pt x="43" y="86"/>
                </a:lnTo>
                <a:lnTo>
                  <a:pt x="44" y="86"/>
                </a:lnTo>
                <a:lnTo>
                  <a:pt x="56" y="96"/>
                </a:lnTo>
                <a:lnTo>
                  <a:pt x="87" y="75"/>
                </a:lnTo>
                <a:lnTo>
                  <a:pt x="123" y="63"/>
                </a:lnTo>
                <a:lnTo>
                  <a:pt x="123" y="38"/>
                </a:lnTo>
                <a:lnTo>
                  <a:pt x="123" y="38"/>
                </a:lnTo>
                <a:lnTo>
                  <a:pt x="125" y="36"/>
                </a:lnTo>
                <a:close/>
                <a:moveTo>
                  <a:pt x="104" y="0"/>
                </a:moveTo>
                <a:lnTo>
                  <a:pt x="194" y="0"/>
                </a:lnTo>
                <a:lnTo>
                  <a:pt x="198" y="2"/>
                </a:lnTo>
                <a:lnTo>
                  <a:pt x="198" y="6"/>
                </a:lnTo>
                <a:lnTo>
                  <a:pt x="198" y="29"/>
                </a:lnTo>
                <a:lnTo>
                  <a:pt x="198" y="33"/>
                </a:lnTo>
                <a:lnTo>
                  <a:pt x="194" y="34"/>
                </a:lnTo>
                <a:lnTo>
                  <a:pt x="104" y="34"/>
                </a:lnTo>
                <a:lnTo>
                  <a:pt x="102" y="33"/>
                </a:lnTo>
                <a:lnTo>
                  <a:pt x="100" y="29"/>
                </a:lnTo>
                <a:lnTo>
                  <a:pt x="100" y="6"/>
                </a:lnTo>
                <a:lnTo>
                  <a:pt x="102" y="2"/>
                </a:lnTo>
                <a:lnTo>
                  <a:pt x="104"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78" name="Group 54">
            <a:extLst>
              <a:ext uri="{FF2B5EF4-FFF2-40B4-BE49-F238E27FC236}">
                <a16:creationId xmlns:a16="http://schemas.microsoft.com/office/drawing/2014/main" id="{E26BC2D5-A8CB-4C83-3E6C-204B9E7479E0}"/>
              </a:ext>
            </a:extLst>
          </p:cNvPr>
          <p:cNvGrpSpPr/>
          <p:nvPr/>
        </p:nvGrpSpPr>
        <p:grpSpPr>
          <a:xfrm>
            <a:off x="3682029" y="910480"/>
            <a:ext cx="278618" cy="438376"/>
            <a:chOff x="9886951" y="3763963"/>
            <a:chExt cx="346075" cy="544512"/>
          </a:xfrm>
          <a:solidFill>
            <a:srgbClr val="F5A243"/>
          </a:solidFill>
        </p:grpSpPr>
        <p:sp>
          <p:nvSpPr>
            <p:cNvPr id="379" name="Freeform 15">
              <a:extLst>
                <a:ext uri="{FF2B5EF4-FFF2-40B4-BE49-F238E27FC236}">
                  <a16:creationId xmlns:a16="http://schemas.microsoft.com/office/drawing/2014/main" id="{7CD37A9C-AC28-05AD-9332-4E7A477A2277}"/>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Rectangle 16">
              <a:extLst>
                <a:ext uri="{FF2B5EF4-FFF2-40B4-BE49-F238E27FC236}">
                  <a16:creationId xmlns:a16="http://schemas.microsoft.com/office/drawing/2014/main" id="{779FBAD0-D365-8B21-0566-ADF514392EC0}"/>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17">
              <a:extLst>
                <a:ext uri="{FF2B5EF4-FFF2-40B4-BE49-F238E27FC236}">
                  <a16:creationId xmlns:a16="http://schemas.microsoft.com/office/drawing/2014/main" id="{C8688188-1EFD-F3D4-EA58-09D70A3A255C}"/>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2" name="Freeform 24">
            <a:extLst>
              <a:ext uri="{FF2B5EF4-FFF2-40B4-BE49-F238E27FC236}">
                <a16:creationId xmlns:a16="http://schemas.microsoft.com/office/drawing/2014/main" id="{F88FB77B-179D-99AA-7228-0A29D8B99BEC}"/>
              </a:ext>
            </a:extLst>
          </p:cNvPr>
          <p:cNvSpPr>
            <a:spLocks noEditPoints="1"/>
          </p:cNvSpPr>
          <p:nvPr/>
        </p:nvSpPr>
        <p:spPr bwMode="auto">
          <a:xfrm>
            <a:off x="4350855" y="942006"/>
            <a:ext cx="388724" cy="415982"/>
          </a:xfrm>
          <a:custGeom>
            <a:avLst/>
            <a:gdLst>
              <a:gd name="T0" fmla="*/ 225 w 328"/>
              <a:gd name="T1" fmla="*/ 255 h 351"/>
              <a:gd name="T2" fmla="*/ 227 w 328"/>
              <a:gd name="T3" fmla="*/ 267 h 351"/>
              <a:gd name="T4" fmla="*/ 236 w 328"/>
              <a:gd name="T5" fmla="*/ 269 h 351"/>
              <a:gd name="T6" fmla="*/ 242 w 328"/>
              <a:gd name="T7" fmla="*/ 259 h 351"/>
              <a:gd name="T8" fmla="*/ 232 w 328"/>
              <a:gd name="T9" fmla="*/ 251 h 351"/>
              <a:gd name="T10" fmla="*/ 250 w 328"/>
              <a:gd name="T11" fmla="*/ 255 h 351"/>
              <a:gd name="T12" fmla="*/ 252 w 328"/>
              <a:gd name="T13" fmla="*/ 267 h 351"/>
              <a:gd name="T14" fmla="*/ 261 w 328"/>
              <a:gd name="T15" fmla="*/ 269 h 351"/>
              <a:gd name="T16" fmla="*/ 267 w 328"/>
              <a:gd name="T17" fmla="*/ 259 h 351"/>
              <a:gd name="T18" fmla="*/ 257 w 328"/>
              <a:gd name="T19" fmla="*/ 249 h 351"/>
              <a:gd name="T20" fmla="*/ 276 w 328"/>
              <a:gd name="T21" fmla="*/ 253 h 351"/>
              <a:gd name="T22" fmla="*/ 276 w 328"/>
              <a:gd name="T23" fmla="*/ 265 h 351"/>
              <a:gd name="T24" fmla="*/ 286 w 328"/>
              <a:gd name="T25" fmla="*/ 267 h 351"/>
              <a:gd name="T26" fmla="*/ 292 w 328"/>
              <a:gd name="T27" fmla="*/ 259 h 351"/>
              <a:gd name="T28" fmla="*/ 284 w 328"/>
              <a:gd name="T29" fmla="*/ 249 h 351"/>
              <a:gd name="T30" fmla="*/ 106 w 328"/>
              <a:gd name="T31" fmla="*/ 213 h 351"/>
              <a:gd name="T32" fmla="*/ 106 w 328"/>
              <a:gd name="T33" fmla="*/ 224 h 351"/>
              <a:gd name="T34" fmla="*/ 115 w 328"/>
              <a:gd name="T35" fmla="*/ 226 h 351"/>
              <a:gd name="T36" fmla="*/ 121 w 328"/>
              <a:gd name="T37" fmla="*/ 217 h 351"/>
              <a:gd name="T38" fmla="*/ 113 w 328"/>
              <a:gd name="T39" fmla="*/ 209 h 351"/>
              <a:gd name="T40" fmla="*/ 324 w 328"/>
              <a:gd name="T41" fmla="*/ 205 h 351"/>
              <a:gd name="T42" fmla="*/ 315 w 328"/>
              <a:gd name="T43" fmla="*/ 274 h 351"/>
              <a:gd name="T44" fmla="*/ 309 w 328"/>
              <a:gd name="T45" fmla="*/ 349 h 351"/>
              <a:gd name="T46" fmla="*/ 305 w 328"/>
              <a:gd name="T47" fmla="*/ 351 h 351"/>
              <a:gd name="T48" fmla="*/ 242 w 328"/>
              <a:gd name="T49" fmla="*/ 315 h 351"/>
              <a:gd name="T50" fmla="*/ 180 w 328"/>
              <a:gd name="T51" fmla="*/ 286 h 351"/>
              <a:gd name="T52" fmla="*/ 209 w 328"/>
              <a:gd name="T53" fmla="*/ 228 h 351"/>
              <a:gd name="T54" fmla="*/ 275 w 328"/>
              <a:gd name="T55" fmla="*/ 186 h 351"/>
              <a:gd name="T56" fmla="*/ 219 w 328"/>
              <a:gd name="T57" fmla="*/ 175 h 351"/>
              <a:gd name="T58" fmla="*/ 175 w 328"/>
              <a:gd name="T59" fmla="*/ 182 h 351"/>
              <a:gd name="T60" fmla="*/ 115 w 328"/>
              <a:gd name="T61" fmla="*/ 148 h 351"/>
              <a:gd name="T62" fmla="*/ 100 w 328"/>
              <a:gd name="T63" fmla="*/ 163 h 351"/>
              <a:gd name="T64" fmla="*/ 109 w 328"/>
              <a:gd name="T65" fmla="*/ 159 h 351"/>
              <a:gd name="T66" fmla="*/ 119 w 328"/>
              <a:gd name="T67" fmla="*/ 163 h 351"/>
              <a:gd name="T68" fmla="*/ 111 w 328"/>
              <a:gd name="T69" fmla="*/ 180 h 351"/>
              <a:gd name="T70" fmla="*/ 119 w 328"/>
              <a:gd name="T71" fmla="*/ 201 h 351"/>
              <a:gd name="T72" fmla="*/ 132 w 328"/>
              <a:gd name="T73" fmla="*/ 175 h 351"/>
              <a:gd name="T74" fmla="*/ 125 w 328"/>
              <a:gd name="T75" fmla="*/ 150 h 351"/>
              <a:gd name="T76" fmla="*/ 225 w 328"/>
              <a:gd name="T77" fmla="*/ 113 h 351"/>
              <a:gd name="T78" fmla="*/ 221 w 328"/>
              <a:gd name="T79" fmla="*/ 125 h 351"/>
              <a:gd name="T80" fmla="*/ 230 w 328"/>
              <a:gd name="T81" fmla="*/ 130 h 351"/>
              <a:gd name="T82" fmla="*/ 238 w 328"/>
              <a:gd name="T83" fmla="*/ 125 h 351"/>
              <a:gd name="T84" fmla="*/ 234 w 328"/>
              <a:gd name="T85" fmla="*/ 113 h 351"/>
              <a:gd name="T86" fmla="*/ 146 w 328"/>
              <a:gd name="T87" fmla="*/ 132 h 351"/>
              <a:gd name="T88" fmla="*/ 163 w 328"/>
              <a:gd name="T89" fmla="*/ 209 h 351"/>
              <a:gd name="T90" fmla="*/ 136 w 328"/>
              <a:gd name="T91" fmla="*/ 272 h 351"/>
              <a:gd name="T92" fmla="*/ 65 w 328"/>
              <a:gd name="T93" fmla="*/ 232 h 351"/>
              <a:gd name="T94" fmla="*/ 2 w 328"/>
              <a:gd name="T95" fmla="*/ 186 h 351"/>
              <a:gd name="T96" fmla="*/ 2 w 328"/>
              <a:gd name="T97" fmla="*/ 182 h 351"/>
              <a:gd name="T98" fmla="*/ 63 w 328"/>
              <a:gd name="T99" fmla="*/ 144 h 351"/>
              <a:gd name="T100" fmla="*/ 121 w 328"/>
              <a:gd name="T101" fmla="*/ 106 h 351"/>
              <a:gd name="T102" fmla="*/ 225 w 328"/>
              <a:gd name="T103" fmla="*/ 106 h 351"/>
              <a:gd name="T104" fmla="*/ 223 w 328"/>
              <a:gd name="T105" fmla="*/ 52 h 351"/>
              <a:gd name="T106" fmla="*/ 300 w 328"/>
              <a:gd name="T107" fmla="*/ 2 h 351"/>
              <a:gd name="T108" fmla="*/ 301 w 328"/>
              <a:gd name="T109" fmla="*/ 75 h 351"/>
              <a:gd name="T110" fmla="*/ 307 w 328"/>
              <a:gd name="T111" fmla="*/ 144 h 351"/>
              <a:gd name="T112" fmla="*/ 242 w 328"/>
              <a:gd name="T113" fmla="*/ 148 h 351"/>
              <a:gd name="T114" fmla="*/ 173 w 328"/>
              <a:gd name="T115" fmla="*/ 111 h 351"/>
              <a:gd name="T116" fmla="*/ 173 w 328"/>
              <a:gd name="T117" fmla="*/ 54 h 351"/>
              <a:gd name="T118" fmla="*/ 253 w 328"/>
              <a:gd name="T119" fmla="*/ 36 h 351"/>
              <a:gd name="T120" fmla="*/ 300 w 328"/>
              <a:gd name="T1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351">
                <a:moveTo>
                  <a:pt x="232" y="251"/>
                </a:moveTo>
                <a:lnTo>
                  <a:pt x="228" y="251"/>
                </a:lnTo>
                <a:lnTo>
                  <a:pt x="225" y="255"/>
                </a:lnTo>
                <a:lnTo>
                  <a:pt x="225" y="259"/>
                </a:lnTo>
                <a:lnTo>
                  <a:pt x="225" y="263"/>
                </a:lnTo>
                <a:lnTo>
                  <a:pt x="227" y="267"/>
                </a:lnTo>
                <a:lnTo>
                  <a:pt x="228" y="269"/>
                </a:lnTo>
                <a:lnTo>
                  <a:pt x="232" y="269"/>
                </a:lnTo>
                <a:lnTo>
                  <a:pt x="236" y="269"/>
                </a:lnTo>
                <a:lnTo>
                  <a:pt x="240" y="267"/>
                </a:lnTo>
                <a:lnTo>
                  <a:pt x="242" y="263"/>
                </a:lnTo>
                <a:lnTo>
                  <a:pt x="242" y="259"/>
                </a:lnTo>
                <a:lnTo>
                  <a:pt x="240" y="255"/>
                </a:lnTo>
                <a:lnTo>
                  <a:pt x="238" y="251"/>
                </a:lnTo>
                <a:lnTo>
                  <a:pt x="232" y="251"/>
                </a:lnTo>
                <a:close/>
                <a:moveTo>
                  <a:pt x="257" y="249"/>
                </a:moveTo>
                <a:lnTo>
                  <a:pt x="253" y="251"/>
                </a:lnTo>
                <a:lnTo>
                  <a:pt x="250" y="255"/>
                </a:lnTo>
                <a:lnTo>
                  <a:pt x="250" y="259"/>
                </a:lnTo>
                <a:lnTo>
                  <a:pt x="250" y="263"/>
                </a:lnTo>
                <a:lnTo>
                  <a:pt x="252" y="267"/>
                </a:lnTo>
                <a:lnTo>
                  <a:pt x="255" y="269"/>
                </a:lnTo>
                <a:lnTo>
                  <a:pt x="257" y="269"/>
                </a:lnTo>
                <a:lnTo>
                  <a:pt x="261" y="269"/>
                </a:lnTo>
                <a:lnTo>
                  <a:pt x="265" y="267"/>
                </a:lnTo>
                <a:lnTo>
                  <a:pt x="267" y="263"/>
                </a:lnTo>
                <a:lnTo>
                  <a:pt x="267" y="259"/>
                </a:lnTo>
                <a:lnTo>
                  <a:pt x="265" y="255"/>
                </a:lnTo>
                <a:lnTo>
                  <a:pt x="263" y="251"/>
                </a:lnTo>
                <a:lnTo>
                  <a:pt x="257" y="249"/>
                </a:lnTo>
                <a:close/>
                <a:moveTo>
                  <a:pt x="284" y="249"/>
                </a:moveTo>
                <a:lnTo>
                  <a:pt x="278" y="251"/>
                </a:lnTo>
                <a:lnTo>
                  <a:pt x="276" y="253"/>
                </a:lnTo>
                <a:lnTo>
                  <a:pt x="275" y="259"/>
                </a:lnTo>
                <a:lnTo>
                  <a:pt x="275" y="263"/>
                </a:lnTo>
                <a:lnTo>
                  <a:pt x="276" y="265"/>
                </a:lnTo>
                <a:lnTo>
                  <a:pt x="280" y="267"/>
                </a:lnTo>
                <a:lnTo>
                  <a:pt x="284" y="269"/>
                </a:lnTo>
                <a:lnTo>
                  <a:pt x="286" y="267"/>
                </a:lnTo>
                <a:lnTo>
                  <a:pt x="290" y="265"/>
                </a:lnTo>
                <a:lnTo>
                  <a:pt x="292" y="263"/>
                </a:lnTo>
                <a:lnTo>
                  <a:pt x="292" y="259"/>
                </a:lnTo>
                <a:lnTo>
                  <a:pt x="292" y="253"/>
                </a:lnTo>
                <a:lnTo>
                  <a:pt x="288" y="251"/>
                </a:lnTo>
                <a:lnTo>
                  <a:pt x="284" y="249"/>
                </a:lnTo>
                <a:close/>
                <a:moveTo>
                  <a:pt x="113" y="209"/>
                </a:moveTo>
                <a:lnTo>
                  <a:pt x="108" y="209"/>
                </a:lnTo>
                <a:lnTo>
                  <a:pt x="106" y="213"/>
                </a:lnTo>
                <a:lnTo>
                  <a:pt x="104" y="217"/>
                </a:lnTo>
                <a:lnTo>
                  <a:pt x="104" y="221"/>
                </a:lnTo>
                <a:lnTo>
                  <a:pt x="106" y="224"/>
                </a:lnTo>
                <a:lnTo>
                  <a:pt x="109" y="226"/>
                </a:lnTo>
                <a:lnTo>
                  <a:pt x="113" y="226"/>
                </a:lnTo>
                <a:lnTo>
                  <a:pt x="115" y="226"/>
                </a:lnTo>
                <a:lnTo>
                  <a:pt x="119" y="224"/>
                </a:lnTo>
                <a:lnTo>
                  <a:pt x="121" y="221"/>
                </a:lnTo>
                <a:lnTo>
                  <a:pt x="121" y="217"/>
                </a:lnTo>
                <a:lnTo>
                  <a:pt x="121" y="213"/>
                </a:lnTo>
                <a:lnTo>
                  <a:pt x="117" y="209"/>
                </a:lnTo>
                <a:lnTo>
                  <a:pt x="113" y="209"/>
                </a:lnTo>
                <a:close/>
                <a:moveTo>
                  <a:pt x="296" y="167"/>
                </a:moveTo>
                <a:lnTo>
                  <a:pt x="313" y="184"/>
                </a:lnTo>
                <a:lnTo>
                  <a:pt x="324" y="205"/>
                </a:lnTo>
                <a:lnTo>
                  <a:pt x="328" y="228"/>
                </a:lnTo>
                <a:lnTo>
                  <a:pt x="324" y="253"/>
                </a:lnTo>
                <a:lnTo>
                  <a:pt x="315" y="274"/>
                </a:lnTo>
                <a:lnTo>
                  <a:pt x="300" y="294"/>
                </a:lnTo>
                <a:lnTo>
                  <a:pt x="300" y="295"/>
                </a:lnTo>
                <a:lnTo>
                  <a:pt x="309" y="349"/>
                </a:lnTo>
                <a:lnTo>
                  <a:pt x="309" y="351"/>
                </a:lnTo>
                <a:lnTo>
                  <a:pt x="307" y="351"/>
                </a:lnTo>
                <a:lnTo>
                  <a:pt x="305" y="351"/>
                </a:lnTo>
                <a:lnTo>
                  <a:pt x="267" y="313"/>
                </a:lnTo>
                <a:lnTo>
                  <a:pt x="267" y="313"/>
                </a:lnTo>
                <a:lnTo>
                  <a:pt x="242" y="315"/>
                </a:lnTo>
                <a:lnTo>
                  <a:pt x="219" y="313"/>
                </a:lnTo>
                <a:lnTo>
                  <a:pt x="198" y="301"/>
                </a:lnTo>
                <a:lnTo>
                  <a:pt x="180" y="286"/>
                </a:lnTo>
                <a:lnTo>
                  <a:pt x="167" y="267"/>
                </a:lnTo>
                <a:lnTo>
                  <a:pt x="192" y="251"/>
                </a:lnTo>
                <a:lnTo>
                  <a:pt x="209" y="228"/>
                </a:lnTo>
                <a:lnTo>
                  <a:pt x="219" y="200"/>
                </a:lnTo>
                <a:lnTo>
                  <a:pt x="250" y="198"/>
                </a:lnTo>
                <a:lnTo>
                  <a:pt x="275" y="186"/>
                </a:lnTo>
                <a:lnTo>
                  <a:pt x="296" y="167"/>
                </a:lnTo>
                <a:close/>
                <a:moveTo>
                  <a:pt x="213" y="153"/>
                </a:moveTo>
                <a:lnTo>
                  <a:pt x="219" y="175"/>
                </a:lnTo>
                <a:lnTo>
                  <a:pt x="219" y="200"/>
                </a:lnTo>
                <a:lnTo>
                  <a:pt x="196" y="194"/>
                </a:lnTo>
                <a:lnTo>
                  <a:pt x="175" y="182"/>
                </a:lnTo>
                <a:lnTo>
                  <a:pt x="192" y="165"/>
                </a:lnTo>
                <a:lnTo>
                  <a:pt x="213" y="153"/>
                </a:lnTo>
                <a:close/>
                <a:moveTo>
                  <a:pt x="115" y="148"/>
                </a:moveTo>
                <a:lnTo>
                  <a:pt x="106" y="148"/>
                </a:lnTo>
                <a:lnTo>
                  <a:pt x="98" y="152"/>
                </a:lnTo>
                <a:lnTo>
                  <a:pt x="100" y="163"/>
                </a:lnTo>
                <a:lnTo>
                  <a:pt x="104" y="161"/>
                </a:lnTo>
                <a:lnTo>
                  <a:pt x="106" y="159"/>
                </a:lnTo>
                <a:lnTo>
                  <a:pt x="109" y="159"/>
                </a:lnTo>
                <a:lnTo>
                  <a:pt x="113" y="159"/>
                </a:lnTo>
                <a:lnTo>
                  <a:pt x="117" y="161"/>
                </a:lnTo>
                <a:lnTo>
                  <a:pt x="119" y="163"/>
                </a:lnTo>
                <a:lnTo>
                  <a:pt x="119" y="167"/>
                </a:lnTo>
                <a:lnTo>
                  <a:pt x="117" y="175"/>
                </a:lnTo>
                <a:lnTo>
                  <a:pt x="111" y="180"/>
                </a:lnTo>
                <a:lnTo>
                  <a:pt x="108" y="190"/>
                </a:lnTo>
                <a:lnTo>
                  <a:pt x="106" y="201"/>
                </a:lnTo>
                <a:lnTo>
                  <a:pt x="119" y="201"/>
                </a:lnTo>
                <a:lnTo>
                  <a:pt x="121" y="190"/>
                </a:lnTo>
                <a:lnTo>
                  <a:pt x="127" y="182"/>
                </a:lnTo>
                <a:lnTo>
                  <a:pt x="132" y="175"/>
                </a:lnTo>
                <a:lnTo>
                  <a:pt x="134" y="165"/>
                </a:lnTo>
                <a:lnTo>
                  <a:pt x="131" y="155"/>
                </a:lnTo>
                <a:lnTo>
                  <a:pt x="125" y="150"/>
                </a:lnTo>
                <a:lnTo>
                  <a:pt x="115" y="148"/>
                </a:lnTo>
                <a:close/>
                <a:moveTo>
                  <a:pt x="230" y="113"/>
                </a:moveTo>
                <a:lnTo>
                  <a:pt x="225" y="113"/>
                </a:lnTo>
                <a:lnTo>
                  <a:pt x="223" y="117"/>
                </a:lnTo>
                <a:lnTo>
                  <a:pt x="221" y="123"/>
                </a:lnTo>
                <a:lnTo>
                  <a:pt x="221" y="125"/>
                </a:lnTo>
                <a:lnTo>
                  <a:pt x="223" y="129"/>
                </a:lnTo>
                <a:lnTo>
                  <a:pt x="227" y="130"/>
                </a:lnTo>
                <a:lnTo>
                  <a:pt x="230" y="130"/>
                </a:lnTo>
                <a:lnTo>
                  <a:pt x="234" y="130"/>
                </a:lnTo>
                <a:lnTo>
                  <a:pt x="236" y="129"/>
                </a:lnTo>
                <a:lnTo>
                  <a:pt x="238" y="125"/>
                </a:lnTo>
                <a:lnTo>
                  <a:pt x="238" y="123"/>
                </a:lnTo>
                <a:lnTo>
                  <a:pt x="238" y="117"/>
                </a:lnTo>
                <a:lnTo>
                  <a:pt x="234" y="113"/>
                </a:lnTo>
                <a:lnTo>
                  <a:pt x="230" y="113"/>
                </a:lnTo>
                <a:close/>
                <a:moveTo>
                  <a:pt x="144" y="104"/>
                </a:moveTo>
                <a:lnTo>
                  <a:pt x="146" y="132"/>
                </a:lnTo>
                <a:lnTo>
                  <a:pt x="156" y="159"/>
                </a:lnTo>
                <a:lnTo>
                  <a:pt x="175" y="182"/>
                </a:lnTo>
                <a:lnTo>
                  <a:pt x="163" y="209"/>
                </a:lnTo>
                <a:lnTo>
                  <a:pt x="159" y="238"/>
                </a:lnTo>
                <a:lnTo>
                  <a:pt x="167" y="267"/>
                </a:lnTo>
                <a:lnTo>
                  <a:pt x="136" y="272"/>
                </a:lnTo>
                <a:lnTo>
                  <a:pt x="109" y="267"/>
                </a:lnTo>
                <a:lnTo>
                  <a:pt x="84" y="253"/>
                </a:lnTo>
                <a:lnTo>
                  <a:pt x="65" y="232"/>
                </a:lnTo>
                <a:lnTo>
                  <a:pt x="54" y="205"/>
                </a:lnTo>
                <a:lnTo>
                  <a:pt x="52" y="203"/>
                </a:lnTo>
                <a:lnTo>
                  <a:pt x="2" y="186"/>
                </a:lnTo>
                <a:lnTo>
                  <a:pt x="0" y="184"/>
                </a:lnTo>
                <a:lnTo>
                  <a:pt x="0" y="182"/>
                </a:lnTo>
                <a:lnTo>
                  <a:pt x="2" y="182"/>
                </a:lnTo>
                <a:lnTo>
                  <a:pt x="54" y="167"/>
                </a:lnTo>
                <a:lnTo>
                  <a:pt x="54" y="167"/>
                </a:lnTo>
                <a:lnTo>
                  <a:pt x="63" y="144"/>
                </a:lnTo>
                <a:lnTo>
                  <a:pt x="79" y="127"/>
                </a:lnTo>
                <a:lnTo>
                  <a:pt x="98" y="113"/>
                </a:lnTo>
                <a:lnTo>
                  <a:pt x="121" y="106"/>
                </a:lnTo>
                <a:lnTo>
                  <a:pt x="144" y="104"/>
                </a:lnTo>
                <a:close/>
                <a:moveTo>
                  <a:pt x="223" y="52"/>
                </a:moveTo>
                <a:lnTo>
                  <a:pt x="225" y="106"/>
                </a:lnTo>
                <a:lnTo>
                  <a:pt x="236" y="106"/>
                </a:lnTo>
                <a:lnTo>
                  <a:pt x="238" y="52"/>
                </a:lnTo>
                <a:lnTo>
                  <a:pt x="223" y="52"/>
                </a:lnTo>
                <a:close/>
                <a:moveTo>
                  <a:pt x="300" y="0"/>
                </a:moveTo>
                <a:lnTo>
                  <a:pt x="300" y="2"/>
                </a:lnTo>
                <a:lnTo>
                  <a:pt x="300" y="2"/>
                </a:lnTo>
                <a:lnTo>
                  <a:pt x="286" y="56"/>
                </a:lnTo>
                <a:lnTo>
                  <a:pt x="286" y="56"/>
                </a:lnTo>
                <a:lnTo>
                  <a:pt x="301" y="75"/>
                </a:lnTo>
                <a:lnTo>
                  <a:pt x="309" y="98"/>
                </a:lnTo>
                <a:lnTo>
                  <a:pt x="311" y="121"/>
                </a:lnTo>
                <a:lnTo>
                  <a:pt x="307" y="144"/>
                </a:lnTo>
                <a:lnTo>
                  <a:pt x="296" y="165"/>
                </a:lnTo>
                <a:lnTo>
                  <a:pt x="271" y="152"/>
                </a:lnTo>
                <a:lnTo>
                  <a:pt x="242" y="148"/>
                </a:lnTo>
                <a:lnTo>
                  <a:pt x="213" y="153"/>
                </a:lnTo>
                <a:lnTo>
                  <a:pt x="196" y="129"/>
                </a:lnTo>
                <a:lnTo>
                  <a:pt x="173" y="111"/>
                </a:lnTo>
                <a:lnTo>
                  <a:pt x="144" y="104"/>
                </a:lnTo>
                <a:lnTo>
                  <a:pt x="154" y="75"/>
                </a:lnTo>
                <a:lnTo>
                  <a:pt x="173" y="54"/>
                </a:lnTo>
                <a:lnTo>
                  <a:pt x="196" y="38"/>
                </a:lnTo>
                <a:lnTo>
                  <a:pt x="225" y="33"/>
                </a:lnTo>
                <a:lnTo>
                  <a:pt x="253" y="36"/>
                </a:lnTo>
                <a:lnTo>
                  <a:pt x="255" y="36"/>
                </a:lnTo>
                <a:lnTo>
                  <a:pt x="298" y="0"/>
                </a:lnTo>
                <a:lnTo>
                  <a:pt x="300"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83" name="Group 32">
            <a:extLst>
              <a:ext uri="{FF2B5EF4-FFF2-40B4-BE49-F238E27FC236}">
                <a16:creationId xmlns:a16="http://schemas.microsoft.com/office/drawing/2014/main" id="{03CDC771-8DE9-7520-3513-892342F363CA}"/>
              </a:ext>
            </a:extLst>
          </p:cNvPr>
          <p:cNvGrpSpPr/>
          <p:nvPr/>
        </p:nvGrpSpPr>
        <p:grpSpPr>
          <a:xfrm>
            <a:off x="5142169" y="924726"/>
            <a:ext cx="420413" cy="402961"/>
            <a:chOff x="5151438" y="2524125"/>
            <a:chExt cx="1262063" cy="1209676"/>
          </a:xfrm>
          <a:solidFill>
            <a:schemeClr val="accent1"/>
          </a:solidFill>
        </p:grpSpPr>
        <p:sp>
          <p:nvSpPr>
            <p:cNvPr id="384" name="Freeform 11">
              <a:extLst>
                <a:ext uri="{FF2B5EF4-FFF2-40B4-BE49-F238E27FC236}">
                  <a16:creationId xmlns:a16="http://schemas.microsoft.com/office/drawing/2014/main" id="{794E36A3-FE7D-7D7B-E181-C2878781C3E1}"/>
                </a:ext>
              </a:extLst>
            </p:cNvPr>
            <p:cNvSpPr>
              <a:spLocks/>
            </p:cNvSpPr>
            <p:nvPr/>
          </p:nvSpPr>
          <p:spPr bwMode="auto">
            <a:xfrm>
              <a:off x="5545138" y="2524125"/>
              <a:ext cx="482600"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3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3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9"/>
                    <a:pt x="95" y="149"/>
                    <a:pt x="93" y="150"/>
                  </a:cubicBezTo>
                  <a:cubicBezTo>
                    <a:pt x="40" y="181"/>
                    <a:pt x="40" y="181"/>
                    <a:pt x="40" y="181"/>
                  </a:cubicBezTo>
                  <a:cubicBezTo>
                    <a:pt x="38" y="182"/>
                    <a:pt x="37" y="182"/>
                    <a:pt x="37" y="179"/>
                  </a:cubicBezTo>
                  <a:cubicBezTo>
                    <a:pt x="51" y="119"/>
                    <a:pt x="51" y="119"/>
                    <a:pt x="51" y="119"/>
                  </a:cubicBezTo>
                  <a:cubicBezTo>
                    <a:pt x="51" y="117"/>
                    <a:pt x="50" y="114"/>
                    <a:pt x="48" y="113"/>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3"/>
                    <a:pt x="144" y="113"/>
                    <a:pt x="144" y="113"/>
                  </a:cubicBezTo>
                  <a:cubicBezTo>
                    <a:pt x="142" y="114"/>
                    <a:pt x="141" y="117"/>
                    <a:pt x="142" y="119"/>
                  </a:cubicBezTo>
                  <a:cubicBezTo>
                    <a:pt x="155" y="179"/>
                    <a:pt x="155" y="179"/>
                    <a:pt x="155" y="179"/>
                  </a:cubicBezTo>
                  <a:cubicBezTo>
                    <a:pt x="156" y="182"/>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5" name="Freeform 12">
              <a:extLst>
                <a:ext uri="{FF2B5EF4-FFF2-40B4-BE49-F238E27FC236}">
                  <a16:creationId xmlns:a16="http://schemas.microsoft.com/office/drawing/2014/main" id="{3C453534-4648-85D7-04DF-92802FB97307}"/>
                </a:ext>
              </a:extLst>
            </p:cNvPr>
            <p:cNvSpPr>
              <a:spLocks/>
            </p:cNvSpPr>
            <p:nvPr/>
          </p:nvSpPr>
          <p:spPr bwMode="auto">
            <a:xfrm>
              <a:off x="593248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5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7"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5" y="63"/>
                    <a:pt x="65" y="63"/>
                    <a:pt x="65" y="63"/>
                  </a:cubicBezTo>
                  <a:cubicBezTo>
                    <a:pt x="67" y="63"/>
                    <a:pt x="69" y="61"/>
                    <a:pt x="70" y="59"/>
                  </a:cubicBezTo>
                  <a:cubicBezTo>
                    <a:pt x="95" y="2"/>
                    <a:pt x="95" y="2"/>
                    <a:pt x="95" y="2"/>
                  </a:cubicBezTo>
                  <a:cubicBezTo>
                    <a:pt x="96"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6" name="Freeform 13">
              <a:extLst>
                <a:ext uri="{FF2B5EF4-FFF2-40B4-BE49-F238E27FC236}">
                  <a16:creationId xmlns:a16="http://schemas.microsoft.com/office/drawing/2014/main" id="{D1A9E911-096E-3DE2-3935-257BAC5692F6}"/>
                </a:ext>
              </a:extLst>
            </p:cNvPr>
            <p:cNvSpPr>
              <a:spLocks/>
            </p:cNvSpPr>
            <p:nvPr/>
          </p:nvSpPr>
          <p:spPr bwMode="auto">
            <a:xfrm>
              <a:off x="515143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6"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7" name="Freeform 14">
              <a:extLst>
                <a:ext uri="{FF2B5EF4-FFF2-40B4-BE49-F238E27FC236}">
                  <a16:creationId xmlns:a16="http://schemas.microsoft.com/office/drawing/2014/main" id="{79B588A3-5568-EDBA-E52E-DEE25E4D2AB1}"/>
                </a:ext>
              </a:extLst>
            </p:cNvPr>
            <p:cNvSpPr>
              <a:spLocks/>
            </p:cNvSpPr>
            <p:nvPr/>
          </p:nvSpPr>
          <p:spPr bwMode="auto">
            <a:xfrm>
              <a:off x="5788026" y="3275013"/>
              <a:ext cx="482600" cy="458788"/>
            </a:xfrm>
            <a:custGeom>
              <a:avLst/>
              <a:gdLst>
                <a:gd name="T0" fmla="*/ 99 w 192"/>
                <a:gd name="T1" fmla="*/ 150 h 183"/>
                <a:gd name="T2" fmla="*/ 92 w 192"/>
                <a:gd name="T3" fmla="*/ 150 h 183"/>
                <a:gd name="T4" fmla="*/ 39 w 192"/>
                <a:gd name="T5" fmla="*/ 181 h 183"/>
                <a:gd name="T6" fmla="*/ 37 w 192"/>
                <a:gd name="T7" fmla="*/ 179 h 183"/>
                <a:gd name="T8" fmla="*/ 50 w 192"/>
                <a:gd name="T9" fmla="*/ 119 h 183"/>
                <a:gd name="T10" fmla="*/ 48 w 192"/>
                <a:gd name="T11" fmla="*/ 113 h 183"/>
                <a:gd name="T12" fmla="*/ 2 w 192"/>
                <a:gd name="T13" fmla="*/ 72 h 183"/>
                <a:gd name="T14" fmla="*/ 3 w 192"/>
                <a:gd name="T15" fmla="*/ 69 h 183"/>
                <a:gd name="T16" fmla="*/ 64 w 192"/>
                <a:gd name="T17" fmla="*/ 63 h 183"/>
                <a:gd name="T18" fmla="*/ 70 w 192"/>
                <a:gd name="T19" fmla="*/ 59 h 183"/>
                <a:gd name="T20" fmla="*/ 94 w 192"/>
                <a:gd name="T21" fmla="*/ 2 h 183"/>
                <a:gd name="T22" fmla="*/ 97 w 192"/>
                <a:gd name="T23" fmla="*/ 2 h 183"/>
                <a:gd name="T24" fmla="*/ 122 w 192"/>
                <a:gd name="T25" fmla="*/ 59 h 183"/>
                <a:gd name="T26" fmla="*/ 128 w 192"/>
                <a:gd name="T27" fmla="*/ 63 h 183"/>
                <a:gd name="T28" fmla="*/ 189 w 192"/>
                <a:gd name="T29" fmla="*/ 69 h 183"/>
                <a:gd name="T30" fmla="*/ 190 w 192"/>
                <a:gd name="T31" fmla="*/ 72 h 183"/>
                <a:gd name="T32" fmla="*/ 144 w 192"/>
                <a:gd name="T33" fmla="*/ 113 h 183"/>
                <a:gd name="T34" fmla="*/ 141 w 192"/>
                <a:gd name="T35" fmla="*/ 119 h 183"/>
                <a:gd name="T36" fmla="*/ 155 w 192"/>
                <a:gd name="T37" fmla="*/ 179 h 183"/>
                <a:gd name="T38" fmla="*/ 152 w 192"/>
                <a:gd name="T39" fmla="*/ 181 h 183"/>
                <a:gd name="T40" fmla="*/ 99 w 192"/>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3">
                  <a:moveTo>
                    <a:pt x="99" y="150"/>
                  </a:moveTo>
                  <a:cubicBezTo>
                    <a:pt x="97" y="149"/>
                    <a:pt x="94" y="149"/>
                    <a:pt x="92" y="150"/>
                  </a:cubicBezTo>
                  <a:cubicBezTo>
                    <a:pt x="39" y="181"/>
                    <a:pt x="39" y="181"/>
                    <a:pt x="39" y="181"/>
                  </a:cubicBezTo>
                  <a:cubicBezTo>
                    <a:pt x="37" y="183"/>
                    <a:pt x="36" y="182"/>
                    <a:pt x="37" y="179"/>
                  </a:cubicBezTo>
                  <a:cubicBezTo>
                    <a:pt x="50" y="119"/>
                    <a:pt x="50" y="119"/>
                    <a:pt x="50" y="119"/>
                  </a:cubicBezTo>
                  <a:cubicBezTo>
                    <a:pt x="51" y="117"/>
                    <a:pt x="50" y="114"/>
                    <a:pt x="48" y="113"/>
                  </a:cubicBezTo>
                  <a:cubicBezTo>
                    <a:pt x="2" y="72"/>
                    <a:pt x="2" y="72"/>
                    <a:pt x="2" y="72"/>
                  </a:cubicBezTo>
                  <a:cubicBezTo>
                    <a:pt x="0" y="70"/>
                    <a:pt x="0" y="69"/>
                    <a:pt x="3" y="69"/>
                  </a:cubicBezTo>
                  <a:cubicBezTo>
                    <a:pt x="64" y="63"/>
                    <a:pt x="64" y="63"/>
                    <a:pt x="64" y="63"/>
                  </a:cubicBezTo>
                  <a:cubicBezTo>
                    <a:pt x="66" y="63"/>
                    <a:pt x="69" y="61"/>
                    <a:pt x="70" y="59"/>
                  </a:cubicBezTo>
                  <a:cubicBezTo>
                    <a:pt x="94" y="2"/>
                    <a:pt x="94" y="2"/>
                    <a:pt x="94" y="2"/>
                  </a:cubicBezTo>
                  <a:cubicBezTo>
                    <a:pt x="95" y="0"/>
                    <a:pt x="97" y="0"/>
                    <a:pt x="97" y="2"/>
                  </a:cubicBezTo>
                  <a:cubicBezTo>
                    <a:pt x="122" y="59"/>
                    <a:pt x="122" y="59"/>
                    <a:pt x="122" y="59"/>
                  </a:cubicBezTo>
                  <a:cubicBezTo>
                    <a:pt x="123" y="61"/>
                    <a:pt x="125" y="63"/>
                    <a:pt x="128" y="63"/>
                  </a:cubicBezTo>
                  <a:cubicBezTo>
                    <a:pt x="189" y="69"/>
                    <a:pt x="189" y="69"/>
                    <a:pt x="189" y="69"/>
                  </a:cubicBezTo>
                  <a:cubicBezTo>
                    <a:pt x="191" y="69"/>
                    <a:pt x="192" y="70"/>
                    <a:pt x="190" y="72"/>
                  </a:cubicBezTo>
                  <a:cubicBezTo>
                    <a:pt x="144" y="113"/>
                    <a:pt x="144" y="113"/>
                    <a:pt x="144" y="113"/>
                  </a:cubicBezTo>
                  <a:cubicBezTo>
                    <a:pt x="142" y="114"/>
                    <a:pt x="141" y="117"/>
                    <a:pt x="141" y="119"/>
                  </a:cubicBezTo>
                  <a:cubicBezTo>
                    <a:pt x="155" y="179"/>
                    <a:pt x="155" y="179"/>
                    <a:pt x="155" y="179"/>
                  </a:cubicBezTo>
                  <a:cubicBezTo>
                    <a:pt x="156" y="182"/>
                    <a:pt x="154" y="183"/>
                    <a:pt x="152" y="181"/>
                  </a:cubicBezTo>
                  <a:lnTo>
                    <a:pt x="99"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8" name="Freeform 15">
              <a:extLst>
                <a:ext uri="{FF2B5EF4-FFF2-40B4-BE49-F238E27FC236}">
                  <a16:creationId xmlns:a16="http://schemas.microsoft.com/office/drawing/2014/main" id="{2A41A525-3A8A-B2B0-A4A7-7F4ED6D2FE21}"/>
                </a:ext>
              </a:extLst>
            </p:cNvPr>
            <p:cNvSpPr>
              <a:spLocks/>
            </p:cNvSpPr>
            <p:nvPr/>
          </p:nvSpPr>
          <p:spPr bwMode="auto">
            <a:xfrm>
              <a:off x="5303838" y="3275013"/>
              <a:ext cx="479425" cy="458788"/>
            </a:xfrm>
            <a:custGeom>
              <a:avLst/>
              <a:gdLst>
                <a:gd name="T0" fmla="*/ 99 w 191"/>
                <a:gd name="T1" fmla="*/ 150 h 183"/>
                <a:gd name="T2" fmla="*/ 92 w 191"/>
                <a:gd name="T3" fmla="*/ 150 h 183"/>
                <a:gd name="T4" fmla="*/ 39 w 191"/>
                <a:gd name="T5" fmla="*/ 181 h 183"/>
                <a:gd name="T6" fmla="*/ 36 w 191"/>
                <a:gd name="T7" fmla="*/ 179 h 183"/>
                <a:gd name="T8" fmla="*/ 50 w 191"/>
                <a:gd name="T9" fmla="*/ 119 h 183"/>
                <a:gd name="T10" fmla="*/ 48 w 191"/>
                <a:gd name="T11" fmla="*/ 113 h 183"/>
                <a:gd name="T12" fmla="*/ 1 w 191"/>
                <a:gd name="T13" fmla="*/ 72 h 183"/>
                <a:gd name="T14" fmla="*/ 2 w 191"/>
                <a:gd name="T15" fmla="*/ 69 h 183"/>
                <a:gd name="T16" fmla="*/ 64 w 191"/>
                <a:gd name="T17" fmla="*/ 63 h 183"/>
                <a:gd name="T18" fmla="*/ 70 w 191"/>
                <a:gd name="T19" fmla="*/ 59 h 183"/>
                <a:gd name="T20" fmla="*/ 94 w 191"/>
                <a:gd name="T21" fmla="*/ 2 h 183"/>
                <a:gd name="T22" fmla="*/ 97 w 191"/>
                <a:gd name="T23" fmla="*/ 2 h 183"/>
                <a:gd name="T24" fmla="*/ 122 w 191"/>
                <a:gd name="T25" fmla="*/ 59 h 183"/>
                <a:gd name="T26" fmla="*/ 127 w 191"/>
                <a:gd name="T27" fmla="*/ 63 h 183"/>
                <a:gd name="T28" fmla="*/ 189 w 191"/>
                <a:gd name="T29" fmla="*/ 69 h 183"/>
                <a:gd name="T30" fmla="*/ 190 w 191"/>
                <a:gd name="T31" fmla="*/ 72 h 183"/>
                <a:gd name="T32" fmla="*/ 143 w 191"/>
                <a:gd name="T33" fmla="*/ 113 h 183"/>
                <a:gd name="T34" fmla="*/ 141 w 191"/>
                <a:gd name="T35" fmla="*/ 119 h 183"/>
                <a:gd name="T36" fmla="*/ 155 w 191"/>
                <a:gd name="T37" fmla="*/ 179 h 183"/>
                <a:gd name="T38" fmla="*/ 152 w 191"/>
                <a:gd name="T39" fmla="*/ 181 h 183"/>
                <a:gd name="T40" fmla="*/ 99 w 191"/>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83">
                  <a:moveTo>
                    <a:pt x="99" y="150"/>
                  </a:moveTo>
                  <a:cubicBezTo>
                    <a:pt x="97" y="149"/>
                    <a:pt x="94" y="149"/>
                    <a:pt x="92" y="150"/>
                  </a:cubicBezTo>
                  <a:cubicBezTo>
                    <a:pt x="39" y="181"/>
                    <a:pt x="39" y="181"/>
                    <a:pt x="39" y="181"/>
                  </a:cubicBezTo>
                  <a:cubicBezTo>
                    <a:pt x="37" y="183"/>
                    <a:pt x="36" y="182"/>
                    <a:pt x="36" y="179"/>
                  </a:cubicBezTo>
                  <a:cubicBezTo>
                    <a:pt x="50" y="119"/>
                    <a:pt x="50" y="119"/>
                    <a:pt x="50" y="119"/>
                  </a:cubicBezTo>
                  <a:cubicBezTo>
                    <a:pt x="50" y="117"/>
                    <a:pt x="49" y="114"/>
                    <a:pt x="48" y="113"/>
                  </a:cubicBezTo>
                  <a:cubicBezTo>
                    <a:pt x="1" y="72"/>
                    <a:pt x="1" y="72"/>
                    <a:pt x="1" y="72"/>
                  </a:cubicBezTo>
                  <a:cubicBezTo>
                    <a:pt x="0" y="70"/>
                    <a:pt x="0" y="69"/>
                    <a:pt x="2" y="69"/>
                  </a:cubicBezTo>
                  <a:cubicBezTo>
                    <a:pt x="64" y="63"/>
                    <a:pt x="64" y="63"/>
                    <a:pt x="64" y="63"/>
                  </a:cubicBezTo>
                  <a:cubicBezTo>
                    <a:pt x="66" y="63"/>
                    <a:pt x="69" y="61"/>
                    <a:pt x="70" y="59"/>
                  </a:cubicBezTo>
                  <a:cubicBezTo>
                    <a:pt x="94" y="2"/>
                    <a:pt x="94" y="2"/>
                    <a:pt x="94" y="2"/>
                  </a:cubicBezTo>
                  <a:cubicBezTo>
                    <a:pt x="95" y="0"/>
                    <a:pt x="96" y="0"/>
                    <a:pt x="97" y="2"/>
                  </a:cubicBezTo>
                  <a:cubicBezTo>
                    <a:pt x="122" y="59"/>
                    <a:pt x="122" y="59"/>
                    <a:pt x="122" y="59"/>
                  </a:cubicBezTo>
                  <a:cubicBezTo>
                    <a:pt x="122" y="61"/>
                    <a:pt x="125" y="63"/>
                    <a:pt x="127" y="63"/>
                  </a:cubicBezTo>
                  <a:cubicBezTo>
                    <a:pt x="189" y="69"/>
                    <a:pt x="189" y="69"/>
                    <a:pt x="189" y="69"/>
                  </a:cubicBezTo>
                  <a:cubicBezTo>
                    <a:pt x="191" y="69"/>
                    <a:pt x="191" y="70"/>
                    <a:pt x="190" y="72"/>
                  </a:cubicBezTo>
                  <a:cubicBezTo>
                    <a:pt x="143" y="113"/>
                    <a:pt x="143" y="113"/>
                    <a:pt x="143" y="113"/>
                  </a:cubicBezTo>
                  <a:cubicBezTo>
                    <a:pt x="142" y="114"/>
                    <a:pt x="141" y="117"/>
                    <a:pt x="141" y="119"/>
                  </a:cubicBezTo>
                  <a:cubicBezTo>
                    <a:pt x="155" y="179"/>
                    <a:pt x="155" y="179"/>
                    <a:pt x="155" y="179"/>
                  </a:cubicBezTo>
                  <a:cubicBezTo>
                    <a:pt x="155" y="182"/>
                    <a:pt x="154" y="183"/>
                    <a:pt x="152" y="181"/>
                  </a:cubicBezTo>
                  <a:lnTo>
                    <a:pt x="99"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grpSp>
      <p:sp>
        <p:nvSpPr>
          <p:cNvPr id="389" name="Freeform 6">
            <a:extLst>
              <a:ext uri="{FF2B5EF4-FFF2-40B4-BE49-F238E27FC236}">
                <a16:creationId xmlns:a16="http://schemas.microsoft.com/office/drawing/2014/main" id="{CC0BEE6D-996F-0B20-3B0D-9DF623C8AC1D}"/>
              </a:ext>
            </a:extLst>
          </p:cNvPr>
          <p:cNvSpPr>
            <a:spLocks noEditPoints="1"/>
          </p:cNvSpPr>
          <p:nvPr/>
        </p:nvSpPr>
        <p:spPr bwMode="auto">
          <a:xfrm>
            <a:off x="5964583" y="949106"/>
            <a:ext cx="300038" cy="303212"/>
          </a:xfrm>
          <a:custGeom>
            <a:avLst/>
            <a:gdLst>
              <a:gd name="T0" fmla="*/ 1658 w 3208"/>
              <a:gd name="T1" fmla="*/ 744 h 3246"/>
              <a:gd name="T2" fmla="*/ 1550 w 3208"/>
              <a:gd name="T3" fmla="*/ 778 h 3246"/>
              <a:gd name="T4" fmla="*/ 1471 w 3208"/>
              <a:gd name="T5" fmla="*/ 833 h 3246"/>
              <a:gd name="T6" fmla="*/ 1415 w 3208"/>
              <a:gd name="T7" fmla="*/ 902 h 3246"/>
              <a:gd name="T8" fmla="*/ 1380 w 3208"/>
              <a:gd name="T9" fmla="*/ 980 h 3246"/>
              <a:gd name="T10" fmla="*/ 1361 w 3208"/>
              <a:gd name="T11" fmla="*/ 1059 h 3246"/>
              <a:gd name="T12" fmla="*/ 1356 w 3208"/>
              <a:gd name="T13" fmla="*/ 1133 h 3246"/>
              <a:gd name="T14" fmla="*/ 1172 w 3208"/>
              <a:gd name="T15" fmla="*/ 1680 h 3246"/>
              <a:gd name="T16" fmla="*/ 1742 w 3208"/>
              <a:gd name="T17" fmla="*/ 2621 h 3246"/>
              <a:gd name="T18" fmla="*/ 2037 w 3208"/>
              <a:gd name="T19" fmla="*/ 1348 h 3246"/>
              <a:gd name="T20" fmla="*/ 1744 w 3208"/>
              <a:gd name="T21" fmla="*/ 1130 h 3246"/>
              <a:gd name="T22" fmla="*/ 1765 w 3208"/>
              <a:gd name="T23" fmla="*/ 1084 h 3246"/>
              <a:gd name="T24" fmla="*/ 1800 w 3208"/>
              <a:gd name="T25" fmla="*/ 1065 h 3246"/>
              <a:gd name="T26" fmla="*/ 2032 w 3208"/>
              <a:gd name="T27" fmla="*/ 1062 h 3246"/>
              <a:gd name="T28" fmla="*/ 1604 w 3208"/>
              <a:gd name="T29" fmla="*/ 0 h 3246"/>
              <a:gd name="T30" fmla="*/ 1902 w 3208"/>
              <a:gd name="T31" fmla="*/ 29 h 3246"/>
              <a:gd name="T32" fmla="*/ 2183 w 3208"/>
              <a:gd name="T33" fmla="*/ 110 h 3246"/>
              <a:gd name="T34" fmla="*/ 2440 w 3208"/>
              <a:gd name="T35" fmla="*/ 239 h 3246"/>
              <a:gd name="T36" fmla="*/ 2669 w 3208"/>
              <a:gd name="T37" fmla="*/ 410 h 3246"/>
              <a:gd name="T38" fmla="*/ 2864 w 3208"/>
              <a:gd name="T39" fmla="*/ 619 h 3246"/>
              <a:gd name="T40" fmla="*/ 3020 w 3208"/>
              <a:gd name="T41" fmla="*/ 861 h 3246"/>
              <a:gd name="T42" fmla="*/ 3133 w 3208"/>
              <a:gd name="T43" fmla="*/ 1130 h 3246"/>
              <a:gd name="T44" fmla="*/ 3196 w 3208"/>
              <a:gd name="T45" fmla="*/ 1420 h 3246"/>
              <a:gd name="T46" fmla="*/ 3205 w 3208"/>
              <a:gd name="T47" fmla="*/ 1726 h 3246"/>
              <a:gd name="T48" fmla="*/ 3160 w 3208"/>
              <a:gd name="T49" fmla="*/ 2022 h 3246"/>
              <a:gd name="T50" fmla="*/ 3062 w 3208"/>
              <a:gd name="T51" fmla="*/ 2298 h 3246"/>
              <a:gd name="T52" fmla="*/ 2921 w 3208"/>
              <a:gd name="T53" fmla="*/ 2550 h 3246"/>
              <a:gd name="T54" fmla="*/ 2738 w 3208"/>
              <a:gd name="T55" fmla="*/ 2770 h 3246"/>
              <a:gd name="T56" fmla="*/ 2520 w 3208"/>
              <a:gd name="T57" fmla="*/ 2955 h 3246"/>
              <a:gd name="T58" fmla="*/ 2272 w 3208"/>
              <a:gd name="T59" fmla="*/ 3098 h 3246"/>
              <a:gd name="T60" fmla="*/ 1999 w 3208"/>
              <a:gd name="T61" fmla="*/ 3196 h 3246"/>
              <a:gd name="T62" fmla="*/ 1706 w 3208"/>
              <a:gd name="T63" fmla="*/ 3242 h 3246"/>
              <a:gd name="T64" fmla="*/ 1403 w 3208"/>
              <a:gd name="T65" fmla="*/ 3233 h 3246"/>
              <a:gd name="T66" fmla="*/ 1116 w 3208"/>
              <a:gd name="T67" fmla="*/ 3169 h 3246"/>
              <a:gd name="T68" fmla="*/ 851 w 3208"/>
              <a:gd name="T69" fmla="*/ 3055 h 3246"/>
              <a:gd name="T70" fmla="*/ 612 w 3208"/>
              <a:gd name="T71" fmla="*/ 2897 h 3246"/>
              <a:gd name="T72" fmla="*/ 405 w 3208"/>
              <a:gd name="T73" fmla="*/ 2700 h 3246"/>
              <a:gd name="T74" fmla="*/ 236 w 3208"/>
              <a:gd name="T75" fmla="*/ 2468 h 3246"/>
              <a:gd name="T76" fmla="*/ 108 w 3208"/>
              <a:gd name="T77" fmla="*/ 2209 h 3246"/>
              <a:gd name="T78" fmla="*/ 28 w 3208"/>
              <a:gd name="T79" fmla="*/ 1925 h 3246"/>
              <a:gd name="T80" fmla="*/ 0 w 3208"/>
              <a:gd name="T81" fmla="*/ 1623 h 3246"/>
              <a:gd name="T82" fmla="*/ 28 w 3208"/>
              <a:gd name="T83" fmla="*/ 1321 h 3246"/>
              <a:gd name="T84" fmla="*/ 108 w 3208"/>
              <a:gd name="T85" fmla="*/ 1038 h 3246"/>
              <a:gd name="T86" fmla="*/ 236 w 3208"/>
              <a:gd name="T87" fmla="*/ 778 h 3246"/>
              <a:gd name="T88" fmla="*/ 405 w 3208"/>
              <a:gd name="T89" fmla="*/ 546 h 3246"/>
              <a:gd name="T90" fmla="*/ 612 w 3208"/>
              <a:gd name="T91" fmla="*/ 349 h 3246"/>
              <a:gd name="T92" fmla="*/ 851 w 3208"/>
              <a:gd name="T93" fmla="*/ 191 h 3246"/>
              <a:gd name="T94" fmla="*/ 1116 w 3208"/>
              <a:gd name="T95" fmla="*/ 77 h 3246"/>
              <a:gd name="T96" fmla="*/ 1403 w 3208"/>
              <a:gd name="T97" fmla="*/ 14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8" h="3246">
                <a:moveTo>
                  <a:pt x="1746" y="738"/>
                </a:moveTo>
                <a:lnTo>
                  <a:pt x="1700" y="739"/>
                </a:lnTo>
                <a:lnTo>
                  <a:pt x="1658" y="744"/>
                </a:lnTo>
                <a:lnTo>
                  <a:pt x="1619" y="753"/>
                </a:lnTo>
                <a:lnTo>
                  <a:pt x="1583" y="765"/>
                </a:lnTo>
                <a:lnTo>
                  <a:pt x="1550" y="778"/>
                </a:lnTo>
                <a:lnTo>
                  <a:pt x="1521" y="794"/>
                </a:lnTo>
                <a:lnTo>
                  <a:pt x="1495" y="812"/>
                </a:lnTo>
                <a:lnTo>
                  <a:pt x="1471" y="833"/>
                </a:lnTo>
                <a:lnTo>
                  <a:pt x="1450" y="854"/>
                </a:lnTo>
                <a:lnTo>
                  <a:pt x="1432" y="877"/>
                </a:lnTo>
                <a:lnTo>
                  <a:pt x="1415" y="902"/>
                </a:lnTo>
                <a:lnTo>
                  <a:pt x="1402" y="927"/>
                </a:lnTo>
                <a:lnTo>
                  <a:pt x="1390" y="953"/>
                </a:lnTo>
                <a:lnTo>
                  <a:pt x="1380" y="980"/>
                </a:lnTo>
                <a:lnTo>
                  <a:pt x="1372" y="1006"/>
                </a:lnTo>
                <a:lnTo>
                  <a:pt x="1366" y="1032"/>
                </a:lnTo>
                <a:lnTo>
                  <a:pt x="1361" y="1059"/>
                </a:lnTo>
                <a:lnTo>
                  <a:pt x="1358" y="1084"/>
                </a:lnTo>
                <a:lnTo>
                  <a:pt x="1356" y="1109"/>
                </a:lnTo>
                <a:lnTo>
                  <a:pt x="1356" y="1133"/>
                </a:lnTo>
                <a:lnTo>
                  <a:pt x="1356" y="1348"/>
                </a:lnTo>
                <a:lnTo>
                  <a:pt x="1172" y="1348"/>
                </a:lnTo>
                <a:lnTo>
                  <a:pt x="1172" y="1680"/>
                </a:lnTo>
                <a:lnTo>
                  <a:pt x="1356" y="1680"/>
                </a:lnTo>
                <a:lnTo>
                  <a:pt x="1356" y="2621"/>
                </a:lnTo>
                <a:lnTo>
                  <a:pt x="1742" y="2621"/>
                </a:lnTo>
                <a:lnTo>
                  <a:pt x="1742" y="1680"/>
                </a:lnTo>
                <a:lnTo>
                  <a:pt x="2003" y="1680"/>
                </a:lnTo>
                <a:lnTo>
                  <a:pt x="2037" y="1348"/>
                </a:lnTo>
                <a:lnTo>
                  <a:pt x="1742" y="1348"/>
                </a:lnTo>
                <a:lnTo>
                  <a:pt x="1742" y="1152"/>
                </a:lnTo>
                <a:lnTo>
                  <a:pt x="1744" y="1130"/>
                </a:lnTo>
                <a:lnTo>
                  <a:pt x="1749" y="1112"/>
                </a:lnTo>
                <a:lnTo>
                  <a:pt x="1756" y="1096"/>
                </a:lnTo>
                <a:lnTo>
                  <a:pt x="1765" y="1084"/>
                </a:lnTo>
                <a:lnTo>
                  <a:pt x="1776" y="1075"/>
                </a:lnTo>
                <a:lnTo>
                  <a:pt x="1788" y="1069"/>
                </a:lnTo>
                <a:lnTo>
                  <a:pt x="1800" y="1065"/>
                </a:lnTo>
                <a:lnTo>
                  <a:pt x="1812" y="1063"/>
                </a:lnTo>
                <a:lnTo>
                  <a:pt x="1824" y="1062"/>
                </a:lnTo>
                <a:lnTo>
                  <a:pt x="2032" y="1062"/>
                </a:lnTo>
                <a:lnTo>
                  <a:pt x="2032" y="739"/>
                </a:lnTo>
                <a:lnTo>
                  <a:pt x="1746" y="738"/>
                </a:lnTo>
                <a:close/>
                <a:moveTo>
                  <a:pt x="1604" y="0"/>
                </a:moveTo>
                <a:lnTo>
                  <a:pt x="1706" y="4"/>
                </a:lnTo>
                <a:lnTo>
                  <a:pt x="1805" y="14"/>
                </a:lnTo>
                <a:lnTo>
                  <a:pt x="1902" y="29"/>
                </a:lnTo>
                <a:lnTo>
                  <a:pt x="1999" y="50"/>
                </a:lnTo>
                <a:lnTo>
                  <a:pt x="2092" y="77"/>
                </a:lnTo>
                <a:lnTo>
                  <a:pt x="2183" y="110"/>
                </a:lnTo>
                <a:lnTo>
                  <a:pt x="2272" y="148"/>
                </a:lnTo>
                <a:lnTo>
                  <a:pt x="2358" y="191"/>
                </a:lnTo>
                <a:lnTo>
                  <a:pt x="2440" y="239"/>
                </a:lnTo>
                <a:lnTo>
                  <a:pt x="2520" y="292"/>
                </a:lnTo>
                <a:lnTo>
                  <a:pt x="2596" y="349"/>
                </a:lnTo>
                <a:lnTo>
                  <a:pt x="2669" y="410"/>
                </a:lnTo>
                <a:lnTo>
                  <a:pt x="2738" y="476"/>
                </a:lnTo>
                <a:lnTo>
                  <a:pt x="2803" y="546"/>
                </a:lnTo>
                <a:lnTo>
                  <a:pt x="2864" y="619"/>
                </a:lnTo>
                <a:lnTo>
                  <a:pt x="2921" y="697"/>
                </a:lnTo>
                <a:lnTo>
                  <a:pt x="2973" y="778"/>
                </a:lnTo>
                <a:lnTo>
                  <a:pt x="3020" y="861"/>
                </a:lnTo>
                <a:lnTo>
                  <a:pt x="3062" y="948"/>
                </a:lnTo>
                <a:lnTo>
                  <a:pt x="3101" y="1038"/>
                </a:lnTo>
                <a:lnTo>
                  <a:pt x="3133" y="1130"/>
                </a:lnTo>
                <a:lnTo>
                  <a:pt x="3160" y="1224"/>
                </a:lnTo>
                <a:lnTo>
                  <a:pt x="3181" y="1321"/>
                </a:lnTo>
                <a:lnTo>
                  <a:pt x="3196" y="1420"/>
                </a:lnTo>
                <a:lnTo>
                  <a:pt x="3205" y="1521"/>
                </a:lnTo>
                <a:lnTo>
                  <a:pt x="3208" y="1623"/>
                </a:lnTo>
                <a:lnTo>
                  <a:pt x="3205" y="1726"/>
                </a:lnTo>
                <a:lnTo>
                  <a:pt x="3196" y="1826"/>
                </a:lnTo>
                <a:lnTo>
                  <a:pt x="3181" y="1925"/>
                </a:lnTo>
                <a:lnTo>
                  <a:pt x="3160" y="2022"/>
                </a:lnTo>
                <a:lnTo>
                  <a:pt x="3133" y="2116"/>
                </a:lnTo>
                <a:lnTo>
                  <a:pt x="3101" y="2209"/>
                </a:lnTo>
                <a:lnTo>
                  <a:pt x="3062" y="2298"/>
                </a:lnTo>
                <a:lnTo>
                  <a:pt x="3020" y="2385"/>
                </a:lnTo>
                <a:lnTo>
                  <a:pt x="2973" y="2468"/>
                </a:lnTo>
                <a:lnTo>
                  <a:pt x="2921" y="2550"/>
                </a:lnTo>
                <a:lnTo>
                  <a:pt x="2864" y="2627"/>
                </a:lnTo>
                <a:lnTo>
                  <a:pt x="2803" y="2700"/>
                </a:lnTo>
                <a:lnTo>
                  <a:pt x="2738" y="2770"/>
                </a:lnTo>
                <a:lnTo>
                  <a:pt x="2669" y="2836"/>
                </a:lnTo>
                <a:lnTo>
                  <a:pt x="2596" y="2897"/>
                </a:lnTo>
                <a:lnTo>
                  <a:pt x="2520" y="2955"/>
                </a:lnTo>
                <a:lnTo>
                  <a:pt x="2440" y="3007"/>
                </a:lnTo>
                <a:lnTo>
                  <a:pt x="2358" y="3055"/>
                </a:lnTo>
                <a:lnTo>
                  <a:pt x="2272" y="3098"/>
                </a:lnTo>
                <a:lnTo>
                  <a:pt x="2183" y="3136"/>
                </a:lnTo>
                <a:lnTo>
                  <a:pt x="2092" y="3169"/>
                </a:lnTo>
                <a:lnTo>
                  <a:pt x="1999" y="3196"/>
                </a:lnTo>
                <a:lnTo>
                  <a:pt x="1902" y="3217"/>
                </a:lnTo>
                <a:lnTo>
                  <a:pt x="1805" y="3233"/>
                </a:lnTo>
                <a:lnTo>
                  <a:pt x="1706" y="3242"/>
                </a:lnTo>
                <a:lnTo>
                  <a:pt x="1604" y="3246"/>
                </a:lnTo>
                <a:lnTo>
                  <a:pt x="1503" y="3242"/>
                </a:lnTo>
                <a:lnTo>
                  <a:pt x="1403" y="3233"/>
                </a:lnTo>
                <a:lnTo>
                  <a:pt x="1305" y="3217"/>
                </a:lnTo>
                <a:lnTo>
                  <a:pt x="1210" y="3196"/>
                </a:lnTo>
                <a:lnTo>
                  <a:pt x="1116" y="3169"/>
                </a:lnTo>
                <a:lnTo>
                  <a:pt x="1025" y="3136"/>
                </a:lnTo>
                <a:lnTo>
                  <a:pt x="936" y="3098"/>
                </a:lnTo>
                <a:lnTo>
                  <a:pt x="851" y="3055"/>
                </a:lnTo>
                <a:lnTo>
                  <a:pt x="768" y="3007"/>
                </a:lnTo>
                <a:lnTo>
                  <a:pt x="688" y="2955"/>
                </a:lnTo>
                <a:lnTo>
                  <a:pt x="612" y="2897"/>
                </a:lnTo>
                <a:lnTo>
                  <a:pt x="540" y="2836"/>
                </a:lnTo>
                <a:lnTo>
                  <a:pt x="471" y="2770"/>
                </a:lnTo>
                <a:lnTo>
                  <a:pt x="405" y="2700"/>
                </a:lnTo>
                <a:lnTo>
                  <a:pt x="344" y="2627"/>
                </a:lnTo>
                <a:lnTo>
                  <a:pt x="288" y="2550"/>
                </a:lnTo>
                <a:lnTo>
                  <a:pt x="236" y="2468"/>
                </a:lnTo>
                <a:lnTo>
                  <a:pt x="189" y="2385"/>
                </a:lnTo>
                <a:lnTo>
                  <a:pt x="145" y="2298"/>
                </a:lnTo>
                <a:lnTo>
                  <a:pt x="108" y="2209"/>
                </a:lnTo>
                <a:lnTo>
                  <a:pt x="76" y="2116"/>
                </a:lnTo>
                <a:lnTo>
                  <a:pt x="49" y="2022"/>
                </a:lnTo>
                <a:lnTo>
                  <a:pt x="28" y="1925"/>
                </a:lnTo>
                <a:lnTo>
                  <a:pt x="13" y="1826"/>
                </a:lnTo>
                <a:lnTo>
                  <a:pt x="3" y="1726"/>
                </a:lnTo>
                <a:lnTo>
                  <a:pt x="0" y="1623"/>
                </a:lnTo>
                <a:lnTo>
                  <a:pt x="3" y="1521"/>
                </a:lnTo>
                <a:lnTo>
                  <a:pt x="13" y="1420"/>
                </a:lnTo>
                <a:lnTo>
                  <a:pt x="28" y="1321"/>
                </a:lnTo>
                <a:lnTo>
                  <a:pt x="49" y="1224"/>
                </a:lnTo>
                <a:lnTo>
                  <a:pt x="76" y="1130"/>
                </a:lnTo>
                <a:lnTo>
                  <a:pt x="108" y="1038"/>
                </a:lnTo>
                <a:lnTo>
                  <a:pt x="145" y="948"/>
                </a:lnTo>
                <a:lnTo>
                  <a:pt x="189" y="861"/>
                </a:lnTo>
                <a:lnTo>
                  <a:pt x="236" y="778"/>
                </a:lnTo>
                <a:lnTo>
                  <a:pt x="288" y="697"/>
                </a:lnTo>
                <a:lnTo>
                  <a:pt x="344" y="619"/>
                </a:lnTo>
                <a:lnTo>
                  <a:pt x="405" y="546"/>
                </a:lnTo>
                <a:lnTo>
                  <a:pt x="471" y="476"/>
                </a:lnTo>
                <a:lnTo>
                  <a:pt x="540" y="410"/>
                </a:lnTo>
                <a:lnTo>
                  <a:pt x="612" y="349"/>
                </a:lnTo>
                <a:lnTo>
                  <a:pt x="688" y="292"/>
                </a:lnTo>
                <a:lnTo>
                  <a:pt x="768" y="239"/>
                </a:lnTo>
                <a:lnTo>
                  <a:pt x="851" y="191"/>
                </a:lnTo>
                <a:lnTo>
                  <a:pt x="936" y="148"/>
                </a:lnTo>
                <a:lnTo>
                  <a:pt x="1025" y="110"/>
                </a:lnTo>
                <a:lnTo>
                  <a:pt x="1116" y="77"/>
                </a:lnTo>
                <a:lnTo>
                  <a:pt x="1210" y="50"/>
                </a:lnTo>
                <a:lnTo>
                  <a:pt x="1305" y="29"/>
                </a:lnTo>
                <a:lnTo>
                  <a:pt x="1403" y="14"/>
                </a:lnTo>
                <a:lnTo>
                  <a:pt x="1503" y="4"/>
                </a:lnTo>
                <a:lnTo>
                  <a:pt x="1604"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0" name="Group 56">
            <a:extLst>
              <a:ext uri="{FF2B5EF4-FFF2-40B4-BE49-F238E27FC236}">
                <a16:creationId xmlns:a16="http://schemas.microsoft.com/office/drawing/2014/main" id="{55D14D85-94C4-E94C-562A-23BCEC8AA22D}"/>
              </a:ext>
            </a:extLst>
          </p:cNvPr>
          <p:cNvGrpSpPr/>
          <p:nvPr/>
        </p:nvGrpSpPr>
        <p:grpSpPr>
          <a:xfrm>
            <a:off x="6534495" y="949106"/>
            <a:ext cx="298450" cy="303212"/>
            <a:chOff x="1768475" y="5711825"/>
            <a:chExt cx="298450" cy="303212"/>
          </a:xfrm>
          <a:solidFill>
            <a:srgbClr val="F5A243"/>
          </a:solidFill>
        </p:grpSpPr>
        <p:sp>
          <p:nvSpPr>
            <p:cNvPr id="391" name="Freeform 11">
              <a:extLst>
                <a:ext uri="{FF2B5EF4-FFF2-40B4-BE49-F238E27FC236}">
                  <a16:creationId xmlns:a16="http://schemas.microsoft.com/office/drawing/2014/main" id="{1198EB0D-00A3-B359-433B-588829F66746}"/>
                </a:ext>
              </a:extLst>
            </p:cNvPr>
            <p:cNvSpPr>
              <a:spLocks/>
            </p:cNvSpPr>
            <p:nvPr/>
          </p:nvSpPr>
          <p:spPr bwMode="auto">
            <a:xfrm>
              <a:off x="1887538" y="5834063"/>
              <a:ext cx="60325" cy="60325"/>
            </a:xfrm>
            <a:custGeom>
              <a:avLst/>
              <a:gdLst>
                <a:gd name="T0" fmla="*/ 338 w 676"/>
                <a:gd name="T1" fmla="*/ 0 h 650"/>
                <a:gd name="T2" fmla="*/ 385 w 676"/>
                <a:gd name="T3" fmla="*/ 3 h 650"/>
                <a:gd name="T4" fmla="*/ 431 w 676"/>
                <a:gd name="T5" fmla="*/ 12 h 650"/>
                <a:gd name="T6" fmla="*/ 473 w 676"/>
                <a:gd name="T7" fmla="*/ 28 h 650"/>
                <a:gd name="T8" fmla="*/ 513 w 676"/>
                <a:gd name="T9" fmla="*/ 48 h 650"/>
                <a:gd name="T10" fmla="*/ 550 w 676"/>
                <a:gd name="T11" fmla="*/ 73 h 650"/>
                <a:gd name="T12" fmla="*/ 583 w 676"/>
                <a:gd name="T13" fmla="*/ 103 h 650"/>
                <a:gd name="T14" fmla="*/ 612 w 676"/>
                <a:gd name="T15" fmla="*/ 135 h 650"/>
                <a:gd name="T16" fmla="*/ 634 w 676"/>
                <a:gd name="T17" fmla="*/ 169 h 650"/>
                <a:gd name="T18" fmla="*/ 652 w 676"/>
                <a:gd name="T19" fmla="*/ 205 h 650"/>
                <a:gd name="T20" fmla="*/ 664 w 676"/>
                <a:gd name="T21" fmla="*/ 243 h 650"/>
                <a:gd name="T22" fmla="*/ 673 w 676"/>
                <a:gd name="T23" fmla="*/ 283 h 650"/>
                <a:gd name="T24" fmla="*/ 676 w 676"/>
                <a:gd name="T25" fmla="*/ 325 h 650"/>
                <a:gd name="T26" fmla="*/ 673 w 676"/>
                <a:gd name="T27" fmla="*/ 369 h 650"/>
                <a:gd name="T28" fmla="*/ 663 w 676"/>
                <a:gd name="T29" fmla="*/ 411 h 650"/>
                <a:gd name="T30" fmla="*/ 650 w 676"/>
                <a:gd name="T31" fmla="*/ 451 h 650"/>
                <a:gd name="T32" fmla="*/ 630 w 676"/>
                <a:gd name="T33" fmla="*/ 488 h 650"/>
                <a:gd name="T34" fmla="*/ 605 w 676"/>
                <a:gd name="T35" fmla="*/ 523 h 650"/>
                <a:gd name="T36" fmla="*/ 577 w 676"/>
                <a:gd name="T37" fmla="*/ 554 h 650"/>
                <a:gd name="T38" fmla="*/ 544 w 676"/>
                <a:gd name="T39" fmla="*/ 582 h 650"/>
                <a:gd name="T40" fmla="*/ 508 w 676"/>
                <a:gd name="T41" fmla="*/ 605 h 650"/>
                <a:gd name="T42" fmla="*/ 469 w 676"/>
                <a:gd name="T43" fmla="*/ 624 h 650"/>
                <a:gd name="T44" fmla="*/ 428 w 676"/>
                <a:gd name="T45" fmla="*/ 638 h 650"/>
                <a:gd name="T46" fmla="*/ 383 w 676"/>
                <a:gd name="T47" fmla="*/ 647 h 650"/>
                <a:gd name="T48" fmla="*/ 338 w 676"/>
                <a:gd name="T49" fmla="*/ 650 h 650"/>
                <a:gd name="T50" fmla="*/ 291 w 676"/>
                <a:gd name="T51" fmla="*/ 647 h 650"/>
                <a:gd name="T52" fmla="*/ 248 w 676"/>
                <a:gd name="T53" fmla="*/ 638 h 650"/>
                <a:gd name="T54" fmla="*/ 206 w 676"/>
                <a:gd name="T55" fmla="*/ 624 h 650"/>
                <a:gd name="T56" fmla="*/ 167 w 676"/>
                <a:gd name="T57" fmla="*/ 605 h 650"/>
                <a:gd name="T58" fmla="*/ 131 w 676"/>
                <a:gd name="T59" fmla="*/ 582 h 650"/>
                <a:gd name="T60" fmla="*/ 99 w 676"/>
                <a:gd name="T61" fmla="*/ 554 h 650"/>
                <a:gd name="T62" fmla="*/ 69 w 676"/>
                <a:gd name="T63" fmla="*/ 523 h 650"/>
                <a:gd name="T64" fmla="*/ 45 w 676"/>
                <a:gd name="T65" fmla="*/ 488 h 650"/>
                <a:gd name="T66" fmla="*/ 26 w 676"/>
                <a:gd name="T67" fmla="*/ 451 h 650"/>
                <a:gd name="T68" fmla="*/ 11 w 676"/>
                <a:gd name="T69" fmla="*/ 411 h 650"/>
                <a:gd name="T70" fmla="*/ 3 w 676"/>
                <a:gd name="T71" fmla="*/ 369 h 650"/>
                <a:gd name="T72" fmla="*/ 0 w 676"/>
                <a:gd name="T73" fmla="*/ 325 h 650"/>
                <a:gd name="T74" fmla="*/ 2 w 676"/>
                <a:gd name="T75" fmla="*/ 283 h 650"/>
                <a:gd name="T76" fmla="*/ 10 w 676"/>
                <a:gd name="T77" fmla="*/ 243 h 650"/>
                <a:gd name="T78" fmla="*/ 24 w 676"/>
                <a:gd name="T79" fmla="*/ 205 h 650"/>
                <a:gd name="T80" fmla="*/ 41 w 676"/>
                <a:gd name="T81" fmla="*/ 169 h 650"/>
                <a:gd name="T82" fmla="*/ 63 w 676"/>
                <a:gd name="T83" fmla="*/ 135 h 650"/>
                <a:gd name="T84" fmla="*/ 92 w 676"/>
                <a:gd name="T85" fmla="*/ 103 h 650"/>
                <a:gd name="T86" fmla="*/ 125 w 676"/>
                <a:gd name="T87" fmla="*/ 73 h 650"/>
                <a:gd name="T88" fmla="*/ 161 w 676"/>
                <a:gd name="T89" fmla="*/ 48 h 650"/>
                <a:gd name="T90" fmla="*/ 202 w 676"/>
                <a:gd name="T91" fmla="*/ 28 h 650"/>
                <a:gd name="T92" fmla="*/ 245 w 676"/>
                <a:gd name="T93" fmla="*/ 12 h 650"/>
                <a:gd name="T94" fmla="*/ 290 w 676"/>
                <a:gd name="T95" fmla="*/ 3 h 650"/>
                <a:gd name="T96" fmla="*/ 338 w 676"/>
                <a:gd name="T97"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6" h="650">
                  <a:moveTo>
                    <a:pt x="338" y="0"/>
                  </a:moveTo>
                  <a:lnTo>
                    <a:pt x="385" y="3"/>
                  </a:lnTo>
                  <a:lnTo>
                    <a:pt x="431" y="12"/>
                  </a:lnTo>
                  <a:lnTo>
                    <a:pt x="473" y="28"/>
                  </a:lnTo>
                  <a:lnTo>
                    <a:pt x="513" y="48"/>
                  </a:lnTo>
                  <a:lnTo>
                    <a:pt x="550" y="73"/>
                  </a:lnTo>
                  <a:lnTo>
                    <a:pt x="583" y="103"/>
                  </a:lnTo>
                  <a:lnTo>
                    <a:pt x="612" y="135"/>
                  </a:lnTo>
                  <a:lnTo>
                    <a:pt x="634" y="169"/>
                  </a:lnTo>
                  <a:lnTo>
                    <a:pt x="652" y="205"/>
                  </a:lnTo>
                  <a:lnTo>
                    <a:pt x="664" y="243"/>
                  </a:lnTo>
                  <a:lnTo>
                    <a:pt x="673" y="283"/>
                  </a:lnTo>
                  <a:lnTo>
                    <a:pt x="676" y="325"/>
                  </a:lnTo>
                  <a:lnTo>
                    <a:pt x="673" y="369"/>
                  </a:lnTo>
                  <a:lnTo>
                    <a:pt x="663" y="411"/>
                  </a:lnTo>
                  <a:lnTo>
                    <a:pt x="650" y="451"/>
                  </a:lnTo>
                  <a:lnTo>
                    <a:pt x="630" y="488"/>
                  </a:lnTo>
                  <a:lnTo>
                    <a:pt x="605" y="523"/>
                  </a:lnTo>
                  <a:lnTo>
                    <a:pt x="577" y="554"/>
                  </a:lnTo>
                  <a:lnTo>
                    <a:pt x="544" y="582"/>
                  </a:lnTo>
                  <a:lnTo>
                    <a:pt x="508" y="605"/>
                  </a:lnTo>
                  <a:lnTo>
                    <a:pt x="469" y="624"/>
                  </a:lnTo>
                  <a:lnTo>
                    <a:pt x="428" y="638"/>
                  </a:lnTo>
                  <a:lnTo>
                    <a:pt x="383" y="647"/>
                  </a:lnTo>
                  <a:lnTo>
                    <a:pt x="338" y="650"/>
                  </a:lnTo>
                  <a:lnTo>
                    <a:pt x="291" y="647"/>
                  </a:lnTo>
                  <a:lnTo>
                    <a:pt x="248" y="638"/>
                  </a:lnTo>
                  <a:lnTo>
                    <a:pt x="206" y="624"/>
                  </a:lnTo>
                  <a:lnTo>
                    <a:pt x="167" y="605"/>
                  </a:lnTo>
                  <a:lnTo>
                    <a:pt x="131" y="582"/>
                  </a:lnTo>
                  <a:lnTo>
                    <a:pt x="99" y="554"/>
                  </a:lnTo>
                  <a:lnTo>
                    <a:pt x="69" y="523"/>
                  </a:lnTo>
                  <a:lnTo>
                    <a:pt x="45" y="488"/>
                  </a:lnTo>
                  <a:lnTo>
                    <a:pt x="26" y="451"/>
                  </a:lnTo>
                  <a:lnTo>
                    <a:pt x="11" y="411"/>
                  </a:lnTo>
                  <a:lnTo>
                    <a:pt x="3" y="369"/>
                  </a:lnTo>
                  <a:lnTo>
                    <a:pt x="0" y="325"/>
                  </a:lnTo>
                  <a:lnTo>
                    <a:pt x="2" y="283"/>
                  </a:lnTo>
                  <a:lnTo>
                    <a:pt x="10" y="243"/>
                  </a:lnTo>
                  <a:lnTo>
                    <a:pt x="24" y="205"/>
                  </a:lnTo>
                  <a:lnTo>
                    <a:pt x="41" y="169"/>
                  </a:lnTo>
                  <a:lnTo>
                    <a:pt x="63" y="135"/>
                  </a:lnTo>
                  <a:lnTo>
                    <a:pt x="92" y="103"/>
                  </a:lnTo>
                  <a:lnTo>
                    <a:pt x="125" y="73"/>
                  </a:lnTo>
                  <a:lnTo>
                    <a:pt x="161" y="48"/>
                  </a:lnTo>
                  <a:lnTo>
                    <a:pt x="202" y="28"/>
                  </a:lnTo>
                  <a:lnTo>
                    <a:pt x="245" y="12"/>
                  </a:lnTo>
                  <a:lnTo>
                    <a:pt x="290" y="3"/>
                  </a:lnTo>
                  <a:lnTo>
                    <a:pt x="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2">
              <a:extLst>
                <a:ext uri="{FF2B5EF4-FFF2-40B4-BE49-F238E27FC236}">
                  <a16:creationId xmlns:a16="http://schemas.microsoft.com/office/drawing/2014/main" id="{55820F07-175F-FF19-90B4-0233058C216C}"/>
                </a:ext>
              </a:extLst>
            </p:cNvPr>
            <p:cNvSpPr>
              <a:spLocks/>
            </p:cNvSpPr>
            <p:nvPr/>
          </p:nvSpPr>
          <p:spPr bwMode="auto">
            <a:xfrm>
              <a:off x="1954213" y="5797550"/>
              <a:ext cx="28575" cy="28575"/>
            </a:xfrm>
            <a:custGeom>
              <a:avLst/>
              <a:gdLst>
                <a:gd name="T0" fmla="*/ 283 w 327"/>
                <a:gd name="T1" fmla="*/ 0 h 313"/>
                <a:gd name="T2" fmla="*/ 327 w 327"/>
                <a:gd name="T3" fmla="*/ 0 h 313"/>
                <a:gd name="T4" fmla="*/ 327 w 327"/>
                <a:gd name="T5" fmla="*/ 312 h 313"/>
                <a:gd name="T6" fmla="*/ 1 w 327"/>
                <a:gd name="T7" fmla="*/ 313 h 313"/>
                <a:gd name="T8" fmla="*/ 0 w 327"/>
                <a:gd name="T9" fmla="*/ 1 h 313"/>
                <a:gd name="T10" fmla="*/ 283 w 327"/>
                <a:gd name="T11" fmla="*/ 0 h 313"/>
              </a:gdLst>
              <a:ahLst/>
              <a:cxnLst>
                <a:cxn ang="0">
                  <a:pos x="T0" y="T1"/>
                </a:cxn>
                <a:cxn ang="0">
                  <a:pos x="T2" y="T3"/>
                </a:cxn>
                <a:cxn ang="0">
                  <a:pos x="T4" y="T5"/>
                </a:cxn>
                <a:cxn ang="0">
                  <a:pos x="T6" y="T7"/>
                </a:cxn>
                <a:cxn ang="0">
                  <a:pos x="T8" y="T9"/>
                </a:cxn>
                <a:cxn ang="0">
                  <a:pos x="T10" y="T11"/>
                </a:cxn>
              </a:cxnLst>
              <a:rect l="0" t="0" r="r" b="b"/>
              <a:pathLst>
                <a:path w="327" h="313">
                  <a:moveTo>
                    <a:pt x="283" y="0"/>
                  </a:moveTo>
                  <a:lnTo>
                    <a:pt x="327" y="0"/>
                  </a:lnTo>
                  <a:lnTo>
                    <a:pt x="327" y="312"/>
                  </a:lnTo>
                  <a:lnTo>
                    <a:pt x="1" y="313"/>
                  </a:lnTo>
                  <a:lnTo>
                    <a:pt x="0" y="1"/>
                  </a:lnTo>
                  <a:lnTo>
                    <a:pt x="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3">
              <a:extLst>
                <a:ext uri="{FF2B5EF4-FFF2-40B4-BE49-F238E27FC236}">
                  <a16:creationId xmlns:a16="http://schemas.microsoft.com/office/drawing/2014/main" id="{1B884A9C-F93D-7CA5-2A07-AC475CDE2AA2}"/>
                </a:ext>
              </a:extLst>
            </p:cNvPr>
            <p:cNvSpPr>
              <a:spLocks noEditPoints="1"/>
            </p:cNvSpPr>
            <p:nvPr/>
          </p:nvSpPr>
          <p:spPr bwMode="auto">
            <a:xfrm>
              <a:off x="1768475" y="5711825"/>
              <a:ext cx="298450" cy="303212"/>
            </a:xfrm>
            <a:custGeom>
              <a:avLst/>
              <a:gdLst>
                <a:gd name="T0" fmla="*/ 1009 w 3379"/>
                <a:gd name="T1" fmla="*/ 712 h 3246"/>
                <a:gd name="T2" fmla="*/ 888 w 3379"/>
                <a:gd name="T3" fmla="*/ 765 h 3246"/>
                <a:gd name="T4" fmla="*/ 796 w 3379"/>
                <a:gd name="T5" fmla="*/ 854 h 3246"/>
                <a:gd name="T6" fmla="*/ 740 w 3379"/>
                <a:gd name="T7" fmla="*/ 970 h 3246"/>
                <a:gd name="T8" fmla="*/ 729 w 3379"/>
                <a:gd name="T9" fmla="*/ 2189 h 3246"/>
                <a:gd name="T10" fmla="*/ 753 w 3379"/>
                <a:gd name="T11" fmla="*/ 2318 h 3246"/>
                <a:gd name="T12" fmla="*/ 822 w 3379"/>
                <a:gd name="T13" fmla="*/ 2426 h 3246"/>
                <a:gd name="T14" fmla="*/ 926 w 3379"/>
                <a:gd name="T15" fmla="*/ 2504 h 3246"/>
                <a:gd name="T16" fmla="*/ 1054 w 3379"/>
                <a:gd name="T17" fmla="*/ 2543 h 3246"/>
                <a:gd name="T18" fmla="*/ 2325 w 3379"/>
                <a:gd name="T19" fmla="*/ 2543 h 3246"/>
                <a:gd name="T20" fmla="*/ 2454 w 3379"/>
                <a:gd name="T21" fmla="*/ 2504 h 3246"/>
                <a:gd name="T22" fmla="*/ 2556 w 3379"/>
                <a:gd name="T23" fmla="*/ 2426 h 3246"/>
                <a:gd name="T24" fmla="*/ 2625 w 3379"/>
                <a:gd name="T25" fmla="*/ 2318 h 3246"/>
                <a:gd name="T26" fmla="*/ 2651 w 3379"/>
                <a:gd name="T27" fmla="*/ 2189 h 3246"/>
                <a:gd name="T28" fmla="*/ 2639 w 3379"/>
                <a:gd name="T29" fmla="*/ 970 h 3246"/>
                <a:gd name="T30" fmla="*/ 2584 w 3379"/>
                <a:gd name="T31" fmla="*/ 854 h 3246"/>
                <a:gd name="T32" fmla="*/ 2491 w 3379"/>
                <a:gd name="T33" fmla="*/ 765 h 3246"/>
                <a:gd name="T34" fmla="*/ 2370 w 3379"/>
                <a:gd name="T35" fmla="*/ 712 h 3246"/>
                <a:gd name="T36" fmla="*/ 1100 w 3379"/>
                <a:gd name="T37" fmla="*/ 701 h 3246"/>
                <a:gd name="T38" fmla="*/ 1901 w 3379"/>
                <a:gd name="T39" fmla="*/ 14 h 3246"/>
                <a:gd name="T40" fmla="*/ 2203 w 3379"/>
                <a:gd name="T41" fmla="*/ 77 h 3246"/>
                <a:gd name="T42" fmla="*/ 2484 w 3379"/>
                <a:gd name="T43" fmla="*/ 191 h 3246"/>
                <a:gd name="T44" fmla="*/ 2734 w 3379"/>
                <a:gd name="T45" fmla="*/ 349 h 3246"/>
                <a:gd name="T46" fmla="*/ 2952 w 3379"/>
                <a:gd name="T47" fmla="*/ 546 h 3246"/>
                <a:gd name="T48" fmla="*/ 3131 w 3379"/>
                <a:gd name="T49" fmla="*/ 778 h 3246"/>
                <a:gd name="T50" fmla="*/ 3266 w 3379"/>
                <a:gd name="T51" fmla="*/ 1038 h 3246"/>
                <a:gd name="T52" fmla="*/ 3350 w 3379"/>
                <a:gd name="T53" fmla="*/ 1321 h 3246"/>
                <a:gd name="T54" fmla="*/ 3379 w 3379"/>
                <a:gd name="T55" fmla="*/ 1623 h 3246"/>
                <a:gd name="T56" fmla="*/ 3350 w 3379"/>
                <a:gd name="T57" fmla="*/ 1925 h 3246"/>
                <a:gd name="T58" fmla="*/ 3266 w 3379"/>
                <a:gd name="T59" fmla="*/ 2209 h 3246"/>
                <a:gd name="T60" fmla="*/ 3131 w 3379"/>
                <a:gd name="T61" fmla="*/ 2468 h 3246"/>
                <a:gd name="T62" fmla="*/ 2952 w 3379"/>
                <a:gd name="T63" fmla="*/ 2700 h 3246"/>
                <a:gd name="T64" fmla="*/ 2734 w 3379"/>
                <a:gd name="T65" fmla="*/ 2897 h 3246"/>
                <a:gd name="T66" fmla="*/ 2484 w 3379"/>
                <a:gd name="T67" fmla="*/ 3055 h 3246"/>
                <a:gd name="T68" fmla="*/ 2203 w 3379"/>
                <a:gd name="T69" fmla="*/ 3169 h 3246"/>
                <a:gd name="T70" fmla="*/ 1901 w 3379"/>
                <a:gd name="T71" fmla="*/ 3233 h 3246"/>
                <a:gd name="T72" fmla="*/ 1583 w 3379"/>
                <a:gd name="T73" fmla="*/ 3242 h 3246"/>
                <a:gd name="T74" fmla="*/ 1275 w 3379"/>
                <a:gd name="T75" fmla="*/ 3196 h 3246"/>
                <a:gd name="T76" fmla="*/ 986 w 3379"/>
                <a:gd name="T77" fmla="*/ 3098 h 3246"/>
                <a:gd name="T78" fmla="*/ 725 w 3379"/>
                <a:gd name="T79" fmla="*/ 2955 h 3246"/>
                <a:gd name="T80" fmla="*/ 496 w 3379"/>
                <a:gd name="T81" fmla="*/ 2770 h 3246"/>
                <a:gd name="T82" fmla="*/ 303 w 3379"/>
                <a:gd name="T83" fmla="*/ 2550 h 3246"/>
                <a:gd name="T84" fmla="*/ 153 w 3379"/>
                <a:gd name="T85" fmla="*/ 2298 h 3246"/>
                <a:gd name="T86" fmla="*/ 52 w 3379"/>
                <a:gd name="T87" fmla="*/ 2022 h 3246"/>
                <a:gd name="T88" fmla="*/ 3 w 3379"/>
                <a:gd name="T89" fmla="*/ 1726 h 3246"/>
                <a:gd name="T90" fmla="*/ 14 w 3379"/>
                <a:gd name="T91" fmla="*/ 1420 h 3246"/>
                <a:gd name="T92" fmla="*/ 80 w 3379"/>
                <a:gd name="T93" fmla="*/ 1130 h 3246"/>
                <a:gd name="T94" fmla="*/ 199 w 3379"/>
                <a:gd name="T95" fmla="*/ 861 h 3246"/>
                <a:gd name="T96" fmla="*/ 362 w 3379"/>
                <a:gd name="T97" fmla="*/ 619 h 3246"/>
                <a:gd name="T98" fmla="*/ 569 w 3379"/>
                <a:gd name="T99" fmla="*/ 410 h 3246"/>
                <a:gd name="T100" fmla="*/ 808 w 3379"/>
                <a:gd name="T101" fmla="*/ 239 h 3246"/>
                <a:gd name="T102" fmla="*/ 1080 w 3379"/>
                <a:gd name="T103" fmla="*/ 110 h 3246"/>
                <a:gd name="T104" fmla="*/ 1375 w 3379"/>
                <a:gd name="T105" fmla="*/ 29 h 3246"/>
                <a:gd name="T106" fmla="*/ 1690 w 3379"/>
                <a:gd name="T107" fmla="*/ 0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79" h="3246">
                  <a:moveTo>
                    <a:pt x="1100" y="701"/>
                  </a:moveTo>
                  <a:lnTo>
                    <a:pt x="1054" y="704"/>
                  </a:lnTo>
                  <a:lnTo>
                    <a:pt x="1009" y="712"/>
                  </a:lnTo>
                  <a:lnTo>
                    <a:pt x="966" y="725"/>
                  </a:lnTo>
                  <a:lnTo>
                    <a:pt x="926" y="742"/>
                  </a:lnTo>
                  <a:lnTo>
                    <a:pt x="888" y="765"/>
                  </a:lnTo>
                  <a:lnTo>
                    <a:pt x="854" y="791"/>
                  </a:lnTo>
                  <a:lnTo>
                    <a:pt x="822" y="820"/>
                  </a:lnTo>
                  <a:lnTo>
                    <a:pt x="796" y="854"/>
                  </a:lnTo>
                  <a:lnTo>
                    <a:pt x="773" y="889"/>
                  </a:lnTo>
                  <a:lnTo>
                    <a:pt x="753" y="928"/>
                  </a:lnTo>
                  <a:lnTo>
                    <a:pt x="740" y="970"/>
                  </a:lnTo>
                  <a:lnTo>
                    <a:pt x="731" y="1012"/>
                  </a:lnTo>
                  <a:lnTo>
                    <a:pt x="729" y="1057"/>
                  </a:lnTo>
                  <a:lnTo>
                    <a:pt x="729" y="2189"/>
                  </a:lnTo>
                  <a:lnTo>
                    <a:pt x="731" y="2234"/>
                  </a:lnTo>
                  <a:lnTo>
                    <a:pt x="740" y="2277"/>
                  </a:lnTo>
                  <a:lnTo>
                    <a:pt x="753" y="2318"/>
                  </a:lnTo>
                  <a:lnTo>
                    <a:pt x="773" y="2357"/>
                  </a:lnTo>
                  <a:lnTo>
                    <a:pt x="796" y="2392"/>
                  </a:lnTo>
                  <a:lnTo>
                    <a:pt x="822" y="2426"/>
                  </a:lnTo>
                  <a:lnTo>
                    <a:pt x="854" y="2455"/>
                  </a:lnTo>
                  <a:lnTo>
                    <a:pt x="888" y="2482"/>
                  </a:lnTo>
                  <a:lnTo>
                    <a:pt x="926" y="2504"/>
                  </a:lnTo>
                  <a:lnTo>
                    <a:pt x="966" y="2521"/>
                  </a:lnTo>
                  <a:lnTo>
                    <a:pt x="1009" y="2534"/>
                  </a:lnTo>
                  <a:lnTo>
                    <a:pt x="1054" y="2543"/>
                  </a:lnTo>
                  <a:lnTo>
                    <a:pt x="1100" y="2546"/>
                  </a:lnTo>
                  <a:lnTo>
                    <a:pt x="2279" y="2546"/>
                  </a:lnTo>
                  <a:lnTo>
                    <a:pt x="2325" y="2543"/>
                  </a:lnTo>
                  <a:lnTo>
                    <a:pt x="2370" y="2534"/>
                  </a:lnTo>
                  <a:lnTo>
                    <a:pt x="2413" y="2521"/>
                  </a:lnTo>
                  <a:lnTo>
                    <a:pt x="2454" y="2504"/>
                  </a:lnTo>
                  <a:lnTo>
                    <a:pt x="2491" y="2482"/>
                  </a:lnTo>
                  <a:lnTo>
                    <a:pt x="2526" y="2455"/>
                  </a:lnTo>
                  <a:lnTo>
                    <a:pt x="2556" y="2426"/>
                  </a:lnTo>
                  <a:lnTo>
                    <a:pt x="2584" y="2392"/>
                  </a:lnTo>
                  <a:lnTo>
                    <a:pt x="2607" y="2357"/>
                  </a:lnTo>
                  <a:lnTo>
                    <a:pt x="2625" y="2318"/>
                  </a:lnTo>
                  <a:lnTo>
                    <a:pt x="2639" y="2277"/>
                  </a:lnTo>
                  <a:lnTo>
                    <a:pt x="2647" y="2234"/>
                  </a:lnTo>
                  <a:lnTo>
                    <a:pt x="2651" y="2189"/>
                  </a:lnTo>
                  <a:lnTo>
                    <a:pt x="2651" y="1057"/>
                  </a:lnTo>
                  <a:lnTo>
                    <a:pt x="2647" y="1012"/>
                  </a:lnTo>
                  <a:lnTo>
                    <a:pt x="2639" y="970"/>
                  </a:lnTo>
                  <a:lnTo>
                    <a:pt x="2625" y="928"/>
                  </a:lnTo>
                  <a:lnTo>
                    <a:pt x="2607" y="889"/>
                  </a:lnTo>
                  <a:lnTo>
                    <a:pt x="2584" y="854"/>
                  </a:lnTo>
                  <a:lnTo>
                    <a:pt x="2556" y="820"/>
                  </a:lnTo>
                  <a:lnTo>
                    <a:pt x="2526" y="791"/>
                  </a:lnTo>
                  <a:lnTo>
                    <a:pt x="2491" y="765"/>
                  </a:lnTo>
                  <a:lnTo>
                    <a:pt x="2454" y="742"/>
                  </a:lnTo>
                  <a:lnTo>
                    <a:pt x="2413" y="725"/>
                  </a:lnTo>
                  <a:lnTo>
                    <a:pt x="2370" y="712"/>
                  </a:lnTo>
                  <a:lnTo>
                    <a:pt x="2325" y="704"/>
                  </a:lnTo>
                  <a:lnTo>
                    <a:pt x="2279" y="701"/>
                  </a:lnTo>
                  <a:lnTo>
                    <a:pt x="1100" y="701"/>
                  </a:lnTo>
                  <a:close/>
                  <a:moveTo>
                    <a:pt x="1690" y="0"/>
                  </a:moveTo>
                  <a:lnTo>
                    <a:pt x="1797" y="4"/>
                  </a:lnTo>
                  <a:lnTo>
                    <a:pt x="1901" y="14"/>
                  </a:lnTo>
                  <a:lnTo>
                    <a:pt x="2004" y="29"/>
                  </a:lnTo>
                  <a:lnTo>
                    <a:pt x="2105" y="50"/>
                  </a:lnTo>
                  <a:lnTo>
                    <a:pt x="2203" y="77"/>
                  </a:lnTo>
                  <a:lnTo>
                    <a:pt x="2300" y="110"/>
                  </a:lnTo>
                  <a:lnTo>
                    <a:pt x="2393" y="148"/>
                  </a:lnTo>
                  <a:lnTo>
                    <a:pt x="2484" y="191"/>
                  </a:lnTo>
                  <a:lnTo>
                    <a:pt x="2570" y="239"/>
                  </a:lnTo>
                  <a:lnTo>
                    <a:pt x="2654" y="292"/>
                  </a:lnTo>
                  <a:lnTo>
                    <a:pt x="2734" y="349"/>
                  </a:lnTo>
                  <a:lnTo>
                    <a:pt x="2811" y="410"/>
                  </a:lnTo>
                  <a:lnTo>
                    <a:pt x="2884" y="476"/>
                  </a:lnTo>
                  <a:lnTo>
                    <a:pt x="2952" y="546"/>
                  </a:lnTo>
                  <a:lnTo>
                    <a:pt x="3016" y="619"/>
                  </a:lnTo>
                  <a:lnTo>
                    <a:pt x="3076" y="697"/>
                  </a:lnTo>
                  <a:lnTo>
                    <a:pt x="3131" y="778"/>
                  </a:lnTo>
                  <a:lnTo>
                    <a:pt x="3181" y="861"/>
                  </a:lnTo>
                  <a:lnTo>
                    <a:pt x="3225" y="948"/>
                  </a:lnTo>
                  <a:lnTo>
                    <a:pt x="3266" y="1038"/>
                  </a:lnTo>
                  <a:lnTo>
                    <a:pt x="3299" y="1130"/>
                  </a:lnTo>
                  <a:lnTo>
                    <a:pt x="3328" y="1224"/>
                  </a:lnTo>
                  <a:lnTo>
                    <a:pt x="3350" y="1321"/>
                  </a:lnTo>
                  <a:lnTo>
                    <a:pt x="3366" y="1420"/>
                  </a:lnTo>
                  <a:lnTo>
                    <a:pt x="3376" y="1521"/>
                  </a:lnTo>
                  <a:lnTo>
                    <a:pt x="3379" y="1623"/>
                  </a:lnTo>
                  <a:lnTo>
                    <a:pt x="3376" y="1726"/>
                  </a:lnTo>
                  <a:lnTo>
                    <a:pt x="3366" y="1826"/>
                  </a:lnTo>
                  <a:lnTo>
                    <a:pt x="3350" y="1925"/>
                  </a:lnTo>
                  <a:lnTo>
                    <a:pt x="3328" y="2022"/>
                  </a:lnTo>
                  <a:lnTo>
                    <a:pt x="3299" y="2116"/>
                  </a:lnTo>
                  <a:lnTo>
                    <a:pt x="3266" y="2209"/>
                  </a:lnTo>
                  <a:lnTo>
                    <a:pt x="3225" y="2298"/>
                  </a:lnTo>
                  <a:lnTo>
                    <a:pt x="3181" y="2385"/>
                  </a:lnTo>
                  <a:lnTo>
                    <a:pt x="3131" y="2468"/>
                  </a:lnTo>
                  <a:lnTo>
                    <a:pt x="3076" y="2550"/>
                  </a:lnTo>
                  <a:lnTo>
                    <a:pt x="3016" y="2627"/>
                  </a:lnTo>
                  <a:lnTo>
                    <a:pt x="2952" y="2700"/>
                  </a:lnTo>
                  <a:lnTo>
                    <a:pt x="2884" y="2770"/>
                  </a:lnTo>
                  <a:lnTo>
                    <a:pt x="2811" y="2836"/>
                  </a:lnTo>
                  <a:lnTo>
                    <a:pt x="2734" y="2897"/>
                  </a:lnTo>
                  <a:lnTo>
                    <a:pt x="2654" y="2955"/>
                  </a:lnTo>
                  <a:lnTo>
                    <a:pt x="2570" y="3007"/>
                  </a:lnTo>
                  <a:lnTo>
                    <a:pt x="2484" y="3055"/>
                  </a:lnTo>
                  <a:lnTo>
                    <a:pt x="2393" y="3098"/>
                  </a:lnTo>
                  <a:lnTo>
                    <a:pt x="2300" y="3136"/>
                  </a:lnTo>
                  <a:lnTo>
                    <a:pt x="2203" y="3169"/>
                  </a:lnTo>
                  <a:lnTo>
                    <a:pt x="2105" y="3196"/>
                  </a:lnTo>
                  <a:lnTo>
                    <a:pt x="2004" y="3217"/>
                  </a:lnTo>
                  <a:lnTo>
                    <a:pt x="1901" y="3233"/>
                  </a:lnTo>
                  <a:lnTo>
                    <a:pt x="1797" y="3242"/>
                  </a:lnTo>
                  <a:lnTo>
                    <a:pt x="1690" y="3246"/>
                  </a:lnTo>
                  <a:lnTo>
                    <a:pt x="1583" y="3242"/>
                  </a:lnTo>
                  <a:lnTo>
                    <a:pt x="1477" y="3233"/>
                  </a:lnTo>
                  <a:lnTo>
                    <a:pt x="1375" y="3217"/>
                  </a:lnTo>
                  <a:lnTo>
                    <a:pt x="1275" y="3196"/>
                  </a:lnTo>
                  <a:lnTo>
                    <a:pt x="1175" y="3169"/>
                  </a:lnTo>
                  <a:lnTo>
                    <a:pt x="1080" y="3136"/>
                  </a:lnTo>
                  <a:lnTo>
                    <a:pt x="986" y="3098"/>
                  </a:lnTo>
                  <a:lnTo>
                    <a:pt x="896" y="3055"/>
                  </a:lnTo>
                  <a:lnTo>
                    <a:pt x="808" y="3007"/>
                  </a:lnTo>
                  <a:lnTo>
                    <a:pt x="725" y="2955"/>
                  </a:lnTo>
                  <a:lnTo>
                    <a:pt x="645" y="2897"/>
                  </a:lnTo>
                  <a:lnTo>
                    <a:pt x="569" y="2836"/>
                  </a:lnTo>
                  <a:lnTo>
                    <a:pt x="496" y="2770"/>
                  </a:lnTo>
                  <a:lnTo>
                    <a:pt x="427" y="2700"/>
                  </a:lnTo>
                  <a:lnTo>
                    <a:pt x="362" y="2627"/>
                  </a:lnTo>
                  <a:lnTo>
                    <a:pt x="303" y="2550"/>
                  </a:lnTo>
                  <a:lnTo>
                    <a:pt x="248" y="2468"/>
                  </a:lnTo>
                  <a:lnTo>
                    <a:pt x="199" y="2385"/>
                  </a:lnTo>
                  <a:lnTo>
                    <a:pt x="153" y="2298"/>
                  </a:lnTo>
                  <a:lnTo>
                    <a:pt x="114" y="2209"/>
                  </a:lnTo>
                  <a:lnTo>
                    <a:pt x="80" y="2116"/>
                  </a:lnTo>
                  <a:lnTo>
                    <a:pt x="52" y="2022"/>
                  </a:lnTo>
                  <a:lnTo>
                    <a:pt x="30" y="1925"/>
                  </a:lnTo>
                  <a:lnTo>
                    <a:pt x="14" y="1826"/>
                  </a:lnTo>
                  <a:lnTo>
                    <a:pt x="3" y="1726"/>
                  </a:lnTo>
                  <a:lnTo>
                    <a:pt x="0" y="1623"/>
                  </a:lnTo>
                  <a:lnTo>
                    <a:pt x="3" y="1521"/>
                  </a:lnTo>
                  <a:lnTo>
                    <a:pt x="14" y="1420"/>
                  </a:lnTo>
                  <a:lnTo>
                    <a:pt x="30" y="1321"/>
                  </a:lnTo>
                  <a:lnTo>
                    <a:pt x="52" y="1224"/>
                  </a:lnTo>
                  <a:lnTo>
                    <a:pt x="80" y="1130"/>
                  </a:lnTo>
                  <a:lnTo>
                    <a:pt x="114" y="1038"/>
                  </a:lnTo>
                  <a:lnTo>
                    <a:pt x="153" y="948"/>
                  </a:lnTo>
                  <a:lnTo>
                    <a:pt x="199" y="861"/>
                  </a:lnTo>
                  <a:lnTo>
                    <a:pt x="248" y="778"/>
                  </a:lnTo>
                  <a:lnTo>
                    <a:pt x="303" y="697"/>
                  </a:lnTo>
                  <a:lnTo>
                    <a:pt x="362" y="619"/>
                  </a:lnTo>
                  <a:lnTo>
                    <a:pt x="427" y="546"/>
                  </a:lnTo>
                  <a:lnTo>
                    <a:pt x="496" y="476"/>
                  </a:lnTo>
                  <a:lnTo>
                    <a:pt x="569" y="410"/>
                  </a:lnTo>
                  <a:lnTo>
                    <a:pt x="645" y="349"/>
                  </a:lnTo>
                  <a:lnTo>
                    <a:pt x="725" y="292"/>
                  </a:lnTo>
                  <a:lnTo>
                    <a:pt x="808" y="239"/>
                  </a:lnTo>
                  <a:lnTo>
                    <a:pt x="896" y="191"/>
                  </a:lnTo>
                  <a:lnTo>
                    <a:pt x="986" y="148"/>
                  </a:lnTo>
                  <a:lnTo>
                    <a:pt x="1080" y="110"/>
                  </a:lnTo>
                  <a:lnTo>
                    <a:pt x="1175" y="77"/>
                  </a:lnTo>
                  <a:lnTo>
                    <a:pt x="1275" y="50"/>
                  </a:lnTo>
                  <a:lnTo>
                    <a:pt x="1375" y="29"/>
                  </a:lnTo>
                  <a:lnTo>
                    <a:pt x="1477" y="14"/>
                  </a:lnTo>
                  <a:lnTo>
                    <a:pt x="1583" y="4"/>
                  </a:lnTo>
                  <a:lnTo>
                    <a:pt x="16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4">
              <a:extLst>
                <a:ext uri="{FF2B5EF4-FFF2-40B4-BE49-F238E27FC236}">
                  <a16:creationId xmlns:a16="http://schemas.microsoft.com/office/drawing/2014/main" id="{FDBD7965-CB4A-158F-8D95-4EC7BB2F0269}"/>
                </a:ext>
              </a:extLst>
            </p:cNvPr>
            <p:cNvSpPr>
              <a:spLocks/>
            </p:cNvSpPr>
            <p:nvPr/>
          </p:nvSpPr>
          <p:spPr bwMode="auto">
            <a:xfrm>
              <a:off x="1849438" y="5846763"/>
              <a:ext cx="136525" cy="85725"/>
            </a:xfrm>
            <a:custGeom>
              <a:avLst/>
              <a:gdLst>
                <a:gd name="T0" fmla="*/ 0 w 1547"/>
                <a:gd name="T1" fmla="*/ 0 h 933"/>
                <a:gd name="T2" fmla="*/ 287 w 1547"/>
                <a:gd name="T3" fmla="*/ 0 h 933"/>
                <a:gd name="T4" fmla="*/ 271 w 1547"/>
                <a:gd name="T5" fmla="*/ 46 h 933"/>
                <a:gd name="T6" fmla="*/ 258 w 1547"/>
                <a:gd name="T7" fmla="*/ 93 h 933"/>
                <a:gd name="T8" fmla="*/ 251 w 1547"/>
                <a:gd name="T9" fmla="*/ 140 h 933"/>
                <a:gd name="T10" fmla="*/ 249 w 1547"/>
                <a:gd name="T11" fmla="*/ 190 h 933"/>
                <a:gd name="T12" fmla="*/ 252 w 1547"/>
                <a:gd name="T13" fmla="*/ 245 h 933"/>
                <a:gd name="T14" fmla="*/ 260 w 1547"/>
                <a:gd name="T15" fmla="*/ 298 h 933"/>
                <a:gd name="T16" fmla="*/ 275 w 1547"/>
                <a:gd name="T17" fmla="*/ 349 h 933"/>
                <a:gd name="T18" fmla="*/ 295 w 1547"/>
                <a:gd name="T19" fmla="*/ 398 h 933"/>
                <a:gd name="T20" fmla="*/ 320 w 1547"/>
                <a:gd name="T21" fmla="*/ 445 h 933"/>
                <a:gd name="T22" fmla="*/ 350 w 1547"/>
                <a:gd name="T23" fmla="*/ 487 h 933"/>
                <a:gd name="T24" fmla="*/ 384 w 1547"/>
                <a:gd name="T25" fmla="*/ 528 h 933"/>
                <a:gd name="T26" fmla="*/ 422 w 1547"/>
                <a:gd name="T27" fmla="*/ 565 h 933"/>
                <a:gd name="T28" fmla="*/ 463 w 1547"/>
                <a:gd name="T29" fmla="*/ 597 h 933"/>
                <a:gd name="T30" fmla="*/ 509 w 1547"/>
                <a:gd name="T31" fmla="*/ 625 h 933"/>
                <a:gd name="T32" fmla="*/ 557 w 1547"/>
                <a:gd name="T33" fmla="*/ 650 h 933"/>
                <a:gd name="T34" fmla="*/ 608 w 1547"/>
                <a:gd name="T35" fmla="*/ 669 h 933"/>
                <a:gd name="T36" fmla="*/ 661 w 1547"/>
                <a:gd name="T37" fmla="*/ 683 h 933"/>
                <a:gd name="T38" fmla="*/ 717 w 1547"/>
                <a:gd name="T39" fmla="*/ 691 h 933"/>
                <a:gd name="T40" fmla="*/ 774 w 1547"/>
                <a:gd name="T41" fmla="*/ 694 h 933"/>
                <a:gd name="T42" fmla="*/ 831 w 1547"/>
                <a:gd name="T43" fmla="*/ 691 h 933"/>
                <a:gd name="T44" fmla="*/ 886 w 1547"/>
                <a:gd name="T45" fmla="*/ 683 h 933"/>
                <a:gd name="T46" fmla="*/ 940 w 1547"/>
                <a:gd name="T47" fmla="*/ 669 h 933"/>
                <a:gd name="T48" fmla="*/ 991 w 1547"/>
                <a:gd name="T49" fmla="*/ 650 h 933"/>
                <a:gd name="T50" fmla="*/ 1039 w 1547"/>
                <a:gd name="T51" fmla="*/ 625 h 933"/>
                <a:gd name="T52" fmla="*/ 1084 w 1547"/>
                <a:gd name="T53" fmla="*/ 597 h 933"/>
                <a:gd name="T54" fmla="*/ 1126 w 1547"/>
                <a:gd name="T55" fmla="*/ 565 h 933"/>
                <a:gd name="T56" fmla="*/ 1164 w 1547"/>
                <a:gd name="T57" fmla="*/ 528 h 933"/>
                <a:gd name="T58" fmla="*/ 1198 w 1547"/>
                <a:gd name="T59" fmla="*/ 487 h 933"/>
                <a:gd name="T60" fmla="*/ 1227 w 1547"/>
                <a:gd name="T61" fmla="*/ 445 h 933"/>
                <a:gd name="T62" fmla="*/ 1253 w 1547"/>
                <a:gd name="T63" fmla="*/ 398 h 933"/>
                <a:gd name="T64" fmla="*/ 1273 w 1547"/>
                <a:gd name="T65" fmla="*/ 349 h 933"/>
                <a:gd name="T66" fmla="*/ 1287 w 1547"/>
                <a:gd name="T67" fmla="*/ 298 h 933"/>
                <a:gd name="T68" fmla="*/ 1296 w 1547"/>
                <a:gd name="T69" fmla="*/ 245 h 933"/>
                <a:gd name="T70" fmla="*/ 1299 w 1547"/>
                <a:gd name="T71" fmla="*/ 190 h 933"/>
                <a:gd name="T72" fmla="*/ 1297 w 1547"/>
                <a:gd name="T73" fmla="*/ 140 h 933"/>
                <a:gd name="T74" fmla="*/ 1289 w 1547"/>
                <a:gd name="T75" fmla="*/ 93 h 933"/>
                <a:gd name="T76" fmla="*/ 1277 w 1547"/>
                <a:gd name="T77" fmla="*/ 46 h 933"/>
                <a:gd name="T78" fmla="*/ 1260 w 1547"/>
                <a:gd name="T79" fmla="*/ 0 h 933"/>
                <a:gd name="T80" fmla="*/ 1547 w 1547"/>
                <a:gd name="T81" fmla="*/ 0 h 933"/>
                <a:gd name="T82" fmla="*/ 1547 w 1547"/>
                <a:gd name="T83" fmla="*/ 756 h 933"/>
                <a:gd name="T84" fmla="*/ 1544 w 1547"/>
                <a:gd name="T85" fmla="*/ 788 h 933"/>
                <a:gd name="T86" fmla="*/ 1536 w 1547"/>
                <a:gd name="T87" fmla="*/ 818 h 933"/>
                <a:gd name="T88" fmla="*/ 1522 w 1547"/>
                <a:gd name="T89" fmla="*/ 846 h 933"/>
                <a:gd name="T90" fmla="*/ 1504 w 1547"/>
                <a:gd name="T91" fmla="*/ 870 h 933"/>
                <a:gd name="T92" fmla="*/ 1482 w 1547"/>
                <a:gd name="T93" fmla="*/ 891 h 933"/>
                <a:gd name="T94" fmla="*/ 1456 w 1547"/>
                <a:gd name="T95" fmla="*/ 909 h 933"/>
                <a:gd name="T96" fmla="*/ 1427 w 1547"/>
                <a:gd name="T97" fmla="*/ 922 h 933"/>
                <a:gd name="T98" fmla="*/ 1396 w 1547"/>
                <a:gd name="T99" fmla="*/ 930 h 933"/>
                <a:gd name="T100" fmla="*/ 1363 w 1547"/>
                <a:gd name="T101" fmla="*/ 933 h 933"/>
                <a:gd name="T102" fmla="*/ 184 w 1547"/>
                <a:gd name="T103" fmla="*/ 933 h 933"/>
                <a:gd name="T104" fmla="*/ 151 w 1547"/>
                <a:gd name="T105" fmla="*/ 930 h 933"/>
                <a:gd name="T106" fmla="*/ 120 w 1547"/>
                <a:gd name="T107" fmla="*/ 922 h 933"/>
                <a:gd name="T108" fmla="*/ 91 w 1547"/>
                <a:gd name="T109" fmla="*/ 909 h 933"/>
                <a:gd name="T110" fmla="*/ 66 w 1547"/>
                <a:gd name="T111" fmla="*/ 891 h 933"/>
                <a:gd name="T112" fmla="*/ 44 w 1547"/>
                <a:gd name="T113" fmla="*/ 870 h 933"/>
                <a:gd name="T114" fmla="*/ 26 w 1547"/>
                <a:gd name="T115" fmla="*/ 846 h 933"/>
                <a:gd name="T116" fmla="*/ 12 w 1547"/>
                <a:gd name="T117" fmla="*/ 818 h 933"/>
                <a:gd name="T118" fmla="*/ 3 w 1547"/>
                <a:gd name="T119" fmla="*/ 788 h 933"/>
                <a:gd name="T120" fmla="*/ 0 w 1547"/>
                <a:gd name="T121" fmla="*/ 756 h 933"/>
                <a:gd name="T122" fmla="*/ 0 w 1547"/>
                <a:gd name="T123"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 h="933">
                  <a:moveTo>
                    <a:pt x="0" y="0"/>
                  </a:moveTo>
                  <a:lnTo>
                    <a:pt x="287" y="0"/>
                  </a:lnTo>
                  <a:lnTo>
                    <a:pt x="271" y="46"/>
                  </a:lnTo>
                  <a:lnTo>
                    <a:pt x="258" y="93"/>
                  </a:lnTo>
                  <a:lnTo>
                    <a:pt x="251" y="140"/>
                  </a:lnTo>
                  <a:lnTo>
                    <a:pt x="249" y="190"/>
                  </a:lnTo>
                  <a:lnTo>
                    <a:pt x="252" y="245"/>
                  </a:lnTo>
                  <a:lnTo>
                    <a:pt x="260" y="298"/>
                  </a:lnTo>
                  <a:lnTo>
                    <a:pt x="275" y="349"/>
                  </a:lnTo>
                  <a:lnTo>
                    <a:pt x="295" y="398"/>
                  </a:lnTo>
                  <a:lnTo>
                    <a:pt x="320" y="445"/>
                  </a:lnTo>
                  <a:lnTo>
                    <a:pt x="350" y="487"/>
                  </a:lnTo>
                  <a:lnTo>
                    <a:pt x="384" y="528"/>
                  </a:lnTo>
                  <a:lnTo>
                    <a:pt x="422" y="565"/>
                  </a:lnTo>
                  <a:lnTo>
                    <a:pt x="463" y="597"/>
                  </a:lnTo>
                  <a:lnTo>
                    <a:pt x="509" y="625"/>
                  </a:lnTo>
                  <a:lnTo>
                    <a:pt x="557" y="650"/>
                  </a:lnTo>
                  <a:lnTo>
                    <a:pt x="608" y="669"/>
                  </a:lnTo>
                  <a:lnTo>
                    <a:pt x="661" y="683"/>
                  </a:lnTo>
                  <a:lnTo>
                    <a:pt x="717" y="691"/>
                  </a:lnTo>
                  <a:lnTo>
                    <a:pt x="774" y="694"/>
                  </a:lnTo>
                  <a:lnTo>
                    <a:pt x="831" y="691"/>
                  </a:lnTo>
                  <a:lnTo>
                    <a:pt x="886" y="683"/>
                  </a:lnTo>
                  <a:lnTo>
                    <a:pt x="940" y="669"/>
                  </a:lnTo>
                  <a:lnTo>
                    <a:pt x="991" y="650"/>
                  </a:lnTo>
                  <a:lnTo>
                    <a:pt x="1039" y="625"/>
                  </a:lnTo>
                  <a:lnTo>
                    <a:pt x="1084" y="597"/>
                  </a:lnTo>
                  <a:lnTo>
                    <a:pt x="1126" y="565"/>
                  </a:lnTo>
                  <a:lnTo>
                    <a:pt x="1164" y="528"/>
                  </a:lnTo>
                  <a:lnTo>
                    <a:pt x="1198" y="487"/>
                  </a:lnTo>
                  <a:lnTo>
                    <a:pt x="1227" y="445"/>
                  </a:lnTo>
                  <a:lnTo>
                    <a:pt x="1253" y="398"/>
                  </a:lnTo>
                  <a:lnTo>
                    <a:pt x="1273" y="349"/>
                  </a:lnTo>
                  <a:lnTo>
                    <a:pt x="1287" y="298"/>
                  </a:lnTo>
                  <a:lnTo>
                    <a:pt x="1296" y="245"/>
                  </a:lnTo>
                  <a:lnTo>
                    <a:pt x="1299" y="190"/>
                  </a:lnTo>
                  <a:lnTo>
                    <a:pt x="1297" y="140"/>
                  </a:lnTo>
                  <a:lnTo>
                    <a:pt x="1289" y="93"/>
                  </a:lnTo>
                  <a:lnTo>
                    <a:pt x="1277" y="46"/>
                  </a:lnTo>
                  <a:lnTo>
                    <a:pt x="1260" y="0"/>
                  </a:lnTo>
                  <a:lnTo>
                    <a:pt x="1547" y="0"/>
                  </a:lnTo>
                  <a:lnTo>
                    <a:pt x="1547" y="756"/>
                  </a:lnTo>
                  <a:lnTo>
                    <a:pt x="1544" y="788"/>
                  </a:lnTo>
                  <a:lnTo>
                    <a:pt x="1536" y="818"/>
                  </a:lnTo>
                  <a:lnTo>
                    <a:pt x="1522" y="846"/>
                  </a:lnTo>
                  <a:lnTo>
                    <a:pt x="1504" y="870"/>
                  </a:lnTo>
                  <a:lnTo>
                    <a:pt x="1482" y="891"/>
                  </a:lnTo>
                  <a:lnTo>
                    <a:pt x="1456" y="909"/>
                  </a:lnTo>
                  <a:lnTo>
                    <a:pt x="1427" y="922"/>
                  </a:lnTo>
                  <a:lnTo>
                    <a:pt x="1396" y="930"/>
                  </a:lnTo>
                  <a:lnTo>
                    <a:pt x="1363" y="933"/>
                  </a:lnTo>
                  <a:lnTo>
                    <a:pt x="184" y="933"/>
                  </a:lnTo>
                  <a:lnTo>
                    <a:pt x="151" y="930"/>
                  </a:lnTo>
                  <a:lnTo>
                    <a:pt x="120" y="922"/>
                  </a:lnTo>
                  <a:lnTo>
                    <a:pt x="91" y="909"/>
                  </a:lnTo>
                  <a:lnTo>
                    <a:pt x="66" y="891"/>
                  </a:lnTo>
                  <a:lnTo>
                    <a:pt x="44" y="870"/>
                  </a:lnTo>
                  <a:lnTo>
                    <a:pt x="26" y="846"/>
                  </a:lnTo>
                  <a:lnTo>
                    <a:pt x="12" y="818"/>
                  </a:lnTo>
                  <a:lnTo>
                    <a:pt x="3" y="788"/>
                  </a:lnTo>
                  <a:lnTo>
                    <a:pt x="0" y="7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95" name="Freeform 19">
            <a:extLst>
              <a:ext uri="{FF2B5EF4-FFF2-40B4-BE49-F238E27FC236}">
                <a16:creationId xmlns:a16="http://schemas.microsoft.com/office/drawing/2014/main" id="{2EE1881A-5911-75DF-E63D-14FC7E5A7D1A}"/>
              </a:ext>
            </a:extLst>
          </p:cNvPr>
          <p:cNvSpPr>
            <a:spLocks noEditPoints="1"/>
          </p:cNvSpPr>
          <p:nvPr/>
        </p:nvSpPr>
        <p:spPr bwMode="auto">
          <a:xfrm>
            <a:off x="7104408" y="949106"/>
            <a:ext cx="298450" cy="303212"/>
          </a:xfrm>
          <a:custGeom>
            <a:avLst/>
            <a:gdLst>
              <a:gd name="T0" fmla="*/ 1914 w 3379"/>
              <a:gd name="T1" fmla="*/ 909 h 3246"/>
              <a:gd name="T2" fmla="*/ 1764 w 3379"/>
              <a:gd name="T3" fmla="*/ 1009 h 3246"/>
              <a:gd name="T4" fmla="*/ 1677 w 3379"/>
              <a:gd name="T5" fmla="*/ 1165 h 3246"/>
              <a:gd name="T6" fmla="*/ 1675 w 3379"/>
              <a:gd name="T7" fmla="*/ 1342 h 3246"/>
              <a:gd name="T8" fmla="*/ 1366 w 3379"/>
              <a:gd name="T9" fmla="*/ 1284 h 3246"/>
              <a:gd name="T10" fmla="*/ 1095 w 3379"/>
              <a:gd name="T11" fmla="*/ 1150 h 3246"/>
              <a:gd name="T12" fmla="*/ 874 w 3379"/>
              <a:gd name="T13" fmla="*/ 952 h 3246"/>
              <a:gd name="T14" fmla="*/ 823 w 3379"/>
              <a:gd name="T15" fmla="*/ 1099 h 3246"/>
              <a:gd name="T16" fmla="*/ 849 w 3379"/>
              <a:gd name="T17" fmla="*/ 1277 h 3246"/>
              <a:gd name="T18" fmla="*/ 957 w 3379"/>
              <a:gd name="T19" fmla="*/ 1423 h 3246"/>
              <a:gd name="T20" fmla="*/ 859 w 3379"/>
              <a:gd name="T21" fmla="*/ 1422 h 3246"/>
              <a:gd name="T22" fmla="*/ 821 w 3379"/>
              <a:gd name="T23" fmla="*/ 1457 h 3246"/>
              <a:gd name="T24" fmla="*/ 893 w 3379"/>
              <a:gd name="T25" fmla="*/ 1628 h 3246"/>
              <a:gd name="T26" fmla="*/ 1038 w 3379"/>
              <a:gd name="T27" fmla="*/ 1745 h 3246"/>
              <a:gd name="T28" fmla="*/ 1062 w 3379"/>
              <a:gd name="T29" fmla="*/ 1786 h 3246"/>
              <a:gd name="T30" fmla="*/ 972 w 3379"/>
              <a:gd name="T31" fmla="*/ 1824 h 3246"/>
              <a:gd name="T32" fmla="*/ 1091 w 3379"/>
              <a:gd name="T33" fmla="*/ 1965 h 3246"/>
              <a:gd name="T34" fmla="*/ 1267 w 3379"/>
              <a:gd name="T35" fmla="*/ 2036 h 3246"/>
              <a:gd name="T36" fmla="*/ 1154 w 3379"/>
              <a:gd name="T37" fmla="*/ 2135 h 3246"/>
              <a:gd name="T38" fmla="*/ 902 w 3379"/>
              <a:gd name="T39" fmla="*/ 2197 h 3246"/>
              <a:gd name="T40" fmla="*/ 807 w 3379"/>
              <a:gd name="T41" fmla="*/ 2232 h 3246"/>
              <a:gd name="T42" fmla="*/ 1098 w 3379"/>
              <a:gd name="T43" fmla="*/ 2338 h 3246"/>
              <a:gd name="T44" fmla="*/ 1419 w 3379"/>
              <a:gd name="T45" fmla="*/ 2360 h 3246"/>
              <a:gd name="T46" fmla="*/ 1714 w 3379"/>
              <a:gd name="T47" fmla="*/ 2304 h 3246"/>
              <a:gd name="T48" fmla="*/ 1961 w 3379"/>
              <a:gd name="T49" fmla="*/ 2184 h 3246"/>
              <a:gd name="T50" fmla="*/ 2159 w 3379"/>
              <a:gd name="T51" fmla="*/ 2017 h 3246"/>
              <a:gd name="T52" fmla="*/ 2307 w 3379"/>
              <a:gd name="T53" fmla="*/ 1813 h 3246"/>
              <a:gd name="T54" fmla="*/ 2401 w 3379"/>
              <a:gd name="T55" fmla="*/ 1589 h 3246"/>
              <a:gd name="T56" fmla="*/ 2442 w 3379"/>
              <a:gd name="T57" fmla="*/ 1357 h 3246"/>
              <a:gd name="T58" fmla="*/ 2529 w 3379"/>
              <a:gd name="T59" fmla="*/ 1183 h 3246"/>
              <a:gd name="T60" fmla="*/ 2584 w 3379"/>
              <a:gd name="T61" fmla="*/ 1079 h 3246"/>
              <a:gd name="T62" fmla="*/ 2453 w 3379"/>
              <a:gd name="T63" fmla="*/ 1092 h 3246"/>
              <a:gd name="T64" fmla="*/ 2568 w 3379"/>
              <a:gd name="T65" fmla="*/ 953 h 3246"/>
              <a:gd name="T66" fmla="*/ 2403 w 3379"/>
              <a:gd name="T67" fmla="*/ 986 h 3246"/>
              <a:gd name="T68" fmla="*/ 2232 w 3379"/>
              <a:gd name="T69" fmla="*/ 925 h 3246"/>
              <a:gd name="T70" fmla="*/ 2054 w 3379"/>
              <a:gd name="T71" fmla="*/ 883 h 3246"/>
              <a:gd name="T72" fmla="*/ 2004 w 3379"/>
              <a:gd name="T73" fmla="*/ 29 h 3246"/>
              <a:gd name="T74" fmla="*/ 2393 w 3379"/>
              <a:gd name="T75" fmla="*/ 148 h 3246"/>
              <a:gd name="T76" fmla="*/ 2734 w 3379"/>
              <a:gd name="T77" fmla="*/ 349 h 3246"/>
              <a:gd name="T78" fmla="*/ 3016 w 3379"/>
              <a:gd name="T79" fmla="*/ 619 h 3246"/>
              <a:gd name="T80" fmla="*/ 3225 w 3379"/>
              <a:gd name="T81" fmla="*/ 948 h 3246"/>
              <a:gd name="T82" fmla="*/ 3350 w 3379"/>
              <a:gd name="T83" fmla="*/ 1321 h 3246"/>
              <a:gd name="T84" fmla="*/ 3376 w 3379"/>
              <a:gd name="T85" fmla="*/ 1726 h 3246"/>
              <a:gd name="T86" fmla="*/ 3299 w 3379"/>
              <a:gd name="T87" fmla="*/ 2116 h 3246"/>
              <a:gd name="T88" fmla="*/ 3131 w 3379"/>
              <a:gd name="T89" fmla="*/ 2468 h 3246"/>
              <a:gd name="T90" fmla="*/ 2884 w 3379"/>
              <a:gd name="T91" fmla="*/ 2770 h 3246"/>
              <a:gd name="T92" fmla="*/ 2570 w 3379"/>
              <a:gd name="T93" fmla="*/ 3007 h 3246"/>
              <a:gd name="T94" fmla="*/ 2203 w 3379"/>
              <a:gd name="T95" fmla="*/ 3169 h 3246"/>
              <a:gd name="T96" fmla="*/ 1797 w 3379"/>
              <a:gd name="T97" fmla="*/ 3242 h 3246"/>
              <a:gd name="T98" fmla="*/ 1375 w 3379"/>
              <a:gd name="T99" fmla="*/ 3217 h 3246"/>
              <a:gd name="T100" fmla="*/ 986 w 3379"/>
              <a:gd name="T101" fmla="*/ 3098 h 3246"/>
              <a:gd name="T102" fmla="*/ 645 w 3379"/>
              <a:gd name="T103" fmla="*/ 2897 h 3246"/>
              <a:gd name="T104" fmla="*/ 362 w 3379"/>
              <a:gd name="T105" fmla="*/ 2627 h 3246"/>
              <a:gd name="T106" fmla="*/ 153 w 3379"/>
              <a:gd name="T107" fmla="*/ 2298 h 3246"/>
              <a:gd name="T108" fmla="*/ 30 w 3379"/>
              <a:gd name="T109" fmla="*/ 1925 h 3246"/>
              <a:gd name="T110" fmla="*/ 3 w 3379"/>
              <a:gd name="T111" fmla="*/ 1521 h 3246"/>
              <a:gd name="T112" fmla="*/ 80 w 3379"/>
              <a:gd name="T113" fmla="*/ 1130 h 3246"/>
              <a:gd name="T114" fmla="*/ 248 w 3379"/>
              <a:gd name="T115" fmla="*/ 778 h 3246"/>
              <a:gd name="T116" fmla="*/ 496 w 3379"/>
              <a:gd name="T117" fmla="*/ 476 h 3246"/>
              <a:gd name="T118" fmla="*/ 808 w 3379"/>
              <a:gd name="T119" fmla="*/ 239 h 3246"/>
              <a:gd name="T120" fmla="*/ 1175 w 3379"/>
              <a:gd name="T121" fmla="*/ 77 h 3246"/>
              <a:gd name="T122" fmla="*/ 1583 w 3379"/>
              <a:gd name="T123" fmla="*/ 4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9" h="3246">
                <a:moveTo>
                  <a:pt x="2054" y="883"/>
                </a:moveTo>
                <a:lnTo>
                  <a:pt x="2005" y="886"/>
                </a:lnTo>
                <a:lnTo>
                  <a:pt x="1958" y="895"/>
                </a:lnTo>
                <a:lnTo>
                  <a:pt x="1914" y="909"/>
                </a:lnTo>
                <a:lnTo>
                  <a:pt x="1872" y="927"/>
                </a:lnTo>
                <a:lnTo>
                  <a:pt x="1831" y="950"/>
                </a:lnTo>
                <a:lnTo>
                  <a:pt x="1796" y="978"/>
                </a:lnTo>
                <a:lnTo>
                  <a:pt x="1764" y="1009"/>
                </a:lnTo>
                <a:lnTo>
                  <a:pt x="1735" y="1044"/>
                </a:lnTo>
                <a:lnTo>
                  <a:pt x="1711" y="1081"/>
                </a:lnTo>
                <a:lnTo>
                  <a:pt x="1691" y="1122"/>
                </a:lnTo>
                <a:lnTo>
                  <a:pt x="1677" y="1165"/>
                </a:lnTo>
                <a:lnTo>
                  <a:pt x="1669" y="1210"/>
                </a:lnTo>
                <a:lnTo>
                  <a:pt x="1666" y="1257"/>
                </a:lnTo>
                <a:lnTo>
                  <a:pt x="1668" y="1300"/>
                </a:lnTo>
                <a:lnTo>
                  <a:pt x="1675" y="1342"/>
                </a:lnTo>
                <a:lnTo>
                  <a:pt x="1595" y="1336"/>
                </a:lnTo>
                <a:lnTo>
                  <a:pt x="1517" y="1324"/>
                </a:lnTo>
                <a:lnTo>
                  <a:pt x="1440" y="1306"/>
                </a:lnTo>
                <a:lnTo>
                  <a:pt x="1366" y="1284"/>
                </a:lnTo>
                <a:lnTo>
                  <a:pt x="1295" y="1258"/>
                </a:lnTo>
                <a:lnTo>
                  <a:pt x="1225" y="1226"/>
                </a:lnTo>
                <a:lnTo>
                  <a:pt x="1158" y="1190"/>
                </a:lnTo>
                <a:lnTo>
                  <a:pt x="1095" y="1150"/>
                </a:lnTo>
                <a:lnTo>
                  <a:pt x="1035" y="1105"/>
                </a:lnTo>
                <a:lnTo>
                  <a:pt x="978" y="1058"/>
                </a:lnTo>
                <a:lnTo>
                  <a:pt x="924" y="1007"/>
                </a:lnTo>
                <a:lnTo>
                  <a:pt x="874" y="952"/>
                </a:lnTo>
                <a:lnTo>
                  <a:pt x="856" y="986"/>
                </a:lnTo>
                <a:lnTo>
                  <a:pt x="841" y="1022"/>
                </a:lnTo>
                <a:lnTo>
                  <a:pt x="831" y="1060"/>
                </a:lnTo>
                <a:lnTo>
                  <a:pt x="823" y="1099"/>
                </a:lnTo>
                <a:lnTo>
                  <a:pt x="821" y="1140"/>
                </a:lnTo>
                <a:lnTo>
                  <a:pt x="824" y="1188"/>
                </a:lnTo>
                <a:lnTo>
                  <a:pt x="834" y="1233"/>
                </a:lnTo>
                <a:lnTo>
                  <a:pt x="849" y="1277"/>
                </a:lnTo>
                <a:lnTo>
                  <a:pt x="869" y="1319"/>
                </a:lnTo>
                <a:lnTo>
                  <a:pt x="894" y="1357"/>
                </a:lnTo>
                <a:lnTo>
                  <a:pt x="924" y="1392"/>
                </a:lnTo>
                <a:lnTo>
                  <a:pt x="957" y="1423"/>
                </a:lnTo>
                <a:lnTo>
                  <a:pt x="994" y="1451"/>
                </a:lnTo>
                <a:lnTo>
                  <a:pt x="947" y="1446"/>
                </a:lnTo>
                <a:lnTo>
                  <a:pt x="902" y="1436"/>
                </a:lnTo>
                <a:lnTo>
                  <a:pt x="859" y="1422"/>
                </a:lnTo>
                <a:lnTo>
                  <a:pt x="818" y="1404"/>
                </a:lnTo>
                <a:lnTo>
                  <a:pt x="818" y="1406"/>
                </a:lnTo>
                <a:lnTo>
                  <a:pt x="818" y="1409"/>
                </a:lnTo>
                <a:lnTo>
                  <a:pt x="821" y="1457"/>
                </a:lnTo>
                <a:lnTo>
                  <a:pt x="831" y="1503"/>
                </a:lnTo>
                <a:lnTo>
                  <a:pt x="846" y="1548"/>
                </a:lnTo>
                <a:lnTo>
                  <a:pt x="867" y="1590"/>
                </a:lnTo>
                <a:lnTo>
                  <a:pt x="893" y="1628"/>
                </a:lnTo>
                <a:lnTo>
                  <a:pt x="923" y="1664"/>
                </a:lnTo>
                <a:lnTo>
                  <a:pt x="957" y="1695"/>
                </a:lnTo>
                <a:lnTo>
                  <a:pt x="997" y="1723"/>
                </a:lnTo>
                <a:lnTo>
                  <a:pt x="1038" y="1745"/>
                </a:lnTo>
                <a:lnTo>
                  <a:pt x="1082" y="1762"/>
                </a:lnTo>
                <a:lnTo>
                  <a:pt x="1130" y="1774"/>
                </a:lnTo>
                <a:lnTo>
                  <a:pt x="1097" y="1781"/>
                </a:lnTo>
                <a:lnTo>
                  <a:pt x="1062" y="1786"/>
                </a:lnTo>
                <a:lnTo>
                  <a:pt x="1027" y="1787"/>
                </a:lnTo>
                <a:lnTo>
                  <a:pt x="990" y="1785"/>
                </a:lnTo>
                <a:lnTo>
                  <a:pt x="954" y="1780"/>
                </a:lnTo>
                <a:lnTo>
                  <a:pt x="972" y="1824"/>
                </a:lnTo>
                <a:lnTo>
                  <a:pt x="995" y="1865"/>
                </a:lnTo>
                <a:lnTo>
                  <a:pt x="1023" y="1902"/>
                </a:lnTo>
                <a:lnTo>
                  <a:pt x="1055" y="1936"/>
                </a:lnTo>
                <a:lnTo>
                  <a:pt x="1091" y="1965"/>
                </a:lnTo>
                <a:lnTo>
                  <a:pt x="1131" y="1990"/>
                </a:lnTo>
                <a:lnTo>
                  <a:pt x="1173" y="2011"/>
                </a:lnTo>
                <a:lnTo>
                  <a:pt x="1220" y="2026"/>
                </a:lnTo>
                <a:lnTo>
                  <a:pt x="1267" y="2036"/>
                </a:lnTo>
                <a:lnTo>
                  <a:pt x="1318" y="2040"/>
                </a:lnTo>
                <a:lnTo>
                  <a:pt x="1266" y="2076"/>
                </a:lnTo>
                <a:lnTo>
                  <a:pt x="1212" y="2107"/>
                </a:lnTo>
                <a:lnTo>
                  <a:pt x="1154" y="2135"/>
                </a:lnTo>
                <a:lnTo>
                  <a:pt x="1095" y="2158"/>
                </a:lnTo>
                <a:lnTo>
                  <a:pt x="1032" y="2176"/>
                </a:lnTo>
                <a:lnTo>
                  <a:pt x="968" y="2189"/>
                </a:lnTo>
                <a:lnTo>
                  <a:pt x="902" y="2197"/>
                </a:lnTo>
                <a:lnTo>
                  <a:pt x="835" y="2201"/>
                </a:lnTo>
                <a:lnTo>
                  <a:pt x="788" y="2198"/>
                </a:lnTo>
                <a:lnTo>
                  <a:pt x="742" y="2194"/>
                </a:lnTo>
                <a:lnTo>
                  <a:pt x="807" y="2232"/>
                </a:lnTo>
                <a:lnTo>
                  <a:pt x="877" y="2265"/>
                </a:lnTo>
                <a:lnTo>
                  <a:pt x="948" y="2295"/>
                </a:lnTo>
                <a:lnTo>
                  <a:pt x="1022" y="2318"/>
                </a:lnTo>
                <a:lnTo>
                  <a:pt x="1098" y="2338"/>
                </a:lnTo>
                <a:lnTo>
                  <a:pt x="1176" y="2351"/>
                </a:lnTo>
                <a:lnTo>
                  <a:pt x="1257" y="2360"/>
                </a:lnTo>
                <a:lnTo>
                  <a:pt x="1338" y="2363"/>
                </a:lnTo>
                <a:lnTo>
                  <a:pt x="1419" y="2360"/>
                </a:lnTo>
                <a:lnTo>
                  <a:pt x="1497" y="2353"/>
                </a:lnTo>
                <a:lnTo>
                  <a:pt x="1573" y="2341"/>
                </a:lnTo>
                <a:lnTo>
                  <a:pt x="1644" y="2324"/>
                </a:lnTo>
                <a:lnTo>
                  <a:pt x="1714" y="2304"/>
                </a:lnTo>
                <a:lnTo>
                  <a:pt x="1781" y="2280"/>
                </a:lnTo>
                <a:lnTo>
                  <a:pt x="1844" y="2251"/>
                </a:lnTo>
                <a:lnTo>
                  <a:pt x="1904" y="2220"/>
                </a:lnTo>
                <a:lnTo>
                  <a:pt x="1961" y="2184"/>
                </a:lnTo>
                <a:lnTo>
                  <a:pt x="2015" y="2147"/>
                </a:lnTo>
                <a:lnTo>
                  <a:pt x="2067" y="2106"/>
                </a:lnTo>
                <a:lnTo>
                  <a:pt x="2115" y="2062"/>
                </a:lnTo>
                <a:lnTo>
                  <a:pt x="2159" y="2017"/>
                </a:lnTo>
                <a:lnTo>
                  <a:pt x="2201" y="1968"/>
                </a:lnTo>
                <a:lnTo>
                  <a:pt x="2239" y="1918"/>
                </a:lnTo>
                <a:lnTo>
                  <a:pt x="2274" y="1867"/>
                </a:lnTo>
                <a:lnTo>
                  <a:pt x="2307" y="1813"/>
                </a:lnTo>
                <a:lnTo>
                  <a:pt x="2336" y="1758"/>
                </a:lnTo>
                <a:lnTo>
                  <a:pt x="2361" y="1702"/>
                </a:lnTo>
                <a:lnTo>
                  <a:pt x="2383" y="1646"/>
                </a:lnTo>
                <a:lnTo>
                  <a:pt x="2401" y="1589"/>
                </a:lnTo>
                <a:lnTo>
                  <a:pt x="2417" y="1531"/>
                </a:lnTo>
                <a:lnTo>
                  <a:pt x="2429" y="1473"/>
                </a:lnTo>
                <a:lnTo>
                  <a:pt x="2437" y="1415"/>
                </a:lnTo>
                <a:lnTo>
                  <a:pt x="2442" y="1357"/>
                </a:lnTo>
                <a:lnTo>
                  <a:pt x="2444" y="1300"/>
                </a:lnTo>
                <a:lnTo>
                  <a:pt x="2443" y="1252"/>
                </a:lnTo>
                <a:lnTo>
                  <a:pt x="2488" y="1219"/>
                </a:lnTo>
                <a:lnTo>
                  <a:pt x="2529" y="1183"/>
                </a:lnTo>
                <a:lnTo>
                  <a:pt x="2568" y="1144"/>
                </a:lnTo>
                <a:lnTo>
                  <a:pt x="2604" y="1102"/>
                </a:lnTo>
                <a:lnTo>
                  <a:pt x="2637" y="1059"/>
                </a:lnTo>
                <a:lnTo>
                  <a:pt x="2584" y="1079"/>
                </a:lnTo>
                <a:lnTo>
                  <a:pt x="2529" y="1096"/>
                </a:lnTo>
                <a:lnTo>
                  <a:pt x="2472" y="1109"/>
                </a:lnTo>
                <a:lnTo>
                  <a:pt x="2414" y="1118"/>
                </a:lnTo>
                <a:lnTo>
                  <a:pt x="2453" y="1092"/>
                </a:lnTo>
                <a:lnTo>
                  <a:pt x="2488" y="1063"/>
                </a:lnTo>
                <a:lnTo>
                  <a:pt x="2518" y="1029"/>
                </a:lnTo>
                <a:lnTo>
                  <a:pt x="2546" y="993"/>
                </a:lnTo>
                <a:lnTo>
                  <a:pt x="2568" y="953"/>
                </a:lnTo>
                <a:lnTo>
                  <a:pt x="2585" y="911"/>
                </a:lnTo>
                <a:lnTo>
                  <a:pt x="2527" y="941"/>
                </a:lnTo>
                <a:lnTo>
                  <a:pt x="2467" y="965"/>
                </a:lnTo>
                <a:lnTo>
                  <a:pt x="2403" y="986"/>
                </a:lnTo>
                <a:lnTo>
                  <a:pt x="2338" y="1001"/>
                </a:lnTo>
                <a:lnTo>
                  <a:pt x="2306" y="972"/>
                </a:lnTo>
                <a:lnTo>
                  <a:pt x="2270" y="946"/>
                </a:lnTo>
                <a:lnTo>
                  <a:pt x="2232" y="925"/>
                </a:lnTo>
                <a:lnTo>
                  <a:pt x="2191" y="908"/>
                </a:lnTo>
                <a:lnTo>
                  <a:pt x="2146" y="894"/>
                </a:lnTo>
                <a:lnTo>
                  <a:pt x="2101" y="886"/>
                </a:lnTo>
                <a:lnTo>
                  <a:pt x="2054" y="883"/>
                </a:lnTo>
                <a:close/>
                <a:moveTo>
                  <a:pt x="1690" y="0"/>
                </a:moveTo>
                <a:lnTo>
                  <a:pt x="1797" y="4"/>
                </a:lnTo>
                <a:lnTo>
                  <a:pt x="1901" y="14"/>
                </a:lnTo>
                <a:lnTo>
                  <a:pt x="2004" y="29"/>
                </a:lnTo>
                <a:lnTo>
                  <a:pt x="2105" y="50"/>
                </a:lnTo>
                <a:lnTo>
                  <a:pt x="2203" y="77"/>
                </a:lnTo>
                <a:lnTo>
                  <a:pt x="2300" y="110"/>
                </a:lnTo>
                <a:lnTo>
                  <a:pt x="2393" y="148"/>
                </a:lnTo>
                <a:lnTo>
                  <a:pt x="2484" y="191"/>
                </a:lnTo>
                <a:lnTo>
                  <a:pt x="2570" y="239"/>
                </a:lnTo>
                <a:lnTo>
                  <a:pt x="2654" y="292"/>
                </a:lnTo>
                <a:lnTo>
                  <a:pt x="2734" y="349"/>
                </a:lnTo>
                <a:lnTo>
                  <a:pt x="2811" y="410"/>
                </a:lnTo>
                <a:lnTo>
                  <a:pt x="2884" y="476"/>
                </a:lnTo>
                <a:lnTo>
                  <a:pt x="2952" y="546"/>
                </a:lnTo>
                <a:lnTo>
                  <a:pt x="3016" y="619"/>
                </a:lnTo>
                <a:lnTo>
                  <a:pt x="3076" y="697"/>
                </a:lnTo>
                <a:lnTo>
                  <a:pt x="3131" y="778"/>
                </a:lnTo>
                <a:lnTo>
                  <a:pt x="3181" y="861"/>
                </a:lnTo>
                <a:lnTo>
                  <a:pt x="3225" y="948"/>
                </a:lnTo>
                <a:lnTo>
                  <a:pt x="3266" y="1038"/>
                </a:lnTo>
                <a:lnTo>
                  <a:pt x="3299" y="1130"/>
                </a:lnTo>
                <a:lnTo>
                  <a:pt x="3328" y="1224"/>
                </a:lnTo>
                <a:lnTo>
                  <a:pt x="3350" y="1321"/>
                </a:lnTo>
                <a:lnTo>
                  <a:pt x="3366" y="1420"/>
                </a:lnTo>
                <a:lnTo>
                  <a:pt x="3376" y="1521"/>
                </a:lnTo>
                <a:lnTo>
                  <a:pt x="3379" y="1623"/>
                </a:lnTo>
                <a:lnTo>
                  <a:pt x="3376" y="1726"/>
                </a:lnTo>
                <a:lnTo>
                  <a:pt x="3366" y="1826"/>
                </a:lnTo>
                <a:lnTo>
                  <a:pt x="3350" y="1925"/>
                </a:lnTo>
                <a:lnTo>
                  <a:pt x="3328" y="2022"/>
                </a:lnTo>
                <a:lnTo>
                  <a:pt x="3299" y="2116"/>
                </a:lnTo>
                <a:lnTo>
                  <a:pt x="3266" y="2209"/>
                </a:lnTo>
                <a:lnTo>
                  <a:pt x="3225" y="2298"/>
                </a:lnTo>
                <a:lnTo>
                  <a:pt x="3181" y="2385"/>
                </a:lnTo>
                <a:lnTo>
                  <a:pt x="3131" y="2468"/>
                </a:lnTo>
                <a:lnTo>
                  <a:pt x="3076" y="2550"/>
                </a:lnTo>
                <a:lnTo>
                  <a:pt x="3016" y="2627"/>
                </a:lnTo>
                <a:lnTo>
                  <a:pt x="2952" y="2700"/>
                </a:lnTo>
                <a:lnTo>
                  <a:pt x="2884" y="2770"/>
                </a:lnTo>
                <a:lnTo>
                  <a:pt x="2811" y="2836"/>
                </a:lnTo>
                <a:lnTo>
                  <a:pt x="2734" y="2897"/>
                </a:lnTo>
                <a:lnTo>
                  <a:pt x="2654" y="2955"/>
                </a:lnTo>
                <a:lnTo>
                  <a:pt x="2570" y="3007"/>
                </a:lnTo>
                <a:lnTo>
                  <a:pt x="2484" y="3055"/>
                </a:lnTo>
                <a:lnTo>
                  <a:pt x="2393" y="3098"/>
                </a:lnTo>
                <a:lnTo>
                  <a:pt x="2300" y="3136"/>
                </a:lnTo>
                <a:lnTo>
                  <a:pt x="2203" y="3169"/>
                </a:lnTo>
                <a:lnTo>
                  <a:pt x="2105" y="3196"/>
                </a:lnTo>
                <a:lnTo>
                  <a:pt x="2004" y="3217"/>
                </a:lnTo>
                <a:lnTo>
                  <a:pt x="1901" y="3233"/>
                </a:lnTo>
                <a:lnTo>
                  <a:pt x="1797" y="3242"/>
                </a:lnTo>
                <a:lnTo>
                  <a:pt x="1690" y="3246"/>
                </a:lnTo>
                <a:lnTo>
                  <a:pt x="1583" y="3242"/>
                </a:lnTo>
                <a:lnTo>
                  <a:pt x="1477" y="3233"/>
                </a:lnTo>
                <a:lnTo>
                  <a:pt x="1375" y="3217"/>
                </a:lnTo>
                <a:lnTo>
                  <a:pt x="1275" y="3196"/>
                </a:lnTo>
                <a:lnTo>
                  <a:pt x="1175" y="3169"/>
                </a:lnTo>
                <a:lnTo>
                  <a:pt x="1080" y="3136"/>
                </a:lnTo>
                <a:lnTo>
                  <a:pt x="986" y="3098"/>
                </a:lnTo>
                <a:lnTo>
                  <a:pt x="896" y="3055"/>
                </a:lnTo>
                <a:lnTo>
                  <a:pt x="808" y="3007"/>
                </a:lnTo>
                <a:lnTo>
                  <a:pt x="725" y="2955"/>
                </a:lnTo>
                <a:lnTo>
                  <a:pt x="645" y="2897"/>
                </a:lnTo>
                <a:lnTo>
                  <a:pt x="569" y="2836"/>
                </a:lnTo>
                <a:lnTo>
                  <a:pt x="496" y="2770"/>
                </a:lnTo>
                <a:lnTo>
                  <a:pt x="427" y="2700"/>
                </a:lnTo>
                <a:lnTo>
                  <a:pt x="362" y="2627"/>
                </a:lnTo>
                <a:lnTo>
                  <a:pt x="303" y="2550"/>
                </a:lnTo>
                <a:lnTo>
                  <a:pt x="248" y="2468"/>
                </a:lnTo>
                <a:lnTo>
                  <a:pt x="199" y="2385"/>
                </a:lnTo>
                <a:lnTo>
                  <a:pt x="153" y="2298"/>
                </a:lnTo>
                <a:lnTo>
                  <a:pt x="114" y="2209"/>
                </a:lnTo>
                <a:lnTo>
                  <a:pt x="80" y="2116"/>
                </a:lnTo>
                <a:lnTo>
                  <a:pt x="52" y="2022"/>
                </a:lnTo>
                <a:lnTo>
                  <a:pt x="30" y="1925"/>
                </a:lnTo>
                <a:lnTo>
                  <a:pt x="14" y="1826"/>
                </a:lnTo>
                <a:lnTo>
                  <a:pt x="3" y="1726"/>
                </a:lnTo>
                <a:lnTo>
                  <a:pt x="0" y="1623"/>
                </a:lnTo>
                <a:lnTo>
                  <a:pt x="3" y="1521"/>
                </a:lnTo>
                <a:lnTo>
                  <a:pt x="14" y="1420"/>
                </a:lnTo>
                <a:lnTo>
                  <a:pt x="30" y="1321"/>
                </a:lnTo>
                <a:lnTo>
                  <a:pt x="52" y="1224"/>
                </a:lnTo>
                <a:lnTo>
                  <a:pt x="80" y="1130"/>
                </a:lnTo>
                <a:lnTo>
                  <a:pt x="114" y="1038"/>
                </a:lnTo>
                <a:lnTo>
                  <a:pt x="153" y="948"/>
                </a:lnTo>
                <a:lnTo>
                  <a:pt x="199" y="861"/>
                </a:lnTo>
                <a:lnTo>
                  <a:pt x="248" y="778"/>
                </a:lnTo>
                <a:lnTo>
                  <a:pt x="303" y="697"/>
                </a:lnTo>
                <a:lnTo>
                  <a:pt x="362" y="619"/>
                </a:lnTo>
                <a:lnTo>
                  <a:pt x="427" y="546"/>
                </a:lnTo>
                <a:lnTo>
                  <a:pt x="496" y="476"/>
                </a:lnTo>
                <a:lnTo>
                  <a:pt x="569" y="410"/>
                </a:lnTo>
                <a:lnTo>
                  <a:pt x="645" y="349"/>
                </a:lnTo>
                <a:lnTo>
                  <a:pt x="725" y="292"/>
                </a:lnTo>
                <a:lnTo>
                  <a:pt x="808" y="239"/>
                </a:lnTo>
                <a:lnTo>
                  <a:pt x="896" y="191"/>
                </a:lnTo>
                <a:lnTo>
                  <a:pt x="986" y="148"/>
                </a:lnTo>
                <a:lnTo>
                  <a:pt x="1080" y="110"/>
                </a:lnTo>
                <a:lnTo>
                  <a:pt x="1175" y="77"/>
                </a:lnTo>
                <a:lnTo>
                  <a:pt x="1275" y="50"/>
                </a:lnTo>
                <a:lnTo>
                  <a:pt x="1375" y="29"/>
                </a:lnTo>
                <a:lnTo>
                  <a:pt x="1477" y="14"/>
                </a:lnTo>
                <a:lnTo>
                  <a:pt x="1583" y="4"/>
                </a:lnTo>
                <a:lnTo>
                  <a:pt x="1690"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6" name="Group 13">
            <a:extLst>
              <a:ext uri="{FF2B5EF4-FFF2-40B4-BE49-F238E27FC236}">
                <a16:creationId xmlns:a16="http://schemas.microsoft.com/office/drawing/2014/main" id="{B3259CCA-5332-190E-95CD-5873D67758F3}"/>
              </a:ext>
            </a:extLst>
          </p:cNvPr>
          <p:cNvGrpSpPr/>
          <p:nvPr/>
        </p:nvGrpSpPr>
        <p:grpSpPr>
          <a:xfrm>
            <a:off x="4243565" y="2464096"/>
            <a:ext cx="467086" cy="306059"/>
            <a:chOff x="5757863" y="2919413"/>
            <a:chExt cx="695324" cy="455612"/>
          </a:xfrm>
          <a:solidFill>
            <a:srgbClr val="F5A243"/>
          </a:solidFill>
        </p:grpSpPr>
        <p:sp>
          <p:nvSpPr>
            <p:cNvPr id="397" name="Freeform 477">
              <a:extLst>
                <a:ext uri="{FF2B5EF4-FFF2-40B4-BE49-F238E27FC236}">
                  <a16:creationId xmlns:a16="http://schemas.microsoft.com/office/drawing/2014/main" id="{84BAEA9E-5AD0-32FD-81C3-9DC2955C22DB}"/>
                </a:ext>
              </a:extLst>
            </p:cNvPr>
            <p:cNvSpPr>
              <a:spLocks noEditPoints="1"/>
            </p:cNvSpPr>
            <p:nvPr/>
          </p:nvSpPr>
          <p:spPr bwMode="auto">
            <a:xfrm>
              <a:off x="5875338" y="2919413"/>
              <a:ext cx="468312" cy="455612"/>
            </a:xfrm>
            <a:custGeom>
              <a:avLst/>
              <a:gdLst>
                <a:gd name="T0" fmla="*/ 223 w 223"/>
                <a:gd name="T1" fmla="*/ 216 h 216"/>
                <a:gd name="T2" fmla="*/ 0 w 223"/>
                <a:gd name="T3" fmla="*/ 216 h 216"/>
                <a:gd name="T4" fmla="*/ 0 w 223"/>
                <a:gd name="T5" fmla="*/ 211 h 216"/>
                <a:gd name="T6" fmla="*/ 83 w 223"/>
                <a:gd name="T7" fmla="*/ 144 h 216"/>
                <a:gd name="T8" fmla="*/ 85 w 223"/>
                <a:gd name="T9" fmla="*/ 137 h 216"/>
                <a:gd name="T10" fmla="*/ 67 w 223"/>
                <a:gd name="T11" fmla="*/ 103 h 216"/>
                <a:gd name="T12" fmla="*/ 58 w 223"/>
                <a:gd name="T13" fmla="*/ 92 h 216"/>
                <a:gd name="T14" fmla="*/ 60 w 223"/>
                <a:gd name="T15" fmla="*/ 67 h 216"/>
                <a:gd name="T16" fmla="*/ 60 w 223"/>
                <a:gd name="T17" fmla="*/ 67 h 216"/>
                <a:gd name="T18" fmla="*/ 71 w 223"/>
                <a:gd name="T19" fmla="*/ 15 h 216"/>
                <a:gd name="T20" fmla="*/ 111 w 223"/>
                <a:gd name="T21" fmla="*/ 0 h 216"/>
                <a:gd name="T22" fmla="*/ 151 w 223"/>
                <a:gd name="T23" fmla="*/ 15 h 216"/>
                <a:gd name="T24" fmla="*/ 163 w 223"/>
                <a:gd name="T25" fmla="*/ 67 h 216"/>
                <a:gd name="T26" fmla="*/ 163 w 223"/>
                <a:gd name="T27" fmla="*/ 67 h 216"/>
                <a:gd name="T28" fmla="*/ 165 w 223"/>
                <a:gd name="T29" fmla="*/ 92 h 216"/>
                <a:gd name="T30" fmla="*/ 156 w 223"/>
                <a:gd name="T31" fmla="*/ 103 h 216"/>
                <a:gd name="T32" fmla="*/ 138 w 223"/>
                <a:gd name="T33" fmla="*/ 137 h 216"/>
                <a:gd name="T34" fmla="*/ 140 w 223"/>
                <a:gd name="T35" fmla="*/ 144 h 216"/>
                <a:gd name="T36" fmla="*/ 223 w 223"/>
                <a:gd name="T37" fmla="*/ 211 h 216"/>
                <a:gd name="T38" fmla="*/ 223 w 223"/>
                <a:gd name="T39" fmla="*/ 216 h 216"/>
                <a:gd name="T40" fmla="*/ 12 w 223"/>
                <a:gd name="T41" fmla="*/ 205 h 216"/>
                <a:gd name="T42" fmla="*/ 211 w 223"/>
                <a:gd name="T43" fmla="*/ 205 h 216"/>
                <a:gd name="T44" fmla="*/ 181 w 223"/>
                <a:gd name="T45" fmla="*/ 175 h 216"/>
                <a:gd name="T46" fmla="*/ 137 w 223"/>
                <a:gd name="T47" fmla="*/ 155 h 216"/>
                <a:gd name="T48" fmla="*/ 127 w 223"/>
                <a:gd name="T49" fmla="*/ 134 h 216"/>
                <a:gd name="T50" fmla="*/ 127 w 223"/>
                <a:gd name="T51" fmla="*/ 132 h 216"/>
                <a:gd name="T52" fmla="*/ 128 w 223"/>
                <a:gd name="T53" fmla="*/ 130 h 216"/>
                <a:gd name="T54" fmla="*/ 145 w 223"/>
                <a:gd name="T55" fmla="*/ 98 h 216"/>
                <a:gd name="T56" fmla="*/ 146 w 223"/>
                <a:gd name="T57" fmla="*/ 93 h 216"/>
                <a:gd name="T58" fmla="*/ 151 w 223"/>
                <a:gd name="T59" fmla="*/ 93 h 216"/>
                <a:gd name="T60" fmla="*/ 155 w 223"/>
                <a:gd name="T61" fmla="*/ 86 h 216"/>
                <a:gd name="T62" fmla="*/ 153 w 223"/>
                <a:gd name="T63" fmla="*/ 74 h 216"/>
                <a:gd name="T64" fmla="*/ 151 w 223"/>
                <a:gd name="T65" fmla="*/ 72 h 216"/>
                <a:gd name="T66" fmla="*/ 151 w 223"/>
                <a:gd name="T67" fmla="*/ 69 h 216"/>
                <a:gd name="T68" fmla="*/ 151 w 223"/>
                <a:gd name="T69" fmla="*/ 66 h 216"/>
                <a:gd name="T70" fmla="*/ 143 w 223"/>
                <a:gd name="T71" fmla="*/ 23 h 216"/>
                <a:gd name="T72" fmla="*/ 111 w 223"/>
                <a:gd name="T73" fmla="*/ 12 h 216"/>
                <a:gd name="T74" fmla="*/ 80 w 223"/>
                <a:gd name="T75" fmla="*/ 23 h 216"/>
                <a:gd name="T76" fmla="*/ 72 w 223"/>
                <a:gd name="T77" fmla="*/ 66 h 216"/>
                <a:gd name="T78" fmla="*/ 72 w 223"/>
                <a:gd name="T79" fmla="*/ 69 h 216"/>
                <a:gd name="T80" fmla="*/ 72 w 223"/>
                <a:gd name="T81" fmla="*/ 72 h 216"/>
                <a:gd name="T82" fmla="*/ 70 w 223"/>
                <a:gd name="T83" fmla="*/ 74 h 216"/>
                <a:gd name="T84" fmla="*/ 68 w 223"/>
                <a:gd name="T85" fmla="*/ 86 h 216"/>
                <a:gd name="T86" fmla="*/ 72 w 223"/>
                <a:gd name="T87" fmla="*/ 93 h 216"/>
                <a:gd name="T88" fmla="*/ 77 w 223"/>
                <a:gd name="T89" fmla="*/ 93 h 216"/>
                <a:gd name="T90" fmla="*/ 77 w 223"/>
                <a:gd name="T91" fmla="*/ 98 h 216"/>
                <a:gd name="T92" fmla="*/ 95 w 223"/>
                <a:gd name="T93" fmla="*/ 130 h 216"/>
                <a:gd name="T94" fmla="*/ 96 w 223"/>
                <a:gd name="T95" fmla="*/ 132 h 216"/>
                <a:gd name="T96" fmla="*/ 96 w 223"/>
                <a:gd name="T97" fmla="*/ 134 h 216"/>
                <a:gd name="T98" fmla="*/ 86 w 223"/>
                <a:gd name="T99" fmla="*/ 155 h 216"/>
                <a:gd name="T100" fmla="*/ 42 w 223"/>
                <a:gd name="T101" fmla="*/ 175 h 216"/>
                <a:gd name="T102" fmla="*/ 12 w 223"/>
                <a:gd name="T10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3" h="216">
                  <a:moveTo>
                    <a:pt x="223" y="216"/>
                  </a:moveTo>
                  <a:cubicBezTo>
                    <a:pt x="0" y="216"/>
                    <a:pt x="0" y="216"/>
                    <a:pt x="0" y="216"/>
                  </a:cubicBezTo>
                  <a:cubicBezTo>
                    <a:pt x="0" y="211"/>
                    <a:pt x="0" y="211"/>
                    <a:pt x="0" y="211"/>
                  </a:cubicBezTo>
                  <a:cubicBezTo>
                    <a:pt x="0" y="176"/>
                    <a:pt x="65" y="148"/>
                    <a:pt x="83" y="144"/>
                  </a:cubicBezTo>
                  <a:cubicBezTo>
                    <a:pt x="84" y="143"/>
                    <a:pt x="84" y="140"/>
                    <a:pt x="85" y="137"/>
                  </a:cubicBezTo>
                  <a:cubicBezTo>
                    <a:pt x="81" y="132"/>
                    <a:pt x="71" y="120"/>
                    <a:pt x="67" y="103"/>
                  </a:cubicBezTo>
                  <a:cubicBezTo>
                    <a:pt x="63" y="102"/>
                    <a:pt x="60" y="98"/>
                    <a:pt x="58" y="92"/>
                  </a:cubicBezTo>
                  <a:cubicBezTo>
                    <a:pt x="55" y="85"/>
                    <a:pt x="55" y="74"/>
                    <a:pt x="60" y="67"/>
                  </a:cubicBezTo>
                  <a:cubicBezTo>
                    <a:pt x="60" y="67"/>
                    <a:pt x="60" y="67"/>
                    <a:pt x="60" y="67"/>
                  </a:cubicBezTo>
                  <a:cubicBezTo>
                    <a:pt x="59" y="57"/>
                    <a:pt x="56" y="32"/>
                    <a:pt x="71" y="15"/>
                  </a:cubicBezTo>
                  <a:cubicBezTo>
                    <a:pt x="80" y="5"/>
                    <a:pt x="94" y="0"/>
                    <a:pt x="111" y="0"/>
                  </a:cubicBezTo>
                  <a:cubicBezTo>
                    <a:pt x="129" y="0"/>
                    <a:pt x="142" y="5"/>
                    <a:pt x="151" y="15"/>
                  </a:cubicBezTo>
                  <a:cubicBezTo>
                    <a:pt x="166" y="32"/>
                    <a:pt x="164" y="57"/>
                    <a:pt x="163" y="67"/>
                  </a:cubicBezTo>
                  <a:cubicBezTo>
                    <a:pt x="163" y="67"/>
                    <a:pt x="163" y="67"/>
                    <a:pt x="163" y="67"/>
                  </a:cubicBezTo>
                  <a:cubicBezTo>
                    <a:pt x="168" y="74"/>
                    <a:pt x="168" y="85"/>
                    <a:pt x="165" y="92"/>
                  </a:cubicBezTo>
                  <a:cubicBezTo>
                    <a:pt x="163" y="98"/>
                    <a:pt x="160" y="102"/>
                    <a:pt x="156" y="103"/>
                  </a:cubicBezTo>
                  <a:cubicBezTo>
                    <a:pt x="152" y="120"/>
                    <a:pt x="142" y="132"/>
                    <a:pt x="138" y="137"/>
                  </a:cubicBezTo>
                  <a:cubicBezTo>
                    <a:pt x="138" y="140"/>
                    <a:pt x="139" y="143"/>
                    <a:pt x="140" y="144"/>
                  </a:cubicBezTo>
                  <a:cubicBezTo>
                    <a:pt x="158" y="148"/>
                    <a:pt x="223" y="176"/>
                    <a:pt x="223" y="211"/>
                  </a:cubicBezTo>
                  <a:lnTo>
                    <a:pt x="223" y="216"/>
                  </a:lnTo>
                  <a:close/>
                  <a:moveTo>
                    <a:pt x="12" y="205"/>
                  </a:moveTo>
                  <a:cubicBezTo>
                    <a:pt x="211" y="205"/>
                    <a:pt x="211" y="205"/>
                    <a:pt x="211" y="205"/>
                  </a:cubicBezTo>
                  <a:cubicBezTo>
                    <a:pt x="208" y="195"/>
                    <a:pt x="197" y="185"/>
                    <a:pt x="181" y="175"/>
                  </a:cubicBezTo>
                  <a:cubicBezTo>
                    <a:pt x="164" y="164"/>
                    <a:pt x="144" y="157"/>
                    <a:pt x="137" y="155"/>
                  </a:cubicBezTo>
                  <a:cubicBezTo>
                    <a:pt x="128" y="154"/>
                    <a:pt x="127" y="140"/>
                    <a:pt x="127" y="134"/>
                  </a:cubicBezTo>
                  <a:cubicBezTo>
                    <a:pt x="127" y="132"/>
                    <a:pt x="127" y="132"/>
                    <a:pt x="127" y="132"/>
                  </a:cubicBezTo>
                  <a:cubicBezTo>
                    <a:pt x="128" y="130"/>
                    <a:pt x="128" y="130"/>
                    <a:pt x="128" y="130"/>
                  </a:cubicBezTo>
                  <a:cubicBezTo>
                    <a:pt x="128" y="130"/>
                    <a:pt x="142" y="116"/>
                    <a:pt x="145" y="98"/>
                  </a:cubicBezTo>
                  <a:cubicBezTo>
                    <a:pt x="146" y="93"/>
                    <a:pt x="146" y="93"/>
                    <a:pt x="146" y="93"/>
                  </a:cubicBezTo>
                  <a:cubicBezTo>
                    <a:pt x="151" y="93"/>
                    <a:pt x="151" y="93"/>
                    <a:pt x="151" y="93"/>
                  </a:cubicBezTo>
                  <a:cubicBezTo>
                    <a:pt x="152" y="93"/>
                    <a:pt x="154" y="91"/>
                    <a:pt x="155" y="86"/>
                  </a:cubicBezTo>
                  <a:cubicBezTo>
                    <a:pt x="156" y="81"/>
                    <a:pt x="155" y="76"/>
                    <a:pt x="153" y="74"/>
                  </a:cubicBezTo>
                  <a:cubicBezTo>
                    <a:pt x="151" y="72"/>
                    <a:pt x="151" y="72"/>
                    <a:pt x="151" y="72"/>
                  </a:cubicBezTo>
                  <a:cubicBezTo>
                    <a:pt x="151" y="69"/>
                    <a:pt x="151" y="69"/>
                    <a:pt x="151" y="69"/>
                  </a:cubicBezTo>
                  <a:cubicBezTo>
                    <a:pt x="151" y="68"/>
                    <a:pt x="151" y="67"/>
                    <a:pt x="151" y="66"/>
                  </a:cubicBezTo>
                  <a:cubicBezTo>
                    <a:pt x="152" y="57"/>
                    <a:pt x="154" y="36"/>
                    <a:pt x="143" y="23"/>
                  </a:cubicBezTo>
                  <a:cubicBezTo>
                    <a:pt x="136" y="15"/>
                    <a:pt x="126" y="12"/>
                    <a:pt x="111" y="12"/>
                  </a:cubicBezTo>
                  <a:cubicBezTo>
                    <a:pt x="97" y="12"/>
                    <a:pt x="87" y="15"/>
                    <a:pt x="80" y="23"/>
                  </a:cubicBezTo>
                  <a:cubicBezTo>
                    <a:pt x="68" y="36"/>
                    <a:pt x="71" y="57"/>
                    <a:pt x="72" y="66"/>
                  </a:cubicBezTo>
                  <a:cubicBezTo>
                    <a:pt x="72" y="67"/>
                    <a:pt x="72" y="68"/>
                    <a:pt x="72" y="69"/>
                  </a:cubicBezTo>
                  <a:cubicBezTo>
                    <a:pt x="72" y="72"/>
                    <a:pt x="72" y="72"/>
                    <a:pt x="72" y="72"/>
                  </a:cubicBezTo>
                  <a:cubicBezTo>
                    <a:pt x="70" y="74"/>
                    <a:pt x="70" y="74"/>
                    <a:pt x="70" y="74"/>
                  </a:cubicBezTo>
                  <a:cubicBezTo>
                    <a:pt x="67" y="76"/>
                    <a:pt x="67" y="81"/>
                    <a:pt x="68" y="86"/>
                  </a:cubicBezTo>
                  <a:cubicBezTo>
                    <a:pt x="69" y="91"/>
                    <a:pt x="71" y="93"/>
                    <a:pt x="72" y="93"/>
                  </a:cubicBezTo>
                  <a:cubicBezTo>
                    <a:pt x="77" y="93"/>
                    <a:pt x="77" y="93"/>
                    <a:pt x="77" y="93"/>
                  </a:cubicBezTo>
                  <a:cubicBezTo>
                    <a:pt x="77" y="98"/>
                    <a:pt x="77" y="98"/>
                    <a:pt x="77" y="98"/>
                  </a:cubicBezTo>
                  <a:cubicBezTo>
                    <a:pt x="80" y="116"/>
                    <a:pt x="94" y="130"/>
                    <a:pt x="95" y="130"/>
                  </a:cubicBezTo>
                  <a:cubicBezTo>
                    <a:pt x="96" y="132"/>
                    <a:pt x="96" y="132"/>
                    <a:pt x="96" y="132"/>
                  </a:cubicBezTo>
                  <a:cubicBezTo>
                    <a:pt x="96" y="134"/>
                    <a:pt x="96" y="134"/>
                    <a:pt x="96" y="134"/>
                  </a:cubicBezTo>
                  <a:cubicBezTo>
                    <a:pt x="96" y="140"/>
                    <a:pt x="95" y="154"/>
                    <a:pt x="86" y="155"/>
                  </a:cubicBezTo>
                  <a:cubicBezTo>
                    <a:pt x="79" y="157"/>
                    <a:pt x="59" y="164"/>
                    <a:pt x="42" y="175"/>
                  </a:cubicBezTo>
                  <a:cubicBezTo>
                    <a:pt x="25" y="185"/>
                    <a:pt x="15" y="195"/>
                    <a:pt x="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478">
              <a:extLst>
                <a:ext uri="{FF2B5EF4-FFF2-40B4-BE49-F238E27FC236}">
                  <a16:creationId xmlns:a16="http://schemas.microsoft.com/office/drawing/2014/main" id="{1F5A604F-161A-565E-5CE6-696D6BFF9C15}"/>
                </a:ext>
              </a:extLst>
            </p:cNvPr>
            <p:cNvSpPr>
              <a:spLocks/>
            </p:cNvSpPr>
            <p:nvPr/>
          </p:nvSpPr>
          <p:spPr bwMode="auto">
            <a:xfrm>
              <a:off x="6216650" y="2936875"/>
              <a:ext cx="236537" cy="381000"/>
            </a:xfrm>
            <a:custGeom>
              <a:avLst/>
              <a:gdLst>
                <a:gd name="T0" fmla="*/ 43 w 113"/>
                <a:gd name="T1" fmla="*/ 120 h 181"/>
                <a:gd name="T2" fmla="*/ 42 w 113"/>
                <a:gd name="T3" fmla="*/ 114 h 181"/>
                <a:gd name="T4" fmla="*/ 57 w 113"/>
                <a:gd name="T5" fmla="*/ 86 h 181"/>
                <a:gd name="T6" fmla="*/ 64 w 113"/>
                <a:gd name="T7" fmla="*/ 77 h 181"/>
                <a:gd name="T8" fmla="*/ 62 w 113"/>
                <a:gd name="T9" fmla="*/ 56 h 181"/>
                <a:gd name="T10" fmla="*/ 62 w 113"/>
                <a:gd name="T11" fmla="*/ 56 h 181"/>
                <a:gd name="T12" fmla="*/ 53 w 113"/>
                <a:gd name="T13" fmla="*/ 13 h 181"/>
                <a:gd name="T14" fmla="*/ 19 w 113"/>
                <a:gd name="T15" fmla="*/ 0 h 181"/>
                <a:gd name="T16" fmla="*/ 0 w 113"/>
                <a:gd name="T17" fmla="*/ 4 h 181"/>
                <a:gd name="T18" fmla="*/ 5 w 113"/>
                <a:gd name="T19" fmla="*/ 12 h 181"/>
                <a:gd name="T20" fmla="*/ 19 w 113"/>
                <a:gd name="T21" fmla="*/ 10 h 181"/>
                <a:gd name="T22" fmla="*/ 46 w 113"/>
                <a:gd name="T23" fmla="*/ 19 h 181"/>
                <a:gd name="T24" fmla="*/ 53 w 113"/>
                <a:gd name="T25" fmla="*/ 55 h 181"/>
                <a:gd name="T26" fmla="*/ 52 w 113"/>
                <a:gd name="T27" fmla="*/ 58 h 181"/>
                <a:gd name="T28" fmla="*/ 52 w 113"/>
                <a:gd name="T29" fmla="*/ 60 h 181"/>
                <a:gd name="T30" fmla="*/ 54 w 113"/>
                <a:gd name="T31" fmla="*/ 62 h 181"/>
                <a:gd name="T32" fmla="*/ 56 w 113"/>
                <a:gd name="T33" fmla="*/ 72 h 181"/>
                <a:gd name="T34" fmla="*/ 52 w 113"/>
                <a:gd name="T35" fmla="*/ 78 h 181"/>
                <a:gd name="T36" fmla="*/ 48 w 113"/>
                <a:gd name="T37" fmla="*/ 78 h 181"/>
                <a:gd name="T38" fmla="*/ 48 w 113"/>
                <a:gd name="T39" fmla="*/ 82 h 181"/>
                <a:gd name="T40" fmla="*/ 33 w 113"/>
                <a:gd name="T41" fmla="*/ 109 h 181"/>
                <a:gd name="T42" fmla="*/ 32 w 113"/>
                <a:gd name="T43" fmla="*/ 110 h 181"/>
                <a:gd name="T44" fmla="*/ 32 w 113"/>
                <a:gd name="T45" fmla="*/ 112 h 181"/>
                <a:gd name="T46" fmla="*/ 41 w 113"/>
                <a:gd name="T47" fmla="*/ 130 h 181"/>
                <a:gd name="T48" fmla="*/ 77 w 113"/>
                <a:gd name="T49" fmla="*/ 146 h 181"/>
                <a:gd name="T50" fmla="*/ 102 w 113"/>
                <a:gd name="T51" fmla="*/ 171 h 181"/>
                <a:gd name="T52" fmla="*/ 58 w 113"/>
                <a:gd name="T53" fmla="*/ 171 h 181"/>
                <a:gd name="T54" fmla="*/ 65 w 113"/>
                <a:gd name="T55" fmla="*/ 181 h 181"/>
                <a:gd name="T56" fmla="*/ 113 w 113"/>
                <a:gd name="T57" fmla="*/ 181 h 181"/>
                <a:gd name="T58" fmla="*/ 113 w 113"/>
                <a:gd name="T59" fmla="*/ 176 h 181"/>
                <a:gd name="T60" fmla="*/ 43 w 113"/>
                <a:gd name="T61"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181">
                  <a:moveTo>
                    <a:pt x="43" y="120"/>
                  </a:moveTo>
                  <a:cubicBezTo>
                    <a:pt x="42" y="119"/>
                    <a:pt x="42" y="117"/>
                    <a:pt x="42" y="114"/>
                  </a:cubicBezTo>
                  <a:cubicBezTo>
                    <a:pt x="45" y="110"/>
                    <a:pt x="53" y="100"/>
                    <a:pt x="57" y="86"/>
                  </a:cubicBezTo>
                  <a:cubicBezTo>
                    <a:pt x="60" y="85"/>
                    <a:pt x="62" y="82"/>
                    <a:pt x="64" y="77"/>
                  </a:cubicBezTo>
                  <a:cubicBezTo>
                    <a:pt x="66" y="71"/>
                    <a:pt x="67" y="62"/>
                    <a:pt x="62" y="56"/>
                  </a:cubicBezTo>
                  <a:cubicBezTo>
                    <a:pt x="62" y="56"/>
                    <a:pt x="62" y="56"/>
                    <a:pt x="62" y="56"/>
                  </a:cubicBezTo>
                  <a:cubicBezTo>
                    <a:pt x="63" y="48"/>
                    <a:pt x="65" y="27"/>
                    <a:pt x="53" y="13"/>
                  </a:cubicBezTo>
                  <a:cubicBezTo>
                    <a:pt x="45" y="5"/>
                    <a:pt x="34" y="0"/>
                    <a:pt x="19" y="0"/>
                  </a:cubicBezTo>
                  <a:cubicBezTo>
                    <a:pt x="12" y="0"/>
                    <a:pt x="5" y="2"/>
                    <a:pt x="0" y="4"/>
                  </a:cubicBezTo>
                  <a:cubicBezTo>
                    <a:pt x="2" y="6"/>
                    <a:pt x="3" y="9"/>
                    <a:pt x="5" y="12"/>
                  </a:cubicBezTo>
                  <a:cubicBezTo>
                    <a:pt x="9" y="11"/>
                    <a:pt x="14" y="10"/>
                    <a:pt x="19" y="10"/>
                  </a:cubicBezTo>
                  <a:cubicBezTo>
                    <a:pt x="31" y="10"/>
                    <a:pt x="40" y="13"/>
                    <a:pt x="46" y="19"/>
                  </a:cubicBezTo>
                  <a:cubicBezTo>
                    <a:pt x="55" y="30"/>
                    <a:pt x="53" y="48"/>
                    <a:pt x="53" y="55"/>
                  </a:cubicBezTo>
                  <a:cubicBezTo>
                    <a:pt x="52" y="56"/>
                    <a:pt x="52" y="57"/>
                    <a:pt x="52" y="58"/>
                  </a:cubicBezTo>
                  <a:cubicBezTo>
                    <a:pt x="52" y="60"/>
                    <a:pt x="52" y="60"/>
                    <a:pt x="52" y="60"/>
                  </a:cubicBezTo>
                  <a:cubicBezTo>
                    <a:pt x="54" y="62"/>
                    <a:pt x="54" y="62"/>
                    <a:pt x="54" y="62"/>
                  </a:cubicBezTo>
                  <a:cubicBezTo>
                    <a:pt x="56" y="63"/>
                    <a:pt x="57" y="68"/>
                    <a:pt x="56" y="72"/>
                  </a:cubicBezTo>
                  <a:cubicBezTo>
                    <a:pt x="55" y="76"/>
                    <a:pt x="53" y="78"/>
                    <a:pt x="52" y="78"/>
                  </a:cubicBezTo>
                  <a:cubicBezTo>
                    <a:pt x="48" y="78"/>
                    <a:pt x="48" y="78"/>
                    <a:pt x="48" y="78"/>
                  </a:cubicBezTo>
                  <a:cubicBezTo>
                    <a:pt x="48" y="82"/>
                    <a:pt x="48" y="82"/>
                    <a:pt x="48" y="82"/>
                  </a:cubicBezTo>
                  <a:cubicBezTo>
                    <a:pt x="45" y="97"/>
                    <a:pt x="34" y="109"/>
                    <a:pt x="33" y="109"/>
                  </a:cubicBezTo>
                  <a:cubicBezTo>
                    <a:pt x="32" y="110"/>
                    <a:pt x="32" y="110"/>
                    <a:pt x="32" y="110"/>
                  </a:cubicBezTo>
                  <a:cubicBezTo>
                    <a:pt x="32" y="112"/>
                    <a:pt x="32" y="112"/>
                    <a:pt x="32" y="112"/>
                  </a:cubicBezTo>
                  <a:cubicBezTo>
                    <a:pt x="32" y="117"/>
                    <a:pt x="33" y="129"/>
                    <a:pt x="41" y="130"/>
                  </a:cubicBezTo>
                  <a:cubicBezTo>
                    <a:pt x="47" y="131"/>
                    <a:pt x="63" y="137"/>
                    <a:pt x="77" y="146"/>
                  </a:cubicBezTo>
                  <a:cubicBezTo>
                    <a:pt x="91" y="154"/>
                    <a:pt x="100" y="163"/>
                    <a:pt x="102" y="171"/>
                  </a:cubicBezTo>
                  <a:cubicBezTo>
                    <a:pt x="58" y="171"/>
                    <a:pt x="58" y="171"/>
                    <a:pt x="58" y="171"/>
                  </a:cubicBezTo>
                  <a:cubicBezTo>
                    <a:pt x="60" y="174"/>
                    <a:pt x="63" y="177"/>
                    <a:pt x="65" y="181"/>
                  </a:cubicBezTo>
                  <a:cubicBezTo>
                    <a:pt x="113" y="181"/>
                    <a:pt x="113" y="181"/>
                    <a:pt x="113" y="181"/>
                  </a:cubicBezTo>
                  <a:cubicBezTo>
                    <a:pt x="113" y="176"/>
                    <a:pt x="113" y="176"/>
                    <a:pt x="113" y="176"/>
                  </a:cubicBezTo>
                  <a:cubicBezTo>
                    <a:pt x="113" y="147"/>
                    <a:pt x="58" y="123"/>
                    <a:pt x="4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479">
              <a:extLst>
                <a:ext uri="{FF2B5EF4-FFF2-40B4-BE49-F238E27FC236}">
                  <a16:creationId xmlns:a16="http://schemas.microsoft.com/office/drawing/2014/main" id="{47C2D136-215E-31F1-2368-34E1E7AEF904}"/>
                </a:ext>
              </a:extLst>
            </p:cNvPr>
            <p:cNvSpPr>
              <a:spLocks/>
            </p:cNvSpPr>
            <p:nvPr/>
          </p:nvSpPr>
          <p:spPr bwMode="auto">
            <a:xfrm>
              <a:off x="5757863" y="2936875"/>
              <a:ext cx="244475" cy="381000"/>
            </a:xfrm>
            <a:custGeom>
              <a:avLst/>
              <a:gdLst>
                <a:gd name="T0" fmla="*/ 59 w 116"/>
                <a:gd name="T1" fmla="*/ 171 h 181"/>
                <a:gd name="T2" fmla="*/ 11 w 116"/>
                <a:gd name="T3" fmla="*/ 171 h 181"/>
                <a:gd name="T4" fmla="*/ 35 w 116"/>
                <a:gd name="T5" fmla="*/ 146 h 181"/>
                <a:gd name="T6" fmla="*/ 72 w 116"/>
                <a:gd name="T7" fmla="*/ 130 h 181"/>
                <a:gd name="T8" fmla="*/ 81 w 116"/>
                <a:gd name="T9" fmla="*/ 112 h 181"/>
                <a:gd name="T10" fmla="*/ 81 w 116"/>
                <a:gd name="T11" fmla="*/ 110 h 181"/>
                <a:gd name="T12" fmla="*/ 79 w 116"/>
                <a:gd name="T13" fmla="*/ 109 h 181"/>
                <a:gd name="T14" fmla="*/ 65 w 116"/>
                <a:gd name="T15" fmla="*/ 82 h 181"/>
                <a:gd name="T16" fmla="*/ 64 w 116"/>
                <a:gd name="T17" fmla="*/ 78 h 181"/>
                <a:gd name="T18" fmla="*/ 60 w 116"/>
                <a:gd name="T19" fmla="*/ 78 h 181"/>
                <a:gd name="T20" fmla="*/ 57 w 116"/>
                <a:gd name="T21" fmla="*/ 72 h 181"/>
                <a:gd name="T22" fmla="*/ 59 w 116"/>
                <a:gd name="T23" fmla="*/ 62 h 181"/>
                <a:gd name="T24" fmla="*/ 61 w 116"/>
                <a:gd name="T25" fmla="*/ 60 h 181"/>
                <a:gd name="T26" fmla="*/ 60 w 116"/>
                <a:gd name="T27" fmla="*/ 58 h 181"/>
                <a:gd name="T28" fmla="*/ 60 w 116"/>
                <a:gd name="T29" fmla="*/ 55 h 181"/>
                <a:gd name="T30" fmla="*/ 67 w 116"/>
                <a:gd name="T31" fmla="*/ 19 h 181"/>
                <a:gd name="T32" fmla="*/ 93 w 116"/>
                <a:gd name="T33" fmla="*/ 10 h 181"/>
                <a:gd name="T34" fmla="*/ 112 w 116"/>
                <a:gd name="T35" fmla="*/ 13 h 181"/>
                <a:gd name="T36" fmla="*/ 116 w 116"/>
                <a:gd name="T37" fmla="*/ 5 h 181"/>
                <a:gd name="T38" fmla="*/ 93 w 116"/>
                <a:gd name="T39" fmla="*/ 0 h 181"/>
                <a:gd name="T40" fmla="*/ 60 w 116"/>
                <a:gd name="T41" fmla="*/ 13 h 181"/>
                <a:gd name="T42" fmla="*/ 51 w 116"/>
                <a:gd name="T43" fmla="*/ 56 h 181"/>
                <a:gd name="T44" fmla="*/ 51 w 116"/>
                <a:gd name="T45" fmla="*/ 56 h 181"/>
                <a:gd name="T46" fmla="*/ 49 w 116"/>
                <a:gd name="T47" fmla="*/ 77 h 181"/>
                <a:gd name="T48" fmla="*/ 56 w 116"/>
                <a:gd name="T49" fmla="*/ 86 h 181"/>
                <a:gd name="T50" fmla="*/ 71 w 116"/>
                <a:gd name="T51" fmla="*/ 114 h 181"/>
                <a:gd name="T52" fmla="*/ 70 w 116"/>
                <a:gd name="T53" fmla="*/ 120 h 181"/>
                <a:gd name="T54" fmla="*/ 0 w 116"/>
                <a:gd name="T55" fmla="*/ 176 h 181"/>
                <a:gd name="T56" fmla="*/ 0 w 116"/>
                <a:gd name="T57" fmla="*/ 181 h 181"/>
                <a:gd name="T58" fmla="*/ 52 w 116"/>
                <a:gd name="T59" fmla="*/ 181 h 181"/>
                <a:gd name="T60" fmla="*/ 59 w 116"/>
                <a:gd name="T61" fmla="*/ 17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59" y="171"/>
                  </a:moveTo>
                  <a:cubicBezTo>
                    <a:pt x="11" y="171"/>
                    <a:pt x="11" y="171"/>
                    <a:pt x="11" y="171"/>
                  </a:cubicBezTo>
                  <a:cubicBezTo>
                    <a:pt x="13" y="163"/>
                    <a:pt x="22" y="154"/>
                    <a:pt x="35" y="146"/>
                  </a:cubicBezTo>
                  <a:cubicBezTo>
                    <a:pt x="50" y="137"/>
                    <a:pt x="66" y="131"/>
                    <a:pt x="72" y="130"/>
                  </a:cubicBezTo>
                  <a:cubicBezTo>
                    <a:pt x="80" y="129"/>
                    <a:pt x="81" y="117"/>
                    <a:pt x="81" y="112"/>
                  </a:cubicBezTo>
                  <a:cubicBezTo>
                    <a:pt x="81" y="110"/>
                    <a:pt x="81" y="110"/>
                    <a:pt x="81" y="110"/>
                  </a:cubicBezTo>
                  <a:cubicBezTo>
                    <a:pt x="79" y="109"/>
                    <a:pt x="79" y="109"/>
                    <a:pt x="79" y="109"/>
                  </a:cubicBezTo>
                  <a:cubicBezTo>
                    <a:pt x="79" y="109"/>
                    <a:pt x="68" y="97"/>
                    <a:pt x="65" y="82"/>
                  </a:cubicBezTo>
                  <a:cubicBezTo>
                    <a:pt x="64" y="78"/>
                    <a:pt x="64" y="78"/>
                    <a:pt x="64" y="78"/>
                  </a:cubicBezTo>
                  <a:cubicBezTo>
                    <a:pt x="60" y="78"/>
                    <a:pt x="60" y="78"/>
                    <a:pt x="60" y="78"/>
                  </a:cubicBezTo>
                  <a:cubicBezTo>
                    <a:pt x="60" y="78"/>
                    <a:pt x="58" y="76"/>
                    <a:pt x="57" y="72"/>
                  </a:cubicBezTo>
                  <a:cubicBezTo>
                    <a:pt x="56" y="68"/>
                    <a:pt x="57" y="63"/>
                    <a:pt x="59" y="62"/>
                  </a:cubicBezTo>
                  <a:cubicBezTo>
                    <a:pt x="61" y="60"/>
                    <a:pt x="61" y="60"/>
                    <a:pt x="61" y="60"/>
                  </a:cubicBezTo>
                  <a:cubicBezTo>
                    <a:pt x="60" y="58"/>
                    <a:pt x="60" y="58"/>
                    <a:pt x="60" y="58"/>
                  </a:cubicBezTo>
                  <a:cubicBezTo>
                    <a:pt x="60" y="57"/>
                    <a:pt x="60" y="56"/>
                    <a:pt x="60" y="55"/>
                  </a:cubicBezTo>
                  <a:cubicBezTo>
                    <a:pt x="59" y="48"/>
                    <a:pt x="58" y="30"/>
                    <a:pt x="67" y="19"/>
                  </a:cubicBezTo>
                  <a:cubicBezTo>
                    <a:pt x="73" y="13"/>
                    <a:pt x="82" y="10"/>
                    <a:pt x="93" y="10"/>
                  </a:cubicBezTo>
                  <a:cubicBezTo>
                    <a:pt x="101" y="10"/>
                    <a:pt x="107" y="11"/>
                    <a:pt x="112" y="13"/>
                  </a:cubicBezTo>
                  <a:cubicBezTo>
                    <a:pt x="113" y="11"/>
                    <a:pt x="114" y="8"/>
                    <a:pt x="116" y="5"/>
                  </a:cubicBezTo>
                  <a:cubicBezTo>
                    <a:pt x="110" y="2"/>
                    <a:pt x="102" y="0"/>
                    <a:pt x="93" y="0"/>
                  </a:cubicBezTo>
                  <a:cubicBezTo>
                    <a:pt x="79" y="0"/>
                    <a:pt x="67" y="5"/>
                    <a:pt x="60" y="13"/>
                  </a:cubicBezTo>
                  <a:cubicBezTo>
                    <a:pt x="48" y="27"/>
                    <a:pt x="50" y="48"/>
                    <a:pt x="51" y="56"/>
                  </a:cubicBezTo>
                  <a:cubicBezTo>
                    <a:pt x="51" y="56"/>
                    <a:pt x="51" y="56"/>
                    <a:pt x="51" y="56"/>
                  </a:cubicBezTo>
                  <a:cubicBezTo>
                    <a:pt x="46" y="62"/>
                    <a:pt x="46" y="71"/>
                    <a:pt x="49" y="77"/>
                  </a:cubicBezTo>
                  <a:cubicBezTo>
                    <a:pt x="50" y="82"/>
                    <a:pt x="53" y="85"/>
                    <a:pt x="56" y="86"/>
                  </a:cubicBezTo>
                  <a:cubicBezTo>
                    <a:pt x="59" y="100"/>
                    <a:pt x="68" y="110"/>
                    <a:pt x="71" y="114"/>
                  </a:cubicBezTo>
                  <a:cubicBezTo>
                    <a:pt x="71" y="117"/>
                    <a:pt x="70" y="119"/>
                    <a:pt x="70" y="120"/>
                  </a:cubicBezTo>
                  <a:cubicBezTo>
                    <a:pt x="55" y="123"/>
                    <a:pt x="0" y="147"/>
                    <a:pt x="0" y="176"/>
                  </a:cubicBezTo>
                  <a:cubicBezTo>
                    <a:pt x="0" y="181"/>
                    <a:pt x="0" y="181"/>
                    <a:pt x="0" y="181"/>
                  </a:cubicBezTo>
                  <a:cubicBezTo>
                    <a:pt x="52" y="181"/>
                    <a:pt x="52" y="181"/>
                    <a:pt x="52" y="181"/>
                  </a:cubicBezTo>
                  <a:cubicBezTo>
                    <a:pt x="54" y="177"/>
                    <a:pt x="56" y="174"/>
                    <a:pt x="59"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220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 presetClass="entr" presetSubtype="2" accel="40000" decel="45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accel="43000" decel="57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53" presetClass="entr" presetSubtype="16"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BD075547-F77C-6F3C-5E18-33A5186B95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0292" y="2603500"/>
            <a:ext cx="723900" cy="723900"/>
          </a:xfrm>
          <a:prstGeom prst="rect">
            <a:avLst/>
          </a:prstGeom>
        </p:spPr>
      </p:pic>
      <p:pic>
        <p:nvPicPr>
          <p:cNvPr id="5" name="Graphique 4">
            <a:extLst>
              <a:ext uri="{FF2B5EF4-FFF2-40B4-BE49-F238E27FC236}">
                <a16:creationId xmlns:a16="http://schemas.microsoft.com/office/drawing/2014/main" id="{D61A3B3B-2C7D-9818-D5EC-4BA1C5DA3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158" y="2590800"/>
            <a:ext cx="736600" cy="736600"/>
          </a:xfrm>
          <a:prstGeom prst="rect">
            <a:avLst/>
          </a:prstGeom>
        </p:spPr>
      </p:pic>
      <p:pic>
        <p:nvPicPr>
          <p:cNvPr id="7" name="Graphique 6">
            <a:extLst>
              <a:ext uri="{FF2B5EF4-FFF2-40B4-BE49-F238E27FC236}">
                <a16:creationId xmlns:a16="http://schemas.microsoft.com/office/drawing/2014/main" id="{8A15ADF5-74D7-3730-38F2-F780E7DDD9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2424" y="2590800"/>
            <a:ext cx="800100" cy="736600"/>
          </a:xfrm>
          <a:prstGeom prst="rect">
            <a:avLst/>
          </a:prstGeom>
        </p:spPr>
      </p:pic>
      <p:pic>
        <p:nvPicPr>
          <p:cNvPr id="9" name="Graphique 8">
            <a:extLst>
              <a:ext uri="{FF2B5EF4-FFF2-40B4-BE49-F238E27FC236}">
                <a16:creationId xmlns:a16="http://schemas.microsoft.com/office/drawing/2014/main" id="{4FA7E2D3-40C1-5AB0-DEE9-2F5913D5FD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1190" y="2590800"/>
            <a:ext cx="736600" cy="736600"/>
          </a:xfrm>
          <a:prstGeom prst="rect">
            <a:avLst/>
          </a:prstGeom>
        </p:spPr>
      </p:pic>
      <p:pic>
        <p:nvPicPr>
          <p:cNvPr id="11" name="Graphique 10">
            <a:extLst>
              <a:ext uri="{FF2B5EF4-FFF2-40B4-BE49-F238E27FC236}">
                <a16:creationId xmlns:a16="http://schemas.microsoft.com/office/drawing/2014/main" id="{AE7E10C5-FBF5-0A53-8D73-C7DD4D064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06456" y="2692400"/>
            <a:ext cx="800100" cy="533400"/>
          </a:xfrm>
          <a:prstGeom prst="rect">
            <a:avLst/>
          </a:prstGeom>
        </p:spPr>
      </p:pic>
      <p:pic>
        <p:nvPicPr>
          <p:cNvPr id="13" name="Graphique 12">
            <a:extLst>
              <a:ext uri="{FF2B5EF4-FFF2-40B4-BE49-F238E27FC236}">
                <a16:creationId xmlns:a16="http://schemas.microsoft.com/office/drawing/2014/main" id="{B1467C03-C840-F75C-B135-FC2A004C01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5222" y="2584450"/>
            <a:ext cx="736600" cy="736600"/>
          </a:xfrm>
          <a:prstGeom prst="rect">
            <a:avLst/>
          </a:prstGeom>
        </p:spPr>
      </p:pic>
      <p:pic>
        <p:nvPicPr>
          <p:cNvPr id="15" name="Graphique 14">
            <a:extLst>
              <a:ext uri="{FF2B5EF4-FFF2-40B4-BE49-F238E27FC236}">
                <a16:creationId xmlns:a16="http://schemas.microsoft.com/office/drawing/2014/main" id="{8D682651-F279-DEDB-E2E7-FAC791F7C6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0488" y="2590800"/>
            <a:ext cx="558800" cy="736600"/>
          </a:xfrm>
          <a:prstGeom prst="rect">
            <a:avLst/>
          </a:prstGeom>
        </p:spPr>
      </p:pic>
      <p:pic>
        <p:nvPicPr>
          <p:cNvPr id="17" name="Graphique 16">
            <a:extLst>
              <a:ext uri="{FF2B5EF4-FFF2-40B4-BE49-F238E27FC236}">
                <a16:creationId xmlns:a16="http://schemas.microsoft.com/office/drawing/2014/main" id="{D055D96C-0C6A-964D-59EA-7BEEA9A1CB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7954" y="2590800"/>
            <a:ext cx="685800" cy="749300"/>
          </a:xfrm>
          <a:prstGeom prst="rect">
            <a:avLst/>
          </a:prstGeom>
        </p:spPr>
      </p:pic>
      <p:pic>
        <p:nvPicPr>
          <p:cNvPr id="19" name="Graphique 18">
            <a:extLst>
              <a:ext uri="{FF2B5EF4-FFF2-40B4-BE49-F238E27FC236}">
                <a16:creationId xmlns:a16="http://schemas.microsoft.com/office/drawing/2014/main" id="{320FFE85-5192-3CDC-DE27-867ECE3B297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82424" y="2501900"/>
            <a:ext cx="673100" cy="927100"/>
          </a:xfrm>
          <a:prstGeom prst="rect">
            <a:avLst/>
          </a:prstGeom>
        </p:spPr>
      </p:pic>
      <p:sp>
        <p:nvSpPr>
          <p:cNvPr id="2" name="ZoneTexte 1">
            <a:extLst>
              <a:ext uri="{FF2B5EF4-FFF2-40B4-BE49-F238E27FC236}">
                <a16:creationId xmlns:a16="http://schemas.microsoft.com/office/drawing/2014/main" id="{619710CD-11F1-1B6F-EFB5-25ADCF33C855}"/>
              </a:ext>
            </a:extLst>
          </p:cNvPr>
          <p:cNvSpPr txBox="1"/>
          <p:nvPr/>
        </p:nvSpPr>
        <p:spPr>
          <a:xfrm>
            <a:off x="600292" y="1484018"/>
            <a:ext cx="3409772" cy="369332"/>
          </a:xfrm>
          <a:prstGeom prst="rect">
            <a:avLst/>
          </a:prstGeom>
          <a:noFill/>
        </p:spPr>
        <p:txBody>
          <a:bodyPr wrap="square" rtlCol="0">
            <a:spAutoFit/>
          </a:bodyPr>
          <a:lstStyle/>
          <a:p>
            <a:r>
              <a:rPr lang="fr-FR" b="1">
                <a:solidFill>
                  <a:srgbClr val="E95A21"/>
                </a:solidFill>
              </a:rPr>
              <a:t>Icônes des expertises</a:t>
            </a:r>
          </a:p>
        </p:txBody>
      </p:sp>
      <p:sp>
        <p:nvSpPr>
          <p:cNvPr id="4" name="ZoneTexte 3">
            <a:extLst>
              <a:ext uri="{FF2B5EF4-FFF2-40B4-BE49-F238E27FC236}">
                <a16:creationId xmlns:a16="http://schemas.microsoft.com/office/drawing/2014/main" id="{9C52119F-99BF-804F-9475-6F7281CCBCC2}"/>
              </a:ext>
            </a:extLst>
          </p:cNvPr>
          <p:cNvSpPr txBox="1"/>
          <p:nvPr/>
        </p:nvSpPr>
        <p:spPr>
          <a:xfrm>
            <a:off x="430517" y="3429000"/>
            <a:ext cx="1063449" cy="523220"/>
          </a:xfrm>
          <a:prstGeom prst="rect">
            <a:avLst/>
          </a:prstGeom>
          <a:noFill/>
        </p:spPr>
        <p:txBody>
          <a:bodyPr wrap="square" rtlCol="0">
            <a:spAutoFit/>
          </a:bodyPr>
          <a:lstStyle/>
          <a:p>
            <a:pPr algn="ctr"/>
            <a:r>
              <a:rPr lang="fr-FR" sz="1400">
                <a:solidFill>
                  <a:schemeClr val="tx1">
                    <a:lumMod val="50000"/>
                    <a:lumOff val="50000"/>
                  </a:schemeClr>
                </a:solidFill>
              </a:rPr>
              <a:t>Services Applicatifs</a:t>
            </a:r>
          </a:p>
        </p:txBody>
      </p:sp>
      <p:sp>
        <p:nvSpPr>
          <p:cNvPr id="6" name="ZoneTexte 5">
            <a:extLst>
              <a:ext uri="{FF2B5EF4-FFF2-40B4-BE49-F238E27FC236}">
                <a16:creationId xmlns:a16="http://schemas.microsoft.com/office/drawing/2014/main" id="{D5840AB5-6DD7-9D0C-36F2-C21913685DD5}"/>
              </a:ext>
            </a:extLst>
          </p:cNvPr>
          <p:cNvSpPr txBox="1"/>
          <p:nvPr/>
        </p:nvSpPr>
        <p:spPr>
          <a:xfrm>
            <a:off x="1827369" y="3429000"/>
            <a:ext cx="1063449" cy="307777"/>
          </a:xfrm>
          <a:prstGeom prst="rect">
            <a:avLst/>
          </a:prstGeom>
          <a:noFill/>
        </p:spPr>
        <p:txBody>
          <a:bodyPr wrap="square" rtlCol="0">
            <a:spAutoFit/>
          </a:bodyPr>
          <a:lstStyle/>
          <a:p>
            <a:pPr algn="ctr"/>
            <a:r>
              <a:rPr lang="fr-FR" sz="1400">
                <a:solidFill>
                  <a:schemeClr val="tx1">
                    <a:lumMod val="50000"/>
                    <a:lumOff val="50000"/>
                  </a:schemeClr>
                </a:solidFill>
              </a:rPr>
              <a:t>Agile</a:t>
            </a:r>
          </a:p>
        </p:txBody>
      </p:sp>
      <p:sp>
        <p:nvSpPr>
          <p:cNvPr id="8" name="ZoneTexte 7">
            <a:extLst>
              <a:ext uri="{FF2B5EF4-FFF2-40B4-BE49-F238E27FC236}">
                <a16:creationId xmlns:a16="http://schemas.microsoft.com/office/drawing/2014/main" id="{4573B391-022D-3C60-32F8-5A5C861573D7}"/>
              </a:ext>
            </a:extLst>
          </p:cNvPr>
          <p:cNvSpPr txBox="1"/>
          <p:nvPr/>
        </p:nvSpPr>
        <p:spPr>
          <a:xfrm>
            <a:off x="3136575" y="3429000"/>
            <a:ext cx="1063449" cy="307777"/>
          </a:xfrm>
          <a:prstGeom prst="rect">
            <a:avLst/>
          </a:prstGeom>
          <a:noFill/>
        </p:spPr>
        <p:txBody>
          <a:bodyPr wrap="square" rtlCol="0">
            <a:spAutoFit/>
          </a:bodyPr>
          <a:lstStyle/>
          <a:p>
            <a:pPr algn="ctr"/>
            <a:r>
              <a:rPr lang="fr-FR" sz="1400">
                <a:solidFill>
                  <a:schemeClr val="tx1">
                    <a:lumMod val="50000"/>
                    <a:lumOff val="50000"/>
                  </a:schemeClr>
                </a:solidFill>
              </a:rPr>
              <a:t>Consulting</a:t>
            </a:r>
          </a:p>
        </p:txBody>
      </p:sp>
      <p:sp>
        <p:nvSpPr>
          <p:cNvPr id="10" name="ZoneTexte 9">
            <a:extLst>
              <a:ext uri="{FF2B5EF4-FFF2-40B4-BE49-F238E27FC236}">
                <a16:creationId xmlns:a16="http://schemas.microsoft.com/office/drawing/2014/main" id="{71DDA434-E0A3-0C24-0AB7-F0CF2C32C205}"/>
              </a:ext>
            </a:extLst>
          </p:cNvPr>
          <p:cNvSpPr txBox="1"/>
          <p:nvPr/>
        </p:nvSpPr>
        <p:spPr>
          <a:xfrm>
            <a:off x="4338822" y="3429000"/>
            <a:ext cx="1301336" cy="523220"/>
          </a:xfrm>
          <a:prstGeom prst="rect">
            <a:avLst/>
          </a:prstGeom>
          <a:noFill/>
        </p:spPr>
        <p:txBody>
          <a:bodyPr wrap="square" rtlCol="0">
            <a:spAutoFit/>
          </a:bodyPr>
          <a:lstStyle/>
          <a:p>
            <a:pPr algn="ctr"/>
            <a:r>
              <a:rPr lang="fr-FR" sz="1400">
                <a:solidFill>
                  <a:schemeClr val="tx1">
                    <a:lumMod val="50000"/>
                    <a:lumOff val="50000"/>
                  </a:schemeClr>
                </a:solidFill>
              </a:rPr>
              <a:t>Data</a:t>
            </a:r>
          </a:p>
          <a:p>
            <a:pPr algn="ctr"/>
            <a:r>
              <a:rPr lang="fr-FR" sz="1400">
                <a:solidFill>
                  <a:schemeClr val="tx1">
                    <a:lumMod val="50000"/>
                    <a:lumOff val="50000"/>
                  </a:schemeClr>
                </a:solidFill>
              </a:rPr>
              <a:t>&amp; Analytics</a:t>
            </a:r>
          </a:p>
        </p:txBody>
      </p:sp>
      <p:sp>
        <p:nvSpPr>
          <p:cNvPr id="12" name="ZoneTexte 11">
            <a:extLst>
              <a:ext uri="{FF2B5EF4-FFF2-40B4-BE49-F238E27FC236}">
                <a16:creationId xmlns:a16="http://schemas.microsoft.com/office/drawing/2014/main" id="{10D8958B-DEBE-6DBB-1E27-1BF917191057}"/>
              </a:ext>
            </a:extLst>
          </p:cNvPr>
          <p:cNvSpPr txBox="1"/>
          <p:nvPr/>
        </p:nvSpPr>
        <p:spPr>
          <a:xfrm>
            <a:off x="5731727" y="3429000"/>
            <a:ext cx="1153994" cy="523220"/>
          </a:xfrm>
          <a:prstGeom prst="rect">
            <a:avLst/>
          </a:prstGeom>
          <a:noFill/>
        </p:spPr>
        <p:txBody>
          <a:bodyPr wrap="square" rtlCol="0">
            <a:spAutoFit/>
          </a:bodyPr>
          <a:lstStyle/>
          <a:p>
            <a:pPr algn="ctr"/>
            <a:r>
              <a:rPr lang="fr-FR" sz="1400">
                <a:solidFill>
                  <a:schemeClr val="tx1">
                    <a:lumMod val="50000"/>
                    <a:lumOff val="50000"/>
                  </a:schemeClr>
                </a:solidFill>
              </a:rPr>
              <a:t>Digital</a:t>
            </a:r>
          </a:p>
          <a:p>
            <a:pPr algn="ctr"/>
            <a:r>
              <a:rPr lang="fr-FR" sz="1400" err="1">
                <a:solidFill>
                  <a:schemeClr val="tx1">
                    <a:lumMod val="50000"/>
                    <a:lumOff val="50000"/>
                  </a:schemeClr>
                </a:solidFill>
              </a:rPr>
              <a:t>Experience</a:t>
            </a:r>
            <a:endParaRPr lang="fr-FR" sz="1400">
              <a:solidFill>
                <a:schemeClr val="tx1">
                  <a:lumMod val="50000"/>
                  <a:lumOff val="50000"/>
                </a:schemeClr>
              </a:solidFill>
            </a:endParaRPr>
          </a:p>
        </p:txBody>
      </p:sp>
      <p:sp>
        <p:nvSpPr>
          <p:cNvPr id="14" name="ZoneTexte 13">
            <a:extLst>
              <a:ext uri="{FF2B5EF4-FFF2-40B4-BE49-F238E27FC236}">
                <a16:creationId xmlns:a16="http://schemas.microsoft.com/office/drawing/2014/main" id="{1039AB53-0DD7-3FD9-7FD8-2D4DF6484543}"/>
              </a:ext>
            </a:extLst>
          </p:cNvPr>
          <p:cNvSpPr txBox="1"/>
          <p:nvPr/>
        </p:nvSpPr>
        <p:spPr>
          <a:xfrm>
            <a:off x="6895801" y="3429000"/>
            <a:ext cx="1455442" cy="523220"/>
          </a:xfrm>
          <a:prstGeom prst="rect">
            <a:avLst/>
          </a:prstGeom>
          <a:noFill/>
        </p:spPr>
        <p:txBody>
          <a:bodyPr wrap="square" rtlCol="0">
            <a:spAutoFit/>
          </a:bodyPr>
          <a:lstStyle/>
          <a:p>
            <a:pPr algn="ctr"/>
            <a:r>
              <a:rPr lang="fr-FR" sz="1400">
                <a:solidFill>
                  <a:schemeClr val="tx1">
                    <a:lumMod val="50000"/>
                    <a:lumOff val="50000"/>
                  </a:schemeClr>
                </a:solidFill>
              </a:rPr>
              <a:t>Automatisation</a:t>
            </a:r>
          </a:p>
          <a:p>
            <a:pPr algn="ctr"/>
            <a:r>
              <a:rPr lang="fr-FR" sz="1400">
                <a:solidFill>
                  <a:schemeClr val="tx1">
                    <a:lumMod val="50000"/>
                    <a:lumOff val="50000"/>
                  </a:schemeClr>
                </a:solidFill>
              </a:rPr>
              <a:t>Intelligente</a:t>
            </a:r>
          </a:p>
        </p:txBody>
      </p:sp>
      <p:sp>
        <p:nvSpPr>
          <p:cNvPr id="16" name="ZoneTexte 15">
            <a:extLst>
              <a:ext uri="{FF2B5EF4-FFF2-40B4-BE49-F238E27FC236}">
                <a16:creationId xmlns:a16="http://schemas.microsoft.com/office/drawing/2014/main" id="{AE5C22B3-6AFB-9548-38A2-C390A7C7B499}"/>
              </a:ext>
            </a:extLst>
          </p:cNvPr>
          <p:cNvSpPr txBox="1"/>
          <p:nvPr/>
        </p:nvSpPr>
        <p:spPr>
          <a:xfrm>
            <a:off x="8272292" y="3429000"/>
            <a:ext cx="1153994" cy="523220"/>
          </a:xfrm>
          <a:prstGeom prst="rect">
            <a:avLst/>
          </a:prstGeom>
          <a:noFill/>
        </p:spPr>
        <p:txBody>
          <a:bodyPr wrap="square" rtlCol="0">
            <a:spAutoFit/>
          </a:bodyPr>
          <a:lstStyle/>
          <a:p>
            <a:pPr algn="ctr"/>
            <a:r>
              <a:rPr lang="fr-FR" sz="1400">
                <a:solidFill>
                  <a:schemeClr val="tx1">
                    <a:lumMod val="50000"/>
                    <a:lumOff val="50000"/>
                  </a:schemeClr>
                </a:solidFill>
              </a:rPr>
              <a:t>Cyber</a:t>
            </a:r>
            <a:br>
              <a:rPr lang="fr-FR" sz="1400">
                <a:solidFill>
                  <a:schemeClr val="tx1">
                    <a:lumMod val="50000"/>
                    <a:lumOff val="50000"/>
                  </a:schemeClr>
                </a:solidFill>
              </a:rPr>
            </a:br>
            <a:r>
              <a:rPr lang="fr-FR" sz="1400">
                <a:solidFill>
                  <a:schemeClr val="tx1">
                    <a:lumMod val="50000"/>
                    <a:lumOff val="50000"/>
                  </a:schemeClr>
                </a:solidFill>
              </a:rPr>
              <a:t>Sécurité</a:t>
            </a:r>
          </a:p>
        </p:txBody>
      </p:sp>
      <p:sp>
        <p:nvSpPr>
          <p:cNvPr id="18" name="ZoneTexte 17">
            <a:extLst>
              <a:ext uri="{FF2B5EF4-FFF2-40B4-BE49-F238E27FC236}">
                <a16:creationId xmlns:a16="http://schemas.microsoft.com/office/drawing/2014/main" id="{15512743-6F14-E5B3-222A-C903D76CA4D5}"/>
              </a:ext>
            </a:extLst>
          </p:cNvPr>
          <p:cNvSpPr txBox="1"/>
          <p:nvPr/>
        </p:nvSpPr>
        <p:spPr>
          <a:xfrm>
            <a:off x="9260876" y="3429000"/>
            <a:ext cx="1454432" cy="523220"/>
          </a:xfrm>
          <a:prstGeom prst="rect">
            <a:avLst/>
          </a:prstGeom>
          <a:noFill/>
        </p:spPr>
        <p:txBody>
          <a:bodyPr wrap="square" rtlCol="0">
            <a:spAutoFit/>
          </a:bodyPr>
          <a:lstStyle/>
          <a:p>
            <a:pPr algn="ctr"/>
            <a:r>
              <a:rPr lang="fr-FR" sz="1400">
                <a:solidFill>
                  <a:schemeClr val="tx1">
                    <a:lumMod val="50000"/>
                    <a:lumOff val="50000"/>
                  </a:schemeClr>
                </a:solidFill>
              </a:rPr>
              <a:t>Test &amp; Automatisation</a:t>
            </a:r>
          </a:p>
        </p:txBody>
      </p:sp>
      <p:sp>
        <p:nvSpPr>
          <p:cNvPr id="20" name="ZoneTexte 19">
            <a:extLst>
              <a:ext uri="{FF2B5EF4-FFF2-40B4-BE49-F238E27FC236}">
                <a16:creationId xmlns:a16="http://schemas.microsoft.com/office/drawing/2014/main" id="{9958CAA8-3BF3-93A8-89A9-E66E560BC1A4}"/>
              </a:ext>
            </a:extLst>
          </p:cNvPr>
          <p:cNvSpPr txBox="1"/>
          <p:nvPr/>
        </p:nvSpPr>
        <p:spPr>
          <a:xfrm>
            <a:off x="10491758" y="3429000"/>
            <a:ext cx="1454432" cy="523220"/>
          </a:xfrm>
          <a:prstGeom prst="rect">
            <a:avLst/>
          </a:prstGeom>
          <a:noFill/>
        </p:spPr>
        <p:txBody>
          <a:bodyPr wrap="square" rtlCol="0">
            <a:spAutoFit/>
          </a:bodyPr>
          <a:lstStyle/>
          <a:p>
            <a:pPr algn="ctr"/>
            <a:r>
              <a:rPr lang="fr-FR" sz="1400">
                <a:solidFill>
                  <a:schemeClr val="tx1">
                    <a:lumMod val="50000"/>
                    <a:lumOff val="50000"/>
                  </a:schemeClr>
                </a:solidFill>
              </a:rPr>
              <a:t>Infrastructures</a:t>
            </a:r>
          </a:p>
          <a:p>
            <a:pPr algn="ctr"/>
            <a:r>
              <a:rPr lang="fr-FR" sz="1400">
                <a:solidFill>
                  <a:schemeClr val="tx1">
                    <a:lumMod val="50000"/>
                    <a:lumOff val="50000"/>
                  </a:schemeClr>
                </a:solidFill>
              </a:rPr>
              <a:t>Cloud</a:t>
            </a:r>
          </a:p>
        </p:txBody>
      </p:sp>
    </p:spTree>
    <p:extLst>
      <p:ext uri="{BB962C8B-B14F-4D97-AF65-F5344CB8AC3E}">
        <p14:creationId xmlns:p14="http://schemas.microsoft.com/office/powerpoint/2010/main" val="3192351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39F8-3F60-9CF6-6982-C9B8366A64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601EA2B-15E7-23FF-AE29-88F0F2AD147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Confluent</a:t>
            </a:r>
          </a:p>
        </p:txBody>
      </p:sp>
      <p:sp>
        <p:nvSpPr>
          <p:cNvPr id="6" name="TextBox 13">
            <a:extLst>
              <a:ext uri="{FF2B5EF4-FFF2-40B4-BE49-F238E27FC236}">
                <a16:creationId xmlns:a16="http://schemas.microsoft.com/office/drawing/2014/main" id="{7C5F11E1-CE90-2FD6-66B2-8DB5ACB4D828}"/>
              </a:ext>
            </a:extLst>
          </p:cNvPr>
          <p:cNvSpPr txBox="1"/>
          <p:nvPr/>
        </p:nvSpPr>
        <p:spPr>
          <a:xfrm>
            <a:off x="464872" y="1158723"/>
            <a:ext cx="10104377" cy="6210162"/>
          </a:xfrm>
          <a:prstGeom prst="rect">
            <a:avLst/>
          </a:prstGeom>
          <a:noFill/>
        </p:spPr>
        <p:txBody>
          <a:bodyPr wrap="square">
            <a:spAutoFit/>
          </a:bodyPr>
          <a:lstStyle/>
          <a:p>
            <a:pPr lvl="0"/>
            <a:r>
              <a:rPr lang="fr-FR" sz="3200" dirty="0">
                <a:solidFill>
                  <a:schemeClr val="tx1">
                    <a:lumMod val="75000"/>
                    <a:lumOff val="25000"/>
                  </a:schemeClr>
                </a:solidFill>
              </a:rPr>
              <a:t>Créé en 2014 par </a:t>
            </a:r>
            <a:r>
              <a:rPr lang="fr-FR" sz="3200" i="1" dirty="0">
                <a:solidFill>
                  <a:schemeClr val="tx1">
                    <a:lumMod val="75000"/>
                    <a:lumOff val="25000"/>
                  </a:schemeClr>
                </a:solidFill>
              </a:rPr>
              <a:t>Jay </a:t>
            </a:r>
            <a:r>
              <a:rPr lang="fr-FR" sz="3200" i="1" dirty="0" err="1">
                <a:solidFill>
                  <a:schemeClr val="tx1">
                    <a:lumMod val="75000"/>
                    <a:lumOff val="25000"/>
                  </a:schemeClr>
                </a:solidFill>
              </a:rPr>
              <a:t>Kreps</a:t>
            </a:r>
            <a:r>
              <a:rPr lang="fr-FR" sz="3200" i="1" dirty="0">
                <a:solidFill>
                  <a:schemeClr val="tx1">
                    <a:lumMod val="75000"/>
                    <a:lumOff val="25000"/>
                  </a:schemeClr>
                </a:solidFill>
              </a:rPr>
              <a:t>, Neha </a:t>
            </a:r>
            <a:r>
              <a:rPr lang="fr-FR" sz="3200" i="1" dirty="0" err="1">
                <a:solidFill>
                  <a:schemeClr val="tx1">
                    <a:lumMod val="75000"/>
                    <a:lumOff val="25000"/>
                  </a:schemeClr>
                </a:solidFill>
              </a:rPr>
              <a:t>Narkhede</a:t>
            </a:r>
            <a:r>
              <a:rPr lang="fr-FR" sz="3200" dirty="0">
                <a:solidFill>
                  <a:schemeClr val="tx1">
                    <a:lumMod val="75000"/>
                    <a:lumOff val="25000"/>
                  </a:schemeClr>
                </a:solidFill>
              </a:rPr>
              <a:t>, et </a:t>
            </a:r>
            <a:r>
              <a:rPr lang="fr-FR" sz="3200" i="1" dirty="0">
                <a:solidFill>
                  <a:schemeClr val="tx1">
                    <a:lumMod val="75000"/>
                    <a:lumOff val="25000"/>
                  </a:schemeClr>
                </a:solidFill>
              </a:rPr>
              <a:t>Jun Rao</a:t>
            </a:r>
          </a:p>
          <a:p>
            <a:pPr lvl="0"/>
            <a:r>
              <a:rPr lang="fr-FR" sz="3200" dirty="0">
                <a:solidFill>
                  <a:schemeClr val="tx1">
                    <a:lumMod val="75000"/>
                    <a:lumOff val="25000"/>
                  </a:schemeClr>
                </a:solidFill>
              </a:rPr>
              <a:t>Mainteneur principal d’Apache Kafka</a:t>
            </a:r>
          </a:p>
          <a:p>
            <a:pPr lvl="0"/>
            <a:endParaRPr lang="fr-FR" sz="3200" dirty="0">
              <a:solidFill>
                <a:schemeClr val="tx1">
                  <a:lumMod val="75000"/>
                  <a:lumOff val="25000"/>
                </a:schemeClr>
              </a:solidFill>
            </a:endParaRPr>
          </a:p>
          <a:p>
            <a:pPr lvl="0"/>
            <a:r>
              <a:rPr lang="fr-FR" sz="3200" dirty="0">
                <a:solidFill>
                  <a:schemeClr val="tx1">
                    <a:lumMod val="75000"/>
                    <a:lumOff val="25000"/>
                  </a:schemeClr>
                </a:solidFill>
              </a:rPr>
              <a:t>Plate-forme </a:t>
            </a:r>
            <a:r>
              <a:rPr lang="fr-FR" sz="3200" i="1" dirty="0">
                <a:solidFill>
                  <a:schemeClr val="tx1">
                    <a:lumMod val="75000"/>
                    <a:lumOff val="25000"/>
                  </a:schemeClr>
                </a:solidFill>
              </a:rPr>
              <a:t>Confluent</a:t>
            </a:r>
            <a:r>
              <a:rPr lang="fr-FR" sz="3200" dirty="0">
                <a:solidFill>
                  <a:schemeClr val="tx1">
                    <a:lumMod val="75000"/>
                    <a:lumOff val="25000"/>
                  </a:schemeClr>
                </a:solidFill>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Une distribution de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Des</a:t>
            </a:r>
            <a:r>
              <a:rPr lang="fr-FR" sz="3200" dirty="0">
                <a:solidFill>
                  <a:schemeClr val="tx1">
                    <a:lumMod val="75000"/>
                    <a:lumOff val="25000"/>
                  </a:schemeClr>
                </a:solidFill>
                <a:highlight>
                  <a:scrgbClr r="0" g="0" b="0">
                    <a:alpha val="0"/>
                  </a:scrgbClr>
                </a:highlight>
                <a:cs typeface="Lucida Sans Unicode" pitchFamily="34"/>
              </a:rPr>
              <a:t> </a:t>
            </a:r>
            <a:r>
              <a:rPr lang="fr-FR" sz="3200" dirty="0">
                <a:solidFill>
                  <a:schemeClr val="tx1">
                    <a:lumMod val="75000"/>
                    <a:lumOff val="25000"/>
                  </a:schemeClr>
                </a:solidFill>
                <a:cs typeface="Lucida Sans Unicode" pitchFamily="34"/>
              </a:rPr>
              <a:t>librairies clientes dans de nombreux langages</a:t>
            </a:r>
          </a:p>
          <a:p>
            <a:pPr marL="342720" lvl="1" indent="-342720" hangingPunct="0">
              <a:lnSpc>
                <a:spcPct val="96000"/>
              </a:lnSpc>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chemeClr val="tx1">
                    <a:lumMod val="75000"/>
                    <a:lumOff val="25000"/>
                  </a:schemeClr>
                </a:solidFill>
                <a:cs typeface="Lucida Sans Unicode" pitchFamily="34"/>
              </a:rPr>
              <a:t>Fonctionnalités commerciales additionnelles</a:t>
            </a:r>
          </a:p>
          <a:p>
            <a:pPr marL="0" lvl="1" hangingPunct="0">
              <a:lnSpc>
                <a:spcPct val="96000"/>
              </a:lnSpc>
              <a:spcBef>
                <a:spcPts val="0"/>
              </a:spcBef>
              <a:spcAft>
                <a:spcPts val="1423"/>
              </a:spcAft>
              <a:buClr>
                <a:srgbClr val="000000"/>
              </a:buClr>
              <a:buSzPct val="100000"/>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00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D71D-EDCB-A68F-4C53-72B75BCEECE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5777A0-6038-173D-04E8-C5E20DE3BE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Streaming d'événements</a:t>
            </a:r>
          </a:p>
        </p:txBody>
      </p:sp>
      <p:sp>
        <p:nvSpPr>
          <p:cNvPr id="6" name="TextBox 13">
            <a:extLst>
              <a:ext uri="{FF2B5EF4-FFF2-40B4-BE49-F238E27FC236}">
                <a16:creationId xmlns:a16="http://schemas.microsoft.com/office/drawing/2014/main" id="{C59A5F3A-9A57-A879-60D2-35EF4ABF2296}"/>
              </a:ext>
            </a:extLst>
          </p:cNvPr>
          <p:cNvSpPr txBox="1"/>
          <p:nvPr/>
        </p:nvSpPr>
        <p:spPr>
          <a:xfrm>
            <a:off x="464872" y="1158723"/>
            <a:ext cx="10104377" cy="5016758"/>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Continuous flow of events, stored durably</a:t>
            </a:r>
          </a:p>
          <a:p>
            <a:pPr marL="457200" indent="-457200">
              <a:buFont typeface="Arial" panose="020B0604020202020204" pitchFamily="34" charset="0"/>
              <a:buChar char="•"/>
            </a:pPr>
            <a:r>
              <a:rPr lang="en-US" sz="2800" dirty="0">
                <a:solidFill>
                  <a:schemeClr val="tx1">
                    <a:lumMod val="75000"/>
                    <a:lumOff val="25000"/>
                  </a:schemeClr>
                </a:solidFill>
              </a:rPr>
              <a:t>Multiple consumers can read at their own time</a:t>
            </a:r>
          </a:p>
          <a:p>
            <a:pPr marL="457200" indent="-457200">
              <a:buFont typeface="Arial" panose="020B0604020202020204" pitchFamily="34" charset="0"/>
              <a:buChar char="•"/>
            </a:pPr>
            <a:r>
              <a:rPr lang="en-US" sz="2800" dirty="0">
                <a:solidFill>
                  <a:schemeClr val="tx1">
                    <a:lumMod val="75000"/>
                    <a:lumOff val="25000"/>
                  </a:schemeClr>
                </a:solidFill>
              </a:rPr>
              <a:t>Events can be replayed</a:t>
            </a:r>
          </a:p>
          <a:p>
            <a:pPr marL="457200" indent="-457200">
              <a:buFont typeface="Arial" panose="020B0604020202020204" pitchFamily="34" charset="0"/>
              <a:buChar char="•"/>
            </a:pPr>
            <a:r>
              <a:rPr lang="en-US" sz="2800" dirty="0">
                <a:solidFill>
                  <a:schemeClr val="tx1">
                    <a:lumMod val="75000"/>
                    <a:lumOff val="25000"/>
                  </a:schemeClr>
                </a:solidFill>
              </a:rPr>
              <a:t>Enables real-time stream processing</a:t>
            </a:r>
          </a:p>
          <a:p>
            <a:endParaRPr lang="en-US" sz="2800" dirty="0">
              <a:solidFill>
                <a:schemeClr val="tx1">
                  <a:lumMod val="75000"/>
                  <a:lumOff val="25000"/>
                </a:schemeClr>
              </a:solidFill>
            </a:endParaRPr>
          </a:p>
          <a:p>
            <a:r>
              <a:rPr lang="en-US" sz="2800" dirty="0">
                <a:solidFill>
                  <a:schemeClr val="tx1">
                    <a:lumMod val="75000"/>
                    <a:lumOff val="25000"/>
                  </a:schemeClr>
                </a:solidFill>
              </a:rPr>
              <a:t> How storing the shopping cart events can be useful ?</a:t>
            </a:r>
          </a:p>
          <a:p>
            <a:r>
              <a:rPr lang="en-US" sz="2800" dirty="0">
                <a:solidFill>
                  <a:schemeClr val="tx1">
                    <a:lumMod val="75000"/>
                    <a:lumOff val="25000"/>
                  </a:schemeClr>
                </a:solidFill>
              </a:rPr>
              <a:t>   Complete history,</a:t>
            </a:r>
          </a:p>
          <a:p>
            <a:r>
              <a:rPr lang="en-US" sz="2800" dirty="0">
                <a:solidFill>
                  <a:schemeClr val="tx1">
                    <a:lumMod val="75000"/>
                    <a:lumOff val="25000"/>
                  </a:schemeClr>
                </a:solidFill>
              </a:rPr>
              <a:t>   Recreate the scene.</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2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46B7-4B37-2F83-D986-02EF709B0F7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8705DC9-E98B-8AB8-CB70-C9D3B7FE820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Why</a:t>
            </a:r>
            <a:r>
              <a:rPr lang="fr-FR" sz="2800" dirty="0">
                <a:solidFill>
                  <a:schemeClr val="tx1">
                    <a:lumMod val="75000"/>
                    <a:lumOff val="25000"/>
                  </a:schemeClr>
                </a:solidFill>
              </a:rPr>
              <a:t> </a:t>
            </a:r>
            <a:r>
              <a:rPr lang="fr-FR" sz="2800" dirty="0" err="1">
                <a:solidFill>
                  <a:schemeClr val="tx1">
                    <a:lumMod val="75000"/>
                    <a:lumOff val="25000"/>
                  </a:schemeClr>
                </a:solidFill>
              </a:rPr>
              <a:t>named</a:t>
            </a:r>
            <a:r>
              <a:rPr lang="fr-FR" sz="2800" dirty="0">
                <a:solidFill>
                  <a:schemeClr val="tx1">
                    <a:lumMod val="75000"/>
                    <a:lumOff val="25000"/>
                  </a:schemeClr>
                </a:solidFill>
              </a:rPr>
              <a:t> KAFKA ?</a:t>
            </a:r>
          </a:p>
        </p:txBody>
      </p:sp>
      <p:sp>
        <p:nvSpPr>
          <p:cNvPr id="6" name="TextBox 13">
            <a:extLst>
              <a:ext uri="{FF2B5EF4-FFF2-40B4-BE49-F238E27FC236}">
                <a16:creationId xmlns:a16="http://schemas.microsoft.com/office/drawing/2014/main" id="{81B312F3-E5BE-48BB-E692-C8E139E0795D}"/>
              </a:ext>
            </a:extLst>
          </p:cNvPr>
          <p:cNvSpPr txBox="1"/>
          <p:nvPr/>
        </p:nvSpPr>
        <p:spPr>
          <a:xfrm>
            <a:off x="464872" y="1158723"/>
            <a:ext cx="10104377" cy="4739759"/>
          </a:xfrm>
          <a:prstGeom prst="rect">
            <a:avLst/>
          </a:prstGeom>
          <a:noFill/>
        </p:spPr>
        <p:txBody>
          <a:bodyPr wrap="square">
            <a:spAutoFit/>
          </a:bodyPr>
          <a:lstStyle/>
          <a:p>
            <a:endParaRPr lang="en-US" sz="2800" dirty="0">
              <a:solidFill>
                <a:schemeClr val="tx1">
                  <a:lumMod val="75000"/>
                  <a:lumOff val="25000"/>
                </a:schemeClr>
              </a:solidFill>
            </a:endParaRPr>
          </a:p>
          <a:p>
            <a:pPr marL="457200" indent="-457200">
              <a:buFont typeface="Arial" panose="020B0604020202020204" pitchFamily="34" charset="0"/>
              <a:buChar char="•"/>
            </a:pPr>
            <a:r>
              <a:rPr lang="en-US" sz="2800" dirty="0">
                <a:solidFill>
                  <a:schemeClr val="tx1">
                    <a:lumMod val="75000"/>
                    <a:lumOff val="25000"/>
                  </a:schemeClr>
                </a:solidFill>
              </a:rPr>
              <a:t>Jay Kreps chose to name the software after the author </a:t>
            </a:r>
            <a:r>
              <a:rPr lang="en-US" sz="2800" dirty="0">
                <a:solidFill>
                  <a:schemeClr val="tx1">
                    <a:lumMod val="75000"/>
                    <a:lumOff val="25000"/>
                  </a:schemeClr>
                </a:solidFill>
                <a:hlinkClick r:id="rId3" tooltip="Franz Kafka">
                  <a:extLst>
                    <a:ext uri="{A12FA001-AC4F-418D-AE19-62706E023703}">
                      <ahyp:hlinkClr xmlns:ahyp="http://schemas.microsoft.com/office/drawing/2018/hyperlinkcolor" val="tx"/>
                    </a:ext>
                  </a:extLst>
                </a:hlinkClick>
              </a:rPr>
              <a:t>Franz Kafka</a:t>
            </a:r>
            <a:r>
              <a:rPr lang="en-US" sz="2800" dirty="0">
                <a:solidFill>
                  <a:schemeClr val="tx1">
                    <a:lumMod val="75000"/>
                    <a:lumOff val="25000"/>
                  </a:schemeClr>
                </a:solidFill>
              </a:rPr>
              <a:t> because it is "a system optimized for writing", and he liked Kafka's work</a:t>
            </a:r>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pPr marL="457200" indent="-457200">
              <a:buFont typeface="Arial" panose="020B0604020202020204" pitchFamily="34" charset="0"/>
              <a:buChar char="•"/>
            </a:pPr>
            <a:r>
              <a:rPr lang="fr-FR" sz="2800" dirty="0">
                <a:solidFill>
                  <a:schemeClr val="tx1">
                    <a:lumMod val="75000"/>
                    <a:lumOff val="25000"/>
                  </a:schemeClr>
                </a:solidFill>
              </a:rPr>
              <a:t> </a:t>
            </a:r>
            <a:r>
              <a:rPr lang="en-US" sz="2800" dirty="0">
                <a:solidFill>
                  <a:schemeClr val="tx1">
                    <a:lumMod val="75000"/>
                    <a:lumOff val="25000"/>
                  </a:schemeClr>
                </a:solidFill>
              </a:rPr>
              <a:t>Franz Kafka (3 July 1883 – 3 June 1924) was a German-language Jewish Czech writer and novelist born in Prague, in the Austro-Hungarian Empire. Widely regarded as a major figure of 20th-century literature.</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203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A6DC-F7FD-499D-2143-4266E6EE81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17E154-3593-5410-283E-46F2231ABCE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42815F04-35BF-DAAB-7B56-BA7C07AFDFD6}"/>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958F7DB1-7350-E80A-9F39-F193AFF4B584}"/>
              </a:ext>
            </a:extLst>
          </p:cNvPr>
          <p:cNvPicPr>
            <a:picLocks noChangeAspect="1"/>
          </p:cNvPicPr>
          <p:nvPr/>
        </p:nvPicPr>
        <p:blipFill>
          <a:blip r:embed="rId3">
            <a:lum/>
            <a:alphaModFix/>
          </a:blip>
          <a:srcRect/>
          <a:stretch>
            <a:fillRect/>
          </a:stretch>
        </p:blipFill>
        <p:spPr>
          <a:xfrm>
            <a:off x="642983" y="1605818"/>
            <a:ext cx="4007254" cy="3083627"/>
          </a:xfrm>
          <a:prstGeom prst="rect">
            <a:avLst/>
          </a:prstGeom>
          <a:noFill/>
          <a:ln>
            <a:noFill/>
          </a:ln>
        </p:spPr>
      </p:pic>
      <p:pic>
        <p:nvPicPr>
          <p:cNvPr id="3" name="Image 2">
            <a:extLst>
              <a:ext uri="{FF2B5EF4-FFF2-40B4-BE49-F238E27FC236}">
                <a16:creationId xmlns:a16="http://schemas.microsoft.com/office/drawing/2014/main" id="{9E52C0C8-8962-D1C9-F99D-8FB75CFE11E6}"/>
              </a:ext>
            </a:extLst>
          </p:cNvPr>
          <p:cNvPicPr>
            <a:picLocks noChangeAspect="1"/>
          </p:cNvPicPr>
          <p:nvPr/>
        </p:nvPicPr>
        <p:blipFill>
          <a:blip r:embed="rId4">
            <a:lum/>
            <a:alphaModFix/>
          </a:blip>
          <a:srcRect/>
          <a:stretch>
            <a:fillRect/>
          </a:stretch>
        </p:blipFill>
        <p:spPr>
          <a:xfrm>
            <a:off x="6140681" y="1693621"/>
            <a:ext cx="4195849" cy="2911935"/>
          </a:xfrm>
          <a:prstGeom prst="rect">
            <a:avLst/>
          </a:prstGeom>
          <a:noFill/>
          <a:ln>
            <a:noFill/>
          </a:ln>
        </p:spPr>
      </p:pic>
    </p:spTree>
    <p:extLst>
      <p:ext uri="{BB962C8B-B14F-4D97-AF65-F5344CB8AC3E}">
        <p14:creationId xmlns:p14="http://schemas.microsoft.com/office/powerpoint/2010/main" val="87515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DDC9-919C-E976-A95A-5941186B6C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60455A-7A0B-4918-D945-6A54531E2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New York Times</a:t>
            </a:r>
          </a:p>
        </p:txBody>
      </p:sp>
      <p:sp>
        <p:nvSpPr>
          <p:cNvPr id="6" name="TextBox 13">
            <a:extLst>
              <a:ext uri="{FF2B5EF4-FFF2-40B4-BE49-F238E27FC236}">
                <a16:creationId xmlns:a16="http://schemas.microsoft.com/office/drawing/2014/main" id="{CD4F5380-C488-0234-561B-4CDB44BA1DC5}"/>
              </a:ext>
            </a:extLst>
          </p:cNvPr>
          <p:cNvSpPr txBox="1"/>
          <p:nvPr/>
        </p:nvSpPr>
        <p:spPr>
          <a:xfrm>
            <a:off x="464872" y="1158723"/>
            <a:ext cx="10104377" cy="2585323"/>
          </a:xfrm>
          <a:prstGeom prst="rect">
            <a:avLst/>
          </a:prstGeom>
          <a:noFill/>
        </p:spPr>
        <p:txBody>
          <a:bodyPr wrap="square">
            <a:spAutoFit/>
          </a:bodyPr>
          <a:lstStyle/>
          <a:p>
            <a:r>
              <a:rPr lang="fr-FR" sz="2800" dirty="0">
                <a:solidFill>
                  <a:schemeClr val="tx1">
                    <a:lumMod val="75000"/>
                    <a:lumOff val="25000"/>
                  </a:schemeClr>
                </a:solidFill>
              </a:rPr>
              <a:t> </a:t>
            </a:r>
          </a:p>
          <a:p>
            <a:endParaRPr lang="fr-FR" sz="2800" dirty="0">
              <a:solidFill>
                <a:schemeClr val="tx1">
                  <a:lumMod val="75000"/>
                  <a:lumOff val="25000"/>
                </a:schemeClr>
              </a:solidFill>
            </a:endParaRPr>
          </a:p>
          <a:p>
            <a:endParaRPr lang="fr-FR" sz="2800" dirty="0">
              <a:solidFill>
                <a:schemeClr val="tx1">
                  <a:lumMod val="75000"/>
                  <a:lumOff val="25000"/>
                </a:schemeClr>
              </a:solidFill>
            </a:endParaRPr>
          </a:p>
          <a:p>
            <a:pPr marL="457200" indent="-457200">
              <a:buFont typeface="Arial" panose="020B0604020202020204" pitchFamily="34" charset="0"/>
              <a:buChar char="•"/>
            </a:pPr>
            <a:endParaRPr lang="fr-FR" sz="28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33CFDDA4-4D26-A853-FAD7-1D538697DC73}"/>
              </a:ext>
            </a:extLst>
          </p:cNvPr>
          <p:cNvPicPr>
            <a:picLocks noChangeAspect="1"/>
          </p:cNvPicPr>
          <p:nvPr/>
        </p:nvPicPr>
        <p:blipFill>
          <a:blip r:embed="rId3">
            <a:lum/>
            <a:alphaModFix/>
          </a:blip>
          <a:srcRect/>
          <a:stretch>
            <a:fillRect/>
          </a:stretch>
        </p:blipFill>
        <p:spPr>
          <a:xfrm>
            <a:off x="1546800" y="1273500"/>
            <a:ext cx="7940520" cy="4311000"/>
          </a:xfrm>
          <a:prstGeom prst="rect">
            <a:avLst/>
          </a:prstGeom>
          <a:noFill/>
          <a:ln>
            <a:noFill/>
          </a:ln>
        </p:spPr>
      </p:pic>
    </p:spTree>
    <p:extLst>
      <p:ext uri="{BB962C8B-B14F-4D97-AF65-F5344CB8AC3E}">
        <p14:creationId xmlns:p14="http://schemas.microsoft.com/office/powerpoint/2010/main" val="76393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4FE876B-300F-7C0B-8720-033A1E3266A5}"/>
              </a:ext>
            </a:extLst>
          </p:cNvPr>
          <p:cNvSpPr>
            <a:spLocks noGrp="1"/>
          </p:cNvSpPr>
          <p:nvPr>
            <p:ph type="body" sz="quarter" idx="11"/>
          </p:nvPr>
        </p:nvSpPr>
        <p:spPr>
          <a:xfrm>
            <a:off x="376774" y="260853"/>
            <a:ext cx="3630112" cy="183990"/>
          </a:xfrm>
        </p:spPr>
        <p:txBody>
          <a:bodyPr/>
          <a:lstStyle/>
          <a:p>
            <a:r>
              <a:rPr lang="fr-FR" sz="1800" dirty="0">
                <a:solidFill>
                  <a:schemeClr val="tx1">
                    <a:lumMod val="75000"/>
                    <a:lumOff val="25000"/>
                  </a:schemeClr>
                </a:solidFill>
              </a:rPr>
              <a:t>APACHE KAFKA </a:t>
            </a:r>
          </a:p>
        </p:txBody>
      </p:sp>
      <p:sp>
        <p:nvSpPr>
          <p:cNvPr id="4" name="Espace réservé du texte 3">
            <a:extLst>
              <a:ext uri="{FF2B5EF4-FFF2-40B4-BE49-F238E27FC236}">
                <a16:creationId xmlns:a16="http://schemas.microsoft.com/office/drawing/2014/main" id="{46D41945-6BB0-7AC5-3E41-1E1884BD6731}"/>
              </a:ext>
            </a:extLst>
          </p:cNvPr>
          <p:cNvSpPr>
            <a:spLocks noGrp="1"/>
          </p:cNvSpPr>
          <p:nvPr>
            <p:ph type="body" sz="quarter" idx="4294967295"/>
          </p:nvPr>
        </p:nvSpPr>
        <p:spPr>
          <a:xfrm>
            <a:off x="4840447" y="3393771"/>
            <a:ext cx="2348918" cy="528594"/>
          </a:xfrm>
        </p:spPr>
        <p:txBody>
          <a:bodyPr/>
          <a:lstStyle/>
          <a:p>
            <a:pPr marL="0" indent="0">
              <a:buNone/>
            </a:pPr>
            <a:r>
              <a:rPr lang="fr-FR" b="1" dirty="0"/>
              <a:t>TOUR DE TABLE</a:t>
            </a:r>
          </a:p>
        </p:txBody>
      </p:sp>
      <p:sp>
        <p:nvSpPr>
          <p:cNvPr id="13" name="Espace réservé du texte 1">
            <a:extLst>
              <a:ext uri="{FF2B5EF4-FFF2-40B4-BE49-F238E27FC236}">
                <a16:creationId xmlns:a16="http://schemas.microsoft.com/office/drawing/2014/main" id="{A4D353A5-7A83-7B48-DB79-1AA5633A90E4}"/>
              </a:ext>
            </a:extLst>
          </p:cNvPr>
          <p:cNvSpPr txBox="1">
            <a:spLocks/>
          </p:cNvSpPr>
          <p:nvPr/>
        </p:nvSpPr>
        <p:spPr>
          <a:xfrm>
            <a:off x="376774" y="444843"/>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Fundamentals &amp; Beyond</a:t>
            </a:r>
          </a:p>
        </p:txBody>
      </p:sp>
      <p:pic>
        <p:nvPicPr>
          <p:cNvPr id="14" name="Graphique 13">
            <a:extLst>
              <a:ext uri="{FF2B5EF4-FFF2-40B4-BE49-F238E27FC236}">
                <a16:creationId xmlns:a16="http://schemas.microsoft.com/office/drawing/2014/main" id="{E40A1AD3-B575-4D52-A1A7-EA0092B6959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35598" y="1703485"/>
            <a:ext cx="528115" cy="492908"/>
          </a:xfrm>
          <a:prstGeom prst="rect">
            <a:avLst/>
          </a:prstGeom>
        </p:spPr>
      </p:pic>
      <p:pic>
        <p:nvPicPr>
          <p:cNvPr id="15" name="Graphique 14">
            <a:extLst>
              <a:ext uri="{FF2B5EF4-FFF2-40B4-BE49-F238E27FC236}">
                <a16:creationId xmlns:a16="http://schemas.microsoft.com/office/drawing/2014/main" id="{EBC3B5E4-484A-1D11-ECE5-B6399BE308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5796" y="4908061"/>
            <a:ext cx="515834" cy="492908"/>
          </a:xfrm>
          <a:prstGeom prst="rect">
            <a:avLst/>
          </a:prstGeom>
        </p:spPr>
      </p:pic>
      <p:pic>
        <p:nvPicPr>
          <p:cNvPr id="16" name="Graphique 15">
            <a:extLst>
              <a:ext uri="{FF2B5EF4-FFF2-40B4-BE49-F238E27FC236}">
                <a16:creationId xmlns:a16="http://schemas.microsoft.com/office/drawing/2014/main" id="{15150CEB-B816-302F-E30A-A601C85569B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82530" y="1575620"/>
            <a:ext cx="515834" cy="492908"/>
          </a:xfrm>
          <a:prstGeom prst="rect">
            <a:avLst/>
          </a:prstGeom>
        </p:spPr>
      </p:pic>
      <p:pic>
        <p:nvPicPr>
          <p:cNvPr id="17" name="Graphique 16">
            <a:extLst>
              <a:ext uri="{FF2B5EF4-FFF2-40B4-BE49-F238E27FC236}">
                <a16:creationId xmlns:a16="http://schemas.microsoft.com/office/drawing/2014/main" id="{AA060A2C-21F2-7FCA-DE16-5CCCC40A17C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83837" y="4832403"/>
            <a:ext cx="528115" cy="492908"/>
          </a:xfrm>
          <a:prstGeom prst="rect">
            <a:avLst/>
          </a:prstGeom>
        </p:spPr>
      </p:pic>
      <p:pic>
        <p:nvPicPr>
          <p:cNvPr id="18" name="Graphique 17">
            <a:extLst>
              <a:ext uri="{FF2B5EF4-FFF2-40B4-BE49-F238E27FC236}">
                <a16:creationId xmlns:a16="http://schemas.microsoft.com/office/drawing/2014/main" id="{886B7EB9-48C1-BAA6-A5C3-AD6C360EA5E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04190" y="3226977"/>
            <a:ext cx="528115" cy="492908"/>
          </a:xfrm>
          <a:prstGeom prst="rect">
            <a:avLst/>
          </a:prstGeom>
        </p:spPr>
      </p:pic>
      <p:pic>
        <p:nvPicPr>
          <p:cNvPr id="19" name="Graphique 18">
            <a:extLst>
              <a:ext uri="{FF2B5EF4-FFF2-40B4-BE49-F238E27FC236}">
                <a16:creationId xmlns:a16="http://schemas.microsoft.com/office/drawing/2014/main" id="{8EBA3639-ED11-6A22-1784-18771C3E79C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9788" y="3228640"/>
            <a:ext cx="515834" cy="492908"/>
          </a:xfrm>
          <a:prstGeom prst="rect">
            <a:avLst/>
          </a:prstGeom>
        </p:spPr>
      </p:pic>
    </p:spTree>
    <p:extLst>
      <p:ext uri="{BB962C8B-B14F-4D97-AF65-F5344CB8AC3E}">
        <p14:creationId xmlns:p14="http://schemas.microsoft.com/office/powerpoint/2010/main" val="74373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9743-1898-9AF3-A3CF-BAE6E34C60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989D037-48AB-2AE3-FAA2-508E070AE1E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 – Architecture </a:t>
            </a:r>
            <a:r>
              <a:rPr lang="fr-FR" sz="2800" dirty="0" err="1">
                <a:solidFill>
                  <a:schemeClr val="tx1">
                    <a:lumMod val="75000"/>
                    <a:lumOff val="25000"/>
                  </a:schemeClr>
                </a:solidFill>
              </a:rPr>
              <a:t>Event-driven</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D64AC80B-BCBE-9F7D-D3A6-EFE4D1F0DB28}"/>
              </a:ext>
            </a:extLst>
          </p:cNvPr>
          <p:cNvSpPr txBox="1"/>
          <p:nvPr/>
        </p:nvSpPr>
        <p:spPr>
          <a:xfrm>
            <a:off x="439705" y="1158723"/>
            <a:ext cx="10104377" cy="4431983"/>
          </a:xfrm>
          <a:prstGeom prst="rect">
            <a:avLst/>
          </a:prstGeom>
          <a:noFill/>
        </p:spPr>
        <p:txBody>
          <a:bodyPr wrap="square">
            <a:spAutoFit/>
          </a:bodyPr>
          <a:lstStyle/>
          <a:p>
            <a:endParaRPr lang="fr-FR" dirty="0"/>
          </a:p>
          <a:p>
            <a:r>
              <a:rPr lang="fr-FR" sz="2400" dirty="0">
                <a:solidFill>
                  <a:schemeClr val="tx1">
                    <a:lumMod val="75000"/>
                    <a:lumOff val="25000"/>
                  </a:schemeClr>
                </a:solidFill>
              </a:rPr>
              <a:t>Les architectures </a:t>
            </a:r>
            <a:r>
              <a:rPr lang="fr-FR" sz="2400" i="1" dirty="0" err="1">
                <a:solidFill>
                  <a:schemeClr val="tx1">
                    <a:lumMod val="75000"/>
                    <a:lumOff val="25000"/>
                  </a:schemeClr>
                </a:solidFill>
              </a:rPr>
              <a:t>event-driven</a:t>
            </a:r>
            <a:r>
              <a:rPr lang="fr-FR" sz="2400" i="1" dirty="0">
                <a:solidFill>
                  <a:schemeClr val="tx1">
                    <a:lumMod val="75000"/>
                    <a:lumOff val="25000"/>
                  </a:schemeClr>
                </a:solidFill>
              </a:rPr>
              <a:t> </a:t>
            </a:r>
            <a:r>
              <a:rPr lang="fr-FR" sz="2400" dirty="0">
                <a:solidFill>
                  <a:schemeClr val="tx1">
                    <a:lumMod val="75000"/>
                    <a:lumOff val="25000"/>
                  </a:schemeClr>
                </a:solidFill>
              </a:rPr>
              <a:t>sont une alternative intéressante dans un contexte micro-services. Cela produit généralement des architectures plus souples et plus réactives.</a:t>
            </a:r>
          </a:p>
          <a:p>
            <a:endParaRPr lang="fr-FR" sz="2400" dirty="0">
              <a:solidFill>
                <a:schemeClr val="tx1">
                  <a:lumMod val="75000"/>
                  <a:lumOff val="25000"/>
                </a:schemeClr>
              </a:solidFill>
            </a:endParaRPr>
          </a:p>
          <a:p>
            <a:r>
              <a:rPr lang="fr-FR" sz="2400" dirty="0">
                <a:solidFill>
                  <a:schemeClr val="tx1">
                    <a:lumMod val="75000"/>
                    <a:lumOff val="25000"/>
                  </a:schemeClr>
                </a:solidFill>
              </a:rPr>
              <a:t>Chaque micro-service consomme en continu des événements :</a:t>
            </a:r>
          </a:p>
          <a:p>
            <a:pPr marL="342900" indent="-342900">
              <a:buFont typeface="Arial" panose="020B0604020202020204" pitchFamily="34" charset="0"/>
              <a:buChar char="•"/>
            </a:pPr>
            <a:r>
              <a:rPr lang="fr-FR" sz="2400" dirty="0">
                <a:solidFill>
                  <a:schemeClr val="tx1">
                    <a:lumMod val="75000"/>
                    <a:lumOff val="25000"/>
                  </a:schemeClr>
                </a:solidFill>
              </a:rPr>
              <a:t>Lit un ou plusieurs topics Kafka en entrée</a:t>
            </a:r>
          </a:p>
          <a:p>
            <a:pPr marL="342900" indent="-342900">
              <a:buFont typeface="Arial" panose="020B0604020202020204" pitchFamily="34" charset="0"/>
              <a:buChar char="•"/>
            </a:pPr>
            <a:r>
              <a:rPr lang="fr-FR" sz="2400" dirty="0">
                <a:solidFill>
                  <a:schemeClr val="tx1">
                    <a:lumMod val="75000"/>
                    <a:lumOff val="25000"/>
                  </a:schemeClr>
                </a:solidFill>
              </a:rPr>
              <a:t>Effectue un traitement</a:t>
            </a:r>
          </a:p>
          <a:p>
            <a:pPr marL="342900" indent="-342900">
              <a:buFont typeface="Arial" panose="020B0604020202020204" pitchFamily="34" charset="0"/>
              <a:buChar char="•"/>
            </a:pPr>
            <a:r>
              <a:rPr lang="fr-FR" sz="2400" dirty="0">
                <a:solidFill>
                  <a:schemeClr val="tx1">
                    <a:lumMod val="75000"/>
                    <a:lumOff val="25000"/>
                  </a:schemeClr>
                </a:solidFill>
              </a:rPr>
              <a:t>Écrit vers un ou plusieurs topics de sortie</a:t>
            </a:r>
          </a:p>
          <a:p>
            <a:endParaRPr lang="fr-FR" sz="2400" dirty="0">
              <a:solidFill>
                <a:schemeClr val="tx1">
                  <a:lumMod val="75000"/>
                  <a:lumOff val="25000"/>
                </a:schemeClr>
              </a:solidFill>
            </a:endParaRPr>
          </a:p>
          <a:p>
            <a:r>
              <a:rPr lang="en-US" sz="2400" dirty="0">
                <a:solidFill>
                  <a:schemeClr val="tx1">
                    <a:lumMod val="75000"/>
                    <a:lumOff val="25000"/>
                  </a:schemeClr>
                </a:solidFill>
              </a:rPr>
              <a:t>Kafka Stream, Spring Cloud Stream, Spring Cloud Data Flow, </a:t>
            </a:r>
            <a:r>
              <a:rPr lang="en-US" sz="2400" dirty="0" err="1">
                <a:solidFill>
                  <a:schemeClr val="tx1">
                    <a:lumMod val="75000"/>
                    <a:lumOff val="25000"/>
                  </a:schemeClr>
                </a:solidFill>
              </a:rPr>
              <a:t>Smallrye</a:t>
            </a:r>
            <a:r>
              <a:rPr lang="en-US" sz="2400" dirty="0">
                <a:solidFill>
                  <a:schemeClr val="tx1">
                    <a:lumMod val="75000"/>
                    <a:lumOff val="25000"/>
                  </a:schemeClr>
                </a:solidFill>
              </a:rPr>
              <a:t> Reactive Messaging </a:t>
            </a:r>
            <a:r>
              <a:rPr lang="en-US" sz="2400" dirty="0" err="1">
                <a:solidFill>
                  <a:schemeClr val="tx1">
                    <a:lumMod val="75000"/>
                    <a:lumOff val="25000"/>
                  </a:schemeClr>
                </a:solidFill>
              </a:rPr>
              <a:t>facilitent</a:t>
            </a:r>
            <a:r>
              <a:rPr lang="en-US" sz="2400" dirty="0">
                <a:solidFill>
                  <a:schemeClr val="tx1">
                    <a:lumMod val="75000"/>
                    <a:lumOff val="25000"/>
                  </a:schemeClr>
                </a:solidFill>
              </a:rPr>
              <a:t> </a:t>
            </a:r>
            <a:r>
              <a:rPr lang="en-US" sz="2400" dirty="0" err="1">
                <a:solidFill>
                  <a:schemeClr val="tx1">
                    <a:lumMod val="75000"/>
                    <a:lumOff val="25000"/>
                  </a:schemeClr>
                </a:solidFill>
              </a:rPr>
              <a:t>ce</a:t>
            </a:r>
            <a:r>
              <a:rPr lang="en-US" sz="2400" dirty="0">
                <a:solidFill>
                  <a:schemeClr val="tx1">
                    <a:lumMod val="75000"/>
                    <a:lumOff val="25000"/>
                  </a:schemeClr>
                </a:solidFill>
              </a:rPr>
              <a:t> type </a:t>
            </a:r>
            <a:r>
              <a:rPr lang="en-US" sz="2400" dirty="0" err="1">
                <a:solidFill>
                  <a:schemeClr val="tx1">
                    <a:lumMod val="75000"/>
                    <a:lumOff val="25000"/>
                  </a:schemeClr>
                </a:solidFill>
              </a:rPr>
              <a:t>d’architecture</a:t>
            </a:r>
            <a:r>
              <a:rPr lang="en-US" sz="2400" dirty="0">
                <a:solidFill>
                  <a:schemeClr val="tx1">
                    <a:lumMod val="75000"/>
                    <a:lumOff val="25000"/>
                  </a:schemeClr>
                </a:solidFill>
              </a:rPr>
              <a:t> </a:t>
            </a:r>
          </a:p>
        </p:txBody>
      </p:sp>
    </p:spTree>
    <p:extLst>
      <p:ext uri="{BB962C8B-B14F-4D97-AF65-F5344CB8AC3E}">
        <p14:creationId xmlns:p14="http://schemas.microsoft.com/office/powerpoint/2010/main" val="156603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AAF26-BD3C-B0C9-F4F7-E5CB602478D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1537E3D-3E28-2374-D161-8C6833FD597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Cas d’usage</a:t>
            </a:r>
          </a:p>
        </p:txBody>
      </p:sp>
      <p:sp>
        <p:nvSpPr>
          <p:cNvPr id="6" name="TextBox 13">
            <a:extLst>
              <a:ext uri="{FF2B5EF4-FFF2-40B4-BE49-F238E27FC236}">
                <a16:creationId xmlns:a16="http://schemas.microsoft.com/office/drawing/2014/main" id="{42809D8B-9AF5-EF3C-DBAC-4B7DBA9B7859}"/>
              </a:ext>
            </a:extLst>
          </p:cNvPr>
          <p:cNvSpPr txBox="1"/>
          <p:nvPr/>
        </p:nvSpPr>
        <p:spPr>
          <a:xfrm>
            <a:off x="439705" y="1158723"/>
            <a:ext cx="10104377" cy="2308324"/>
          </a:xfrm>
          <a:prstGeom prst="rect">
            <a:avLst/>
          </a:prstGeom>
          <a:noFill/>
        </p:spPr>
        <p:txBody>
          <a:bodyPr wrap="square">
            <a:spAutoFit/>
          </a:bodyPr>
          <a:lstStyle/>
          <a:p>
            <a:r>
              <a:rPr lang="fr-FR" sz="2400" dirty="0">
                <a:solidFill>
                  <a:schemeClr val="tx1">
                    <a:lumMod val="75000"/>
                    <a:lumOff val="25000"/>
                  </a:schemeClr>
                </a:solidFill>
              </a:rPr>
              <a:t>Exemple Architecture ELK - </a:t>
            </a:r>
            <a:r>
              <a:rPr lang="fr-FR" sz="2400" dirty="0" err="1">
                <a:solidFill>
                  <a:schemeClr val="tx1">
                    <a:lumMod val="75000"/>
                    <a:lumOff val="25000"/>
                  </a:schemeClr>
                </a:solidFill>
              </a:rPr>
              <a:t>Bufferisation</a:t>
            </a:r>
            <a:r>
              <a:rPr lang="fr-FR" sz="2400" dirty="0">
                <a:solidFill>
                  <a:schemeClr val="tx1">
                    <a:lumMod val="75000"/>
                    <a:lumOff val="25000"/>
                  </a:schemeClr>
                </a:solidFill>
              </a:rPr>
              <a:t> des événements</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633D5028-A86B-3A96-C889-FF5BABB4A4B5}"/>
              </a:ext>
            </a:extLst>
          </p:cNvPr>
          <p:cNvPicPr>
            <a:picLocks noChangeAspect="1"/>
          </p:cNvPicPr>
          <p:nvPr/>
        </p:nvPicPr>
        <p:blipFill>
          <a:blip r:embed="rId3">
            <a:lum/>
            <a:alphaModFix/>
          </a:blip>
          <a:srcRect/>
          <a:stretch>
            <a:fillRect/>
          </a:stretch>
        </p:blipFill>
        <p:spPr>
          <a:xfrm>
            <a:off x="580834" y="1666524"/>
            <a:ext cx="9393840" cy="4525920"/>
          </a:xfrm>
          <a:prstGeom prst="rect">
            <a:avLst/>
          </a:prstGeom>
          <a:noFill/>
          <a:ln>
            <a:noFill/>
          </a:ln>
        </p:spPr>
      </p:pic>
    </p:spTree>
    <p:extLst>
      <p:ext uri="{BB962C8B-B14F-4D97-AF65-F5344CB8AC3E}">
        <p14:creationId xmlns:p14="http://schemas.microsoft.com/office/powerpoint/2010/main" val="101860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9E8A-47A3-6C38-67D2-820277FF82D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1687358-5E85-8712-FC07-DB44D1EA426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(Fundamentals)</a:t>
            </a:r>
          </a:p>
        </p:txBody>
      </p:sp>
      <p:sp>
        <p:nvSpPr>
          <p:cNvPr id="6" name="TextBox 13">
            <a:extLst>
              <a:ext uri="{FF2B5EF4-FFF2-40B4-BE49-F238E27FC236}">
                <a16:creationId xmlns:a16="http://schemas.microsoft.com/office/drawing/2014/main" id="{7278D197-68F3-2221-74FF-41DBD40A3AF7}"/>
              </a:ext>
            </a:extLst>
          </p:cNvPr>
          <p:cNvSpPr txBox="1"/>
          <p:nvPr/>
        </p:nvSpPr>
        <p:spPr>
          <a:xfrm>
            <a:off x="376773" y="990943"/>
            <a:ext cx="10104377" cy="6247864"/>
          </a:xfrm>
          <a:prstGeom prst="rect">
            <a:avLst/>
          </a:prstGeom>
          <a:noFill/>
        </p:spPr>
        <p:txBody>
          <a:bodyPr wrap="square">
            <a:spAutoFit/>
          </a:bodyPr>
          <a:lstStyle/>
          <a:p>
            <a:r>
              <a:rPr lang="fr-FR" sz="2800" dirty="0">
                <a:solidFill>
                  <a:schemeClr val="tx1">
                    <a:lumMod val="75000"/>
                    <a:lumOff val="25000"/>
                  </a:schemeClr>
                </a:solidFill>
              </a:rPr>
              <a:t>Kafka </a:t>
            </a:r>
            <a:r>
              <a:rPr lang="fr-FR" sz="2800" dirty="0" err="1">
                <a:solidFill>
                  <a:schemeClr val="tx1">
                    <a:lumMod val="75000"/>
                    <a:lumOff val="25000"/>
                  </a:schemeClr>
                </a:solidFill>
              </a:rPr>
              <a:t>ecosystem</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a:solidFill>
                  <a:schemeClr val="tx1">
                    <a:lumMod val="75000"/>
                    <a:lumOff val="25000"/>
                  </a:schemeClr>
                </a:solidFill>
              </a:rPr>
              <a:t>Cluster, </a:t>
            </a:r>
          </a:p>
          <a:p>
            <a:pPr marL="914400" lvl="1" indent="-457200">
              <a:buFont typeface="Arial" panose="020B0604020202020204" pitchFamily="34" charset="0"/>
              <a:buChar char="•"/>
            </a:pPr>
            <a:r>
              <a:rPr lang="fr-FR" sz="2800" dirty="0">
                <a:solidFill>
                  <a:schemeClr val="tx1">
                    <a:lumMod val="75000"/>
                    <a:lumOff val="25000"/>
                  </a:schemeClr>
                </a:solidFill>
              </a:rPr>
              <a:t>Brokers, </a:t>
            </a:r>
          </a:p>
          <a:p>
            <a:pPr marL="914400" lvl="1" indent="-457200">
              <a:buFont typeface="Arial" panose="020B0604020202020204" pitchFamily="34" charset="0"/>
              <a:buChar char="•"/>
            </a:pPr>
            <a:r>
              <a:rPr lang="fr-FR" sz="2800" dirty="0">
                <a:solidFill>
                  <a:schemeClr val="tx1">
                    <a:lumMod val="75000"/>
                    <a:lumOff val="25000"/>
                  </a:schemeClr>
                </a:solidFill>
              </a:rPr>
              <a:t>Topics, </a:t>
            </a:r>
          </a:p>
          <a:p>
            <a:pPr marL="914400" lvl="1" indent="-457200">
              <a:buFont typeface="Arial" panose="020B0604020202020204" pitchFamily="34" charset="0"/>
              <a:buChar char="•"/>
            </a:pPr>
            <a:r>
              <a:rPr lang="fr-FR" sz="2800" dirty="0">
                <a:solidFill>
                  <a:schemeClr val="tx1">
                    <a:lumMod val="75000"/>
                    <a:lumOff val="25000"/>
                  </a:schemeClr>
                </a:solidFill>
              </a:rPr>
              <a:t>Partitions, </a:t>
            </a:r>
          </a:p>
          <a:p>
            <a:pPr marL="914400" lvl="1" indent="-457200">
              <a:buFont typeface="Arial" panose="020B0604020202020204" pitchFamily="34" charset="0"/>
              <a:buChar char="•"/>
            </a:pPr>
            <a:r>
              <a:rPr lang="fr-FR" sz="2800" dirty="0">
                <a:solidFill>
                  <a:schemeClr val="tx1">
                    <a:lumMod val="75000"/>
                    <a:lumOff val="25000"/>
                  </a:schemeClr>
                </a:solidFill>
              </a:rPr>
              <a:t>Offset, </a:t>
            </a:r>
          </a:p>
          <a:p>
            <a:pPr marL="914400" lvl="1" indent="-457200">
              <a:buFont typeface="Arial" panose="020B0604020202020204" pitchFamily="34" charset="0"/>
              <a:buChar char="•"/>
            </a:pPr>
            <a:r>
              <a:rPr lang="fr-FR" sz="2800" dirty="0">
                <a:solidFill>
                  <a:schemeClr val="tx1">
                    <a:lumMod val="75000"/>
                    <a:lumOff val="25000"/>
                  </a:schemeClr>
                </a:solidFill>
              </a:rPr>
              <a:t>Segments, </a:t>
            </a:r>
          </a:p>
          <a:p>
            <a:pPr marL="914400" lvl="1" indent="-457200">
              <a:buFont typeface="Arial" panose="020B0604020202020204" pitchFamily="34" charset="0"/>
              <a:buChar char="•"/>
            </a:pPr>
            <a:r>
              <a:rPr lang="fr-FR" sz="2800" dirty="0" err="1">
                <a:solidFill>
                  <a:schemeClr val="tx1">
                    <a:lumMod val="75000"/>
                    <a:lumOff val="25000"/>
                  </a:schemeClr>
                </a:solidFill>
              </a:rPr>
              <a:t>Producers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Consumers</a:t>
            </a:r>
            <a:r>
              <a:rPr lang="fr-FR" sz="2800" dirty="0">
                <a:solidFill>
                  <a:schemeClr val="tx1">
                    <a:lumMod val="75000"/>
                    <a:lumOff val="25000"/>
                  </a:schemeClr>
                </a:solidFill>
              </a:rPr>
              <a:t>, </a:t>
            </a:r>
          </a:p>
          <a:p>
            <a:pPr marL="914400" lvl="1" indent="-457200">
              <a:buFont typeface="Arial" panose="020B0604020202020204" pitchFamily="34" charset="0"/>
              <a:buChar char="•"/>
            </a:pPr>
            <a:r>
              <a:rPr lang="fr-FR" sz="2800" dirty="0" err="1">
                <a:solidFill>
                  <a:schemeClr val="tx1">
                    <a:lumMod val="75000"/>
                    <a:lumOff val="25000"/>
                  </a:schemeClr>
                </a:solidFill>
              </a:rPr>
              <a:t>Zookeeper</a:t>
            </a:r>
            <a:r>
              <a:rPr lang="fr-FR" sz="2800" dirty="0">
                <a:solidFill>
                  <a:schemeClr val="tx1">
                    <a:lumMod val="75000"/>
                    <a:lumOff val="25000"/>
                  </a:schemeClr>
                </a:solidFill>
              </a:rPr>
              <a:t>/</a:t>
            </a:r>
            <a:r>
              <a:rPr lang="fr-FR" sz="2800" dirty="0" err="1">
                <a:solidFill>
                  <a:schemeClr val="tx1">
                    <a:lumMod val="75000"/>
                    <a:lumOff val="25000"/>
                  </a:schemeClr>
                </a:solidFill>
              </a:rPr>
              <a:t>KRaft</a:t>
            </a:r>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9606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1455-FF0C-C74D-E922-E71B661C94A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69A53D-B60E-A8D8-D6A8-2674FA39A2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AAF926C5-6112-7A00-8B0E-441C2817EEE0}"/>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4608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5569-41AA-65E4-ED18-2483C6A6B2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202B715-6282-79F4-1314-70565739F2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Cluster</a:t>
            </a:r>
          </a:p>
        </p:txBody>
      </p:sp>
      <p:sp>
        <p:nvSpPr>
          <p:cNvPr id="6" name="TextBox 13">
            <a:extLst>
              <a:ext uri="{FF2B5EF4-FFF2-40B4-BE49-F238E27FC236}">
                <a16:creationId xmlns:a16="http://schemas.microsoft.com/office/drawing/2014/main" id="{229C6491-A8FB-5F38-B563-62A4B18EFB76}"/>
              </a:ext>
            </a:extLst>
          </p:cNvPr>
          <p:cNvSpPr txBox="1"/>
          <p:nvPr/>
        </p:nvSpPr>
        <p:spPr>
          <a:xfrm>
            <a:off x="376773" y="990943"/>
            <a:ext cx="10104377" cy="7386638"/>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800" dirty="0">
                <a:solidFill>
                  <a:schemeClr val="tx1">
                    <a:lumMod val="75000"/>
                    <a:lumOff val="25000"/>
                  </a:schemeClr>
                </a:solidFill>
              </a:rPr>
              <a:t>Kafka s’exécute en </a:t>
            </a:r>
            <a:r>
              <a:rPr lang="fr-FR" sz="2800" b="1" i="1" dirty="0">
                <a:solidFill>
                  <a:schemeClr val="tx1">
                    <a:lumMod val="75000"/>
                    <a:lumOff val="25000"/>
                  </a:schemeClr>
                </a:solidFill>
              </a:rPr>
              <a:t>cluster </a:t>
            </a:r>
            <a:r>
              <a:rPr lang="fr-FR" sz="2800" dirty="0">
                <a:solidFill>
                  <a:schemeClr val="tx1">
                    <a:lumMod val="75000"/>
                    <a:lumOff val="25000"/>
                  </a:schemeClr>
                </a:solidFill>
              </a:rPr>
              <a:t>sur un ou plusieurs serveurs (</a:t>
            </a:r>
            <a:r>
              <a:rPr lang="fr-FR" sz="2800" b="1" i="1" dirty="0">
                <a:solidFill>
                  <a:schemeClr val="tx1">
                    <a:lumMod val="75000"/>
                    <a:lumOff val="25000"/>
                  </a:schemeClr>
                </a:solidFill>
              </a:rPr>
              <a:t>brokers</a:t>
            </a:r>
            <a:r>
              <a:rPr lang="fr-FR" sz="2800" dirty="0">
                <a:solidFill>
                  <a:schemeClr val="tx1">
                    <a:lumMod val="75000"/>
                    <a:lumOff val="25000"/>
                  </a:schemeClr>
                </a:solidFill>
              </a:rPr>
              <a:t>) pouvant être déployés dans différents </a:t>
            </a:r>
            <a:r>
              <a:rPr lang="fr-FR" sz="2800" dirty="0" err="1">
                <a:solidFill>
                  <a:schemeClr val="tx1">
                    <a:lumMod val="75000"/>
                    <a:lumOff val="25000"/>
                  </a:schemeClr>
                </a:solidFill>
              </a:rPr>
              <a:t>data-center</a:t>
            </a:r>
            <a:r>
              <a:rPr lang="fr-FR" sz="2800" dirty="0">
                <a:solidFill>
                  <a:schemeClr val="tx1">
                    <a:lumMod val="75000"/>
                    <a:lumOff val="25000"/>
                  </a:schemeClr>
                </a:solidFill>
              </a:rPr>
              <a:t>. </a:t>
            </a:r>
          </a:p>
          <a:p>
            <a:endParaRPr lang="fr-FR" sz="2800" dirty="0">
              <a:solidFill>
                <a:schemeClr val="tx1">
                  <a:lumMod val="75000"/>
                  <a:lumOff val="25000"/>
                </a:schemeClr>
              </a:solidFill>
            </a:endParaRPr>
          </a:p>
          <a:p>
            <a:r>
              <a:rPr lang="fr-FR" sz="2800" dirty="0">
                <a:solidFill>
                  <a:schemeClr val="tx1">
                    <a:lumMod val="75000"/>
                    <a:lumOff val="25000"/>
                  </a:schemeClr>
                </a:solidFill>
              </a:rPr>
              <a:t>Le cluster Kafka stocke </a:t>
            </a:r>
          </a:p>
          <a:p>
            <a:r>
              <a:rPr lang="fr-FR" sz="2800" dirty="0">
                <a:solidFill>
                  <a:schemeClr val="tx1">
                    <a:lumMod val="75000"/>
                    <a:lumOff val="25000"/>
                  </a:schemeClr>
                </a:solidFill>
              </a:rPr>
              <a:t>des flux d'enregistrements : les </a:t>
            </a:r>
            <a:r>
              <a:rPr lang="fr-FR" sz="2800" b="1" i="1" dirty="0">
                <a:solidFill>
                  <a:schemeClr val="tx1">
                    <a:lumMod val="75000"/>
                    <a:lumOff val="25000"/>
                  </a:schemeClr>
                </a:solidFill>
              </a:rPr>
              <a:t>records (messages)</a:t>
            </a:r>
          </a:p>
          <a:p>
            <a:r>
              <a:rPr lang="fr-FR" sz="2800" dirty="0">
                <a:solidFill>
                  <a:schemeClr val="tx1">
                    <a:lumMod val="75000"/>
                    <a:lumOff val="25000"/>
                  </a:schemeClr>
                </a:solidFill>
              </a:rPr>
              <a:t>dans des rubriques : les </a:t>
            </a:r>
            <a:r>
              <a:rPr lang="fr-FR" sz="2800" b="1" i="1" dirty="0">
                <a:solidFill>
                  <a:schemeClr val="tx1">
                    <a:lumMod val="75000"/>
                    <a:lumOff val="25000"/>
                  </a:schemeClr>
                </a:solidFill>
              </a:rPr>
              <a:t>topics</a:t>
            </a:r>
            <a:r>
              <a:rPr lang="fr-FR" sz="2800" dirty="0">
                <a:solidFill>
                  <a:schemeClr val="tx1">
                    <a:lumMod val="75000"/>
                    <a:lumOff val="25000"/>
                  </a:schemeClr>
                </a:solidFill>
              </a:rPr>
              <a:t>.</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enregistrement se compose d'une clé éventuelle, d'une valeur, </a:t>
            </a:r>
          </a:p>
          <a:p>
            <a:r>
              <a:rPr lang="fr-FR" sz="2800" dirty="0">
                <a:solidFill>
                  <a:schemeClr val="tx1">
                    <a:lumMod val="75000"/>
                    <a:lumOff val="25000"/>
                  </a:schemeClr>
                </a:solidFill>
              </a:rPr>
              <a:t>d'un horodatage et éventuellement des entêtes.</a:t>
            </a:r>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02640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8F92-6C64-EE4C-A92D-D8D0F90DD02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545B60-2097-A6B2-A308-EBD99D9C722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Topic</a:t>
            </a:r>
          </a:p>
        </p:txBody>
      </p:sp>
      <p:sp>
        <p:nvSpPr>
          <p:cNvPr id="6" name="TextBox 13">
            <a:extLst>
              <a:ext uri="{FF2B5EF4-FFF2-40B4-BE49-F238E27FC236}">
                <a16:creationId xmlns:a16="http://schemas.microsoft.com/office/drawing/2014/main" id="{D17D6FFA-8578-3921-97AF-BC185D973F95}"/>
              </a:ext>
            </a:extLst>
          </p:cNvPr>
          <p:cNvSpPr txBox="1"/>
          <p:nvPr/>
        </p:nvSpPr>
        <p:spPr>
          <a:xfrm>
            <a:off x="376773" y="990943"/>
            <a:ext cx="10104377" cy="5109091"/>
          </a:xfrm>
          <a:prstGeom prst="rect">
            <a:avLst/>
          </a:prstGeom>
          <a:noFill/>
        </p:spPr>
        <p:txBody>
          <a:bodyPr wrap="square">
            <a:spAutoFit/>
          </a:bodyPr>
          <a:lstStyle/>
          <a:p>
            <a:r>
              <a:rPr lang="fr-FR" sz="2800" dirty="0">
                <a:solidFill>
                  <a:schemeClr val="tx1">
                    <a:lumMod val="75000"/>
                    <a:lumOff val="25000"/>
                  </a:schemeClr>
                </a:solidFill>
              </a:rPr>
              <a:t> </a:t>
            </a:r>
            <a:endParaRPr lang="fr-FR" dirty="0"/>
          </a:p>
          <a:p>
            <a:r>
              <a:rPr lang="fr-FR" sz="2400" dirty="0">
                <a:solidFill>
                  <a:schemeClr val="tx1">
                    <a:lumMod val="75000"/>
                    <a:lumOff val="25000"/>
                  </a:schemeClr>
                </a:solidFill>
              </a:rPr>
              <a:t>Les </a:t>
            </a:r>
            <a:r>
              <a:rPr lang="fr-FR" sz="2400" i="1" dirty="0">
                <a:solidFill>
                  <a:schemeClr val="tx1">
                    <a:lumMod val="75000"/>
                    <a:lumOff val="25000"/>
                  </a:schemeClr>
                </a:solidFill>
              </a:rPr>
              <a:t>records </a:t>
            </a:r>
            <a:r>
              <a:rPr lang="fr-FR" sz="2400" dirty="0">
                <a:solidFill>
                  <a:schemeClr val="tx1">
                    <a:lumMod val="75000"/>
                    <a:lumOff val="25000"/>
                  </a:schemeClr>
                </a:solidFill>
              </a:rPr>
              <a:t>sont publiés vers des </a:t>
            </a:r>
            <a:r>
              <a:rPr lang="fr-FR" sz="2400" b="1" i="1" dirty="0">
                <a:solidFill>
                  <a:schemeClr val="tx1">
                    <a:lumMod val="75000"/>
                    <a:lumOff val="25000"/>
                  </a:schemeClr>
                </a:solidFill>
              </a:rPr>
              <a:t>topics</a:t>
            </a:r>
            <a:r>
              <a:rPr lang="fr-FR" sz="2400" dirty="0">
                <a:solidFill>
                  <a:schemeClr val="tx1">
                    <a:lumMod val="75000"/>
                    <a:lumOff val="25000"/>
                  </a:schemeClr>
                </a:solidFill>
              </a:rPr>
              <a:t>.</a:t>
            </a:r>
          </a:p>
          <a:p>
            <a:r>
              <a:rPr lang="fr-FR" sz="2400" dirty="0">
                <a:solidFill>
                  <a:schemeClr val="tx1">
                    <a:lumMod val="75000"/>
                    <a:lumOff val="25000"/>
                  </a:schemeClr>
                </a:solidFill>
              </a:rPr>
              <a:t>Les </a:t>
            </a:r>
            <a:r>
              <a:rPr lang="fr-FR" sz="2400" i="1" dirty="0">
                <a:solidFill>
                  <a:schemeClr val="tx1">
                    <a:lumMod val="75000"/>
                    <a:lumOff val="25000"/>
                  </a:schemeClr>
                </a:solidFill>
              </a:rPr>
              <a:t>topics </a:t>
            </a:r>
            <a:r>
              <a:rPr lang="fr-FR" sz="2400" dirty="0">
                <a:solidFill>
                  <a:schemeClr val="tx1">
                    <a:lumMod val="75000"/>
                    <a:lumOff val="25000"/>
                  </a:schemeClr>
                </a:solidFill>
              </a:rPr>
              <a:t>de Kafka peuvent avoir Zéro, Un ou de multiples abonnés</a:t>
            </a:r>
          </a:p>
          <a:p>
            <a:r>
              <a:rPr lang="fr-FR" sz="2400" dirty="0">
                <a:solidFill>
                  <a:schemeClr val="tx1">
                    <a:lumMod val="75000"/>
                    <a:lumOff val="25000"/>
                  </a:schemeClr>
                </a:solidFill>
              </a:rPr>
              <a:t>Les topics peuvent être </a:t>
            </a:r>
            <a:r>
              <a:rPr lang="fr-FR" sz="2400" b="1" i="1" dirty="0">
                <a:solidFill>
                  <a:schemeClr val="tx1">
                    <a:lumMod val="75000"/>
                    <a:lumOff val="25000"/>
                  </a:schemeClr>
                </a:solidFill>
              </a:rPr>
              <a:t>partitionnés. </a:t>
            </a:r>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donc un journal partitionné</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6CC7A00F-1832-475D-5BA2-331B48082E21}"/>
              </a:ext>
            </a:extLst>
          </p:cNvPr>
          <p:cNvPicPr>
            <a:picLocks noChangeAspect="1"/>
          </p:cNvPicPr>
          <p:nvPr/>
        </p:nvPicPr>
        <p:blipFill>
          <a:blip r:embed="rId3"/>
          <a:stretch>
            <a:fillRect/>
          </a:stretch>
        </p:blipFill>
        <p:spPr>
          <a:xfrm>
            <a:off x="2327945" y="3222813"/>
            <a:ext cx="3962400" cy="2543175"/>
          </a:xfrm>
          <a:prstGeom prst="rect">
            <a:avLst/>
          </a:prstGeom>
        </p:spPr>
      </p:pic>
    </p:spTree>
    <p:extLst>
      <p:ext uri="{BB962C8B-B14F-4D97-AF65-F5344CB8AC3E}">
        <p14:creationId xmlns:p14="http://schemas.microsoft.com/office/powerpoint/2010/main" val="344919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2854-90EF-AF43-FA13-BC6B8160A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2C3EEDA-C785-F530-6E65-D61D072C15BC}"/>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Apport des Partitions</a:t>
            </a:r>
          </a:p>
        </p:txBody>
      </p:sp>
      <p:sp>
        <p:nvSpPr>
          <p:cNvPr id="6" name="TextBox 13">
            <a:extLst>
              <a:ext uri="{FF2B5EF4-FFF2-40B4-BE49-F238E27FC236}">
                <a16:creationId xmlns:a16="http://schemas.microsoft.com/office/drawing/2014/main" id="{F3762AE2-BC65-0A37-C31D-231F059065ED}"/>
              </a:ext>
            </a:extLst>
          </p:cNvPr>
          <p:cNvSpPr txBox="1"/>
          <p:nvPr/>
        </p:nvSpPr>
        <p:spPr>
          <a:xfrm>
            <a:off x="376773" y="990943"/>
            <a:ext cx="10104377" cy="4524315"/>
          </a:xfrm>
          <a:prstGeom prst="rect">
            <a:avLst/>
          </a:prstGeom>
          <a:noFill/>
        </p:spPr>
        <p:txBody>
          <a:bodyPr wrap="square">
            <a:spAutoFit/>
          </a:bodyPr>
          <a:lstStyle/>
          <a:p>
            <a:r>
              <a:rPr lang="fr-FR" sz="2000" dirty="0">
                <a:solidFill>
                  <a:schemeClr val="tx1">
                    <a:lumMod val="75000"/>
                    <a:lumOff val="25000"/>
                  </a:schemeClr>
                </a:solidFill>
              </a:rPr>
              <a:t>Les partitions autorisent le parallélisme et augmentent la capacité de stockage en utilisant les capacités disque de chaque </a:t>
            </a:r>
            <a:r>
              <a:rPr lang="fr-FR" sz="2000" dirty="0" err="1">
                <a:solidFill>
                  <a:schemeClr val="tx1">
                    <a:lumMod val="75000"/>
                    <a:lumOff val="25000"/>
                  </a:schemeClr>
                </a:solidFill>
              </a:rPr>
              <a:t>noeud</a:t>
            </a:r>
            <a:r>
              <a:rPr lang="fr-FR" sz="2000" dirty="0">
                <a:solidFill>
                  <a:schemeClr val="tx1">
                    <a:lumMod val="75000"/>
                    <a:lumOff val="25000"/>
                  </a:schemeClr>
                </a:solidFill>
              </a:rPr>
              <a:t>.</a:t>
            </a:r>
          </a:p>
          <a:p>
            <a:endParaRPr lang="fr-FR" sz="2000" dirty="0">
              <a:solidFill>
                <a:schemeClr val="tx1">
                  <a:lumMod val="75000"/>
                  <a:lumOff val="25000"/>
                </a:schemeClr>
              </a:solidFill>
            </a:endParaRPr>
          </a:p>
          <a:p>
            <a:r>
              <a:rPr lang="fr-FR" sz="2000" dirty="0">
                <a:solidFill>
                  <a:schemeClr val="tx1">
                    <a:lumMod val="75000"/>
                    <a:lumOff val="25000"/>
                  </a:schemeClr>
                </a:solidFill>
              </a:rPr>
              <a:t>L’ordre des messages n’est garanti qu’à l’intérieur d’une partition</a:t>
            </a:r>
          </a:p>
          <a:p>
            <a:endParaRPr lang="fr-FR" sz="2000" dirty="0">
              <a:solidFill>
                <a:schemeClr val="tx1">
                  <a:lumMod val="75000"/>
                  <a:lumOff val="25000"/>
                </a:schemeClr>
              </a:solidFill>
            </a:endParaRPr>
          </a:p>
          <a:p>
            <a:r>
              <a:rPr lang="fr-FR" sz="2000" dirty="0">
                <a:solidFill>
                  <a:schemeClr val="tx1">
                    <a:lumMod val="75000"/>
                    <a:lumOff val="25000"/>
                  </a:schemeClr>
                </a:solidFill>
              </a:rPr>
              <a:t>Le nombre de partition est fixé à la création du </a:t>
            </a:r>
            <a:r>
              <a:rPr lang="fr-FR" sz="2000" i="1" dirty="0">
                <a:solidFill>
                  <a:schemeClr val="tx1">
                    <a:lumMod val="75000"/>
                    <a:lumOff val="25000"/>
                  </a:schemeClr>
                </a:solidFill>
              </a:rPr>
              <a:t>topic. </a:t>
            </a:r>
          </a:p>
          <a:p>
            <a:r>
              <a:rPr lang="fr-FR" sz="2000" dirty="0">
                <a:solidFill>
                  <a:schemeClr val="tx1">
                    <a:lumMod val="75000"/>
                    <a:lumOff val="25000"/>
                  </a:schemeClr>
                </a:solidFill>
              </a:rPr>
              <a:t>Il peut être augmenté mais pas réduit.</a:t>
            </a:r>
            <a:endParaRPr lang="fr-FR" sz="2000"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4" name="Image 3">
            <a:extLst>
              <a:ext uri="{FF2B5EF4-FFF2-40B4-BE49-F238E27FC236}">
                <a16:creationId xmlns:a16="http://schemas.microsoft.com/office/drawing/2014/main" id="{02E79FC0-537A-B4B6-AB82-317987D16BD2}"/>
              </a:ext>
            </a:extLst>
          </p:cNvPr>
          <p:cNvPicPr>
            <a:picLocks noChangeAspect="1"/>
          </p:cNvPicPr>
          <p:nvPr/>
        </p:nvPicPr>
        <p:blipFill>
          <a:blip r:embed="rId3"/>
          <a:stretch>
            <a:fillRect/>
          </a:stretch>
        </p:blipFill>
        <p:spPr>
          <a:xfrm>
            <a:off x="1485364" y="3381169"/>
            <a:ext cx="4714100" cy="2179284"/>
          </a:xfrm>
          <a:prstGeom prst="rect">
            <a:avLst/>
          </a:prstGeom>
        </p:spPr>
      </p:pic>
    </p:spTree>
    <p:extLst>
      <p:ext uri="{BB962C8B-B14F-4D97-AF65-F5344CB8AC3E}">
        <p14:creationId xmlns:p14="http://schemas.microsoft.com/office/powerpoint/2010/main" val="10313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57CCD-A141-04C8-0964-5180580BAEB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8665D1E-0D18-648B-063E-065759CCB99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Réplication</a:t>
            </a:r>
          </a:p>
        </p:txBody>
      </p:sp>
      <p:sp>
        <p:nvSpPr>
          <p:cNvPr id="6" name="TextBox 13">
            <a:extLst>
              <a:ext uri="{FF2B5EF4-FFF2-40B4-BE49-F238E27FC236}">
                <a16:creationId xmlns:a16="http://schemas.microsoft.com/office/drawing/2014/main" id="{5FAAF6CF-8396-4340-75AC-6E55D48ADA31}"/>
              </a:ext>
            </a:extLst>
          </p:cNvPr>
          <p:cNvSpPr txBox="1"/>
          <p:nvPr/>
        </p:nvSpPr>
        <p:spPr>
          <a:xfrm>
            <a:off x="376773" y="990943"/>
            <a:ext cx="10104377" cy="4585871"/>
          </a:xfrm>
          <a:prstGeom prst="rect">
            <a:avLst/>
          </a:prstGeom>
          <a:noFill/>
        </p:spPr>
        <p:txBody>
          <a:bodyPr wrap="square">
            <a:spAutoFit/>
          </a:bodyPr>
          <a:lstStyle/>
          <a:p>
            <a:endParaRPr lang="fr-FR" dirty="0"/>
          </a:p>
          <a:p>
            <a:r>
              <a:rPr lang="fr-FR" sz="2400" dirty="0">
                <a:solidFill>
                  <a:schemeClr val="tx1">
                    <a:lumMod val="75000"/>
                    <a:lumOff val="25000"/>
                  </a:schemeClr>
                </a:solidFill>
              </a:rPr>
              <a:t>Les partitions peuvent être </a:t>
            </a:r>
            <a:r>
              <a:rPr lang="fr-FR" sz="2400" b="1" dirty="0">
                <a:solidFill>
                  <a:schemeClr val="tx1">
                    <a:lumMod val="75000"/>
                    <a:lumOff val="25000"/>
                  </a:schemeClr>
                </a:solidFill>
              </a:rPr>
              <a:t>répliquées </a:t>
            </a:r>
          </a:p>
          <a:p>
            <a:r>
              <a:rPr lang="fr-FR" sz="2400" b="1" dirty="0">
                <a:solidFill>
                  <a:schemeClr val="tx1">
                    <a:lumMod val="75000"/>
                    <a:lumOff val="25000"/>
                  </a:schemeClr>
                </a:solidFill>
              </a:rPr>
              <a:t> - </a:t>
            </a:r>
            <a:r>
              <a:rPr lang="fr-FR" sz="2400" dirty="0">
                <a:solidFill>
                  <a:schemeClr val="tx1">
                    <a:lumMod val="75000"/>
                    <a:lumOff val="25000"/>
                  </a:schemeClr>
                </a:solidFill>
              </a:rPr>
              <a:t>La réplication permet la tolérance aux pannes et la durabilité des données</a:t>
            </a:r>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728F0D-5E70-E4A4-EE86-F2D5DAD919C0}"/>
              </a:ext>
            </a:extLst>
          </p:cNvPr>
          <p:cNvPicPr>
            <a:picLocks noChangeAspect="1"/>
          </p:cNvPicPr>
          <p:nvPr/>
        </p:nvPicPr>
        <p:blipFill>
          <a:blip r:embed="rId3"/>
          <a:stretch>
            <a:fillRect/>
          </a:stretch>
        </p:blipFill>
        <p:spPr>
          <a:xfrm>
            <a:off x="1521401" y="2505917"/>
            <a:ext cx="5600853" cy="2952302"/>
          </a:xfrm>
          <a:prstGeom prst="rect">
            <a:avLst/>
          </a:prstGeom>
        </p:spPr>
      </p:pic>
    </p:spTree>
    <p:extLst>
      <p:ext uri="{BB962C8B-B14F-4D97-AF65-F5344CB8AC3E}">
        <p14:creationId xmlns:p14="http://schemas.microsoft.com/office/powerpoint/2010/main" val="420863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E67A-952B-101C-5378-E0F12B70D9E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7D7FEB9-DEFC-30D4-00F4-D14BE46D116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Distribution des partitions</a:t>
            </a:r>
          </a:p>
        </p:txBody>
      </p:sp>
      <p:sp>
        <p:nvSpPr>
          <p:cNvPr id="6" name="TextBox 13">
            <a:extLst>
              <a:ext uri="{FF2B5EF4-FFF2-40B4-BE49-F238E27FC236}">
                <a16:creationId xmlns:a16="http://schemas.microsoft.com/office/drawing/2014/main" id="{7D91789A-0580-C9C2-E8DC-EDF44D8300D5}"/>
              </a:ext>
            </a:extLst>
          </p:cNvPr>
          <p:cNvSpPr txBox="1"/>
          <p:nvPr/>
        </p:nvSpPr>
        <p:spPr>
          <a:xfrm>
            <a:off x="217383" y="923831"/>
            <a:ext cx="10104377" cy="7540526"/>
          </a:xfrm>
          <a:prstGeom prst="rect">
            <a:avLst/>
          </a:prstGeom>
          <a:noFill/>
        </p:spPr>
        <p:txBody>
          <a:bodyPr wrap="square">
            <a:spAutoFit/>
          </a:bodyPr>
          <a:lstStyle/>
          <a:p>
            <a:r>
              <a:rPr lang="fr-FR" sz="2400" dirty="0">
                <a:solidFill>
                  <a:schemeClr val="tx1">
                    <a:lumMod val="75000"/>
                    <a:lumOff val="25000"/>
                  </a:schemeClr>
                </a:solidFill>
              </a:rPr>
              <a:t>Les partitions sont réparties sur les instances du cluster. </a:t>
            </a:r>
          </a:p>
          <a:p>
            <a:endParaRPr lang="fr-FR" sz="2400" dirty="0">
              <a:solidFill>
                <a:schemeClr val="tx1">
                  <a:lumMod val="75000"/>
                  <a:lumOff val="25000"/>
                </a:schemeClr>
              </a:solidFill>
            </a:endParaRPr>
          </a:p>
          <a:p>
            <a:r>
              <a:rPr lang="fr-FR" sz="2400" dirty="0">
                <a:solidFill>
                  <a:schemeClr val="tx1">
                    <a:lumMod val="75000"/>
                    <a:lumOff val="25000"/>
                  </a:schemeClr>
                </a:solidFill>
              </a:rPr>
              <a:t>Les répliques sont distribuées sur des instances différentes</a:t>
            </a:r>
          </a:p>
          <a:p>
            <a:endParaRPr lang="fr-FR" sz="2400" dirty="0">
              <a:solidFill>
                <a:schemeClr val="tx1">
                  <a:lumMod val="75000"/>
                  <a:lumOff val="25000"/>
                </a:schemeClr>
              </a:solidFill>
            </a:endParaRPr>
          </a:p>
          <a:p>
            <a:r>
              <a:rPr lang="fr-FR" sz="2400" dirty="0">
                <a:solidFill>
                  <a:schemeClr val="tx1">
                    <a:lumMod val="75000"/>
                    <a:lumOff val="25000"/>
                  </a:schemeClr>
                </a:solidFill>
              </a:rPr>
              <a:t>Pour chaque partition répliquée, une des instances agit comme </a:t>
            </a:r>
            <a:r>
              <a:rPr lang="fr-FR" sz="2400" b="1" dirty="0">
                <a:solidFill>
                  <a:schemeClr val="tx1">
                    <a:lumMod val="75000"/>
                    <a:lumOff val="25000"/>
                  </a:schemeClr>
                </a:solidFill>
              </a:rPr>
              <a:t>maître (leader)</a:t>
            </a:r>
            <a:r>
              <a:rPr lang="fr-FR" sz="2400" dirty="0">
                <a:solidFill>
                  <a:schemeClr val="tx1">
                    <a:lumMod val="75000"/>
                    <a:lumOff val="25000"/>
                  </a:schemeClr>
                </a:solidFill>
              </a:rPr>
              <a:t>. </a:t>
            </a:r>
          </a:p>
          <a:p>
            <a:r>
              <a:rPr lang="fr-FR" sz="2400" dirty="0">
                <a:solidFill>
                  <a:schemeClr val="tx1">
                    <a:lumMod val="75000"/>
                    <a:lumOff val="25000"/>
                  </a:schemeClr>
                </a:solidFill>
              </a:rPr>
              <a:t>Les autres comme </a:t>
            </a:r>
            <a:r>
              <a:rPr lang="fr-FR" sz="2400" b="1" dirty="0">
                <a:solidFill>
                  <a:schemeClr val="tx1">
                    <a:lumMod val="75000"/>
                    <a:lumOff val="25000"/>
                  </a:schemeClr>
                </a:solidFill>
              </a:rPr>
              <a:t>suiveurs (follower)</a:t>
            </a:r>
          </a:p>
          <a:p>
            <a:pPr marL="742950" lvl="1" indent="-285750">
              <a:buFont typeface="Arial" panose="020B0604020202020204" pitchFamily="34" charset="0"/>
              <a:buChar char="•"/>
            </a:pPr>
            <a:r>
              <a:rPr lang="fr-FR" sz="2400" dirty="0">
                <a:solidFill>
                  <a:schemeClr val="tx1">
                    <a:lumMod val="75000"/>
                    <a:lumOff val="25000"/>
                  </a:schemeClr>
                </a:solidFill>
              </a:rPr>
              <a:t>Le maître coordonne les lectures et les écritures sur la partition</a:t>
            </a:r>
          </a:p>
          <a:p>
            <a:pPr marL="742950" lvl="1" indent="-285750">
              <a:buFont typeface="Arial" panose="020B0604020202020204" pitchFamily="34" charset="0"/>
              <a:buChar char="•"/>
            </a:pPr>
            <a:r>
              <a:rPr lang="fr-FR" sz="2400" dirty="0">
                <a:solidFill>
                  <a:schemeClr val="tx1">
                    <a:lumMod val="75000"/>
                    <a:lumOff val="25000"/>
                  </a:schemeClr>
                </a:solidFill>
              </a:rPr>
              <a:t>Les suiveurs répliquent passivement le maître</a:t>
            </a:r>
          </a:p>
          <a:p>
            <a:pPr marL="742950" lvl="1" indent="-285750">
              <a:buFont typeface="Arial" panose="020B0604020202020204" pitchFamily="34" charset="0"/>
              <a:buChar char="•"/>
            </a:pPr>
            <a:r>
              <a:rPr lang="fr-FR" sz="2400" dirty="0">
                <a:solidFill>
                  <a:schemeClr val="tx1">
                    <a:lumMod val="75000"/>
                    <a:lumOff val="25000"/>
                  </a:schemeClr>
                </a:solidFill>
              </a:rPr>
              <a:t>Si le maître défaille, un processus d’élection choisit un autre maître parmi les répliques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48761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2761-1DAF-C0DB-EC4E-C71877D123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4AE6673-075A-CDF2-43C7-76878F78DAD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Partition et offset</a:t>
            </a:r>
          </a:p>
        </p:txBody>
      </p:sp>
      <p:sp>
        <p:nvSpPr>
          <p:cNvPr id="6" name="TextBox 13">
            <a:extLst>
              <a:ext uri="{FF2B5EF4-FFF2-40B4-BE49-F238E27FC236}">
                <a16:creationId xmlns:a16="http://schemas.microsoft.com/office/drawing/2014/main" id="{812C07D5-EA4D-8B82-0E02-3A880627EE1F}"/>
              </a:ext>
            </a:extLst>
          </p:cNvPr>
          <p:cNvSpPr txBox="1"/>
          <p:nvPr/>
        </p:nvSpPr>
        <p:spPr>
          <a:xfrm>
            <a:off x="217383" y="923831"/>
            <a:ext cx="10104377" cy="7078861"/>
          </a:xfrm>
          <a:prstGeom prst="rect">
            <a:avLst/>
          </a:prstGeom>
          <a:noFill/>
        </p:spPr>
        <p:txBody>
          <a:bodyPr wrap="square">
            <a:spAutoFit/>
          </a:bodyPr>
          <a:lstStyle/>
          <a:p>
            <a:endParaRPr lang="fr-FR" dirty="0"/>
          </a:p>
          <a:p>
            <a:r>
              <a:rPr lang="fr-FR" sz="2400" dirty="0">
                <a:solidFill>
                  <a:schemeClr val="tx1">
                    <a:lumMod val="75000"/>
                    <a:lumOff val="25000"/>
                  </a:schemeClr>
                </a:solidFill>
              </a:rPr>
              <a:t>Chaque partition est une séquence </a:t>
            </a:r>
            <a:r>
              <a:rPr lang="fr-FR" sz="2400" b="1" dirty="0">
                <a:solidFill>
                  <a:schemeClr val="tx1">
                    <a:lumMod val="75000"/>
                    <a:lumOff val="25000"/>
                  </a:schemeClr>
                </a:solidFill>
              </a:rPr>
              <a:t>ordonnée et immuable </a:t>
            </a:r>
            <a:r>
              <a:rPr lang="fr-FR" sz="2400" dirty="0">
                <a:solidFill>
                  <a:schemeClr val="tx1">
                    <a:lumMod val="75000"/>
                    <a:lumOff val="25000"/>
                  </a:schemeClr>
                </a:solidFill>
              </a:rPr>
              <a:t>d'enregistrements. </a:t>
            </a:r>
          </a:p>
          <a:p>
            <a:endParaRPr lang="fr-FR" sz="2400" dirty="0">
              <a:solidFill>
                <a:schemeClr val="tx1">
                  <a:lumMod val="75000"/>
                  <a:lumOff val="25000"/>
                </a:schemeClr>
              </a:solidFill>
            </a:endParaRPr>
          </a:p>
          <a:p>
            <a:r>
              <a:rPr lang="fr-FR" sz="2400" dirty="0">
                <a:solidFill>
                  <a:schemeClr val="tx1">
                    <a:lumMod val="75000"/>
                    <a:lumOff val="25000"/>
                  </a:schemeClr>
                </a:solidFill>
              </a:rPr>
              <a:t>Un numéro d’identification séquentiel nommé </a:t>
            </a:r>
            <a:r>
              <a:rPr lang="fr-FR" sz="2400" b="1" i="1" dirty="0">
                <a:solidFill>
                  <a:schemeClr val="tx1">
                    <a:lumMod val="75000"/>
                    <a:lumOff val="25000"/>
                  </a:schemeClr>
                </a:solidFill>
              </a:rPr>
              <a:t>offset </a:t>
            </a:r>
            <a:r>
              <a:rPr lang="fr-FR" sz="2400" dirty="0">
                <a:solidFill>
                  <a:schemeClr val="tx1">
                    <a:lumMod val="75000"/>
                    <a:lumOff val="25000"/>
                  </a:schemeClr>
                </a:solidFill>
              </a:rPr>
              <a:t>est attribué à chaque enregistrement.</a:t>
            </a:r>
          </a:p>
          <a:p>
            <a:endParaRPr lang="fr-FR" sz="2400" dirty="0">
              <a:solidFill>
                <a:schemeClr val="tx1">
                  <a:lumMod val="75000"/>
                  <a:lumOff val="25000"/>
                </a:schemeClr>
              </a:solidFill>
            </a:endParaRPr>
          </a:p>
          <a:p>
            <a:r>
              <a:rPr lang="fr-FR" sz="2400" dirty="0">
                <a:solidFill>
                  <a:schemeClr val="tx1">
                    <a:lumMod val="75000"/>
                    <a:lumOff val="25000"/>
                  </a:schemeClr>
                </a:solidFill>
              </a:rPr>
              <a:t>Le cluster Kafka conserve durablement tous les enregistrements publiés, qu'ils aient ou non été consommés, en utilisant une </a:t>
            </a:r>
            <a:r>
              <a:rPr lang="fr-FR" sz="2400" b="1" i="1" dirty="0">
                <a:solidFill>
                  <a:schemeClr val="tx1">
                    <a:lumMod val="75000"/>
                    <a:lumOff val="25000"/>
                  </a:schemeClr>
                </a:solidFill>
              </a:rPr>
              <a:t>période de rétention </a:t>
            </a:r>
            <a:r>
              <a:rPr lang="fr-FR" sz="2400" dirty="0">
                <a:solidFill>
                  <a:schemeClr val="tx1">
                    <a:lumMod val="75000"/>
                    <a:lumOff val="25000"/>
                  </a:schemeClr>
                </a:solidFill>
              </a:rPr>
              <a:t>configurable.</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3216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4CCF-805B-67B8-4DC0-3FE61D07546E}"/>
            </a:ext>
          </a:extLst>
        </p:cNvPr>
        <p:cNvGrpSpPr/>
        <p:nvPr/>
      </p:nvGrpSpPr>
      <p:grpSpPr>
        <a:xfrm>
          <a:off x="0" y="0"/>
          <a:ext cx="0" cy="0"/>
          <a:chOff x="0" y="0"/>
          <a:chExt cx="0" cy="0"/>
        </a:xfrm>
      </p:grpSpPr>
      <p:sp>
        <p:nvSpPr>
          <p:cNvPr id="6" name="Espace réservé du texte 10">
            <a:extLst>
              <a:ext uri="{FF2B5EF4-FFF2-40B4-BE49-F238E27FC236}">
                <a16:creationId xmlns:a16="http://schemas.microsoft.com/office/drawing/2014/main" id="{23D898F4-D6C8-5D7F-40B5-0490A0A97A59}"/>
              </a:ext>
            </a:extLst>
          </p:cNvPr>
          <p:cNvSpPr txBox="1">
            <a:spLocks/>
          </p:cNvSpPr>
          <p:nvPr/>
        </p:nvSpPr>
        <p:spPr bwMode="auto">
          <a:xfrm>
            <a:off x="811349"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1</a:t>
            </a:r>
            <a:endParaRPr lang="fr-FR" sz="1200" dirty="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F699009F-6984-7449-3359-89723F0BDAFC}"/>
              </a:ext>
            </a:extLst>
          </p:cNvPr>
          <p:cNvSpPr>
            <a:spLocks noGrp="1"/>
          </p:cNvSpPr>
          <p:nvPr>
            <p:ph type="body" sz="quarter" idx="11"/>
          </p:nvPr>
        </p:nvSpPr>
        <p:spPr>
          <a:xfrm>
            <a:off x="233339" y="248773"/>
            <a:ext cx="10104377" cy="179852"/>
          </a:xfrm>
        </p:spPr>
        <p:txBody>
          <a:bodyPr/>
          <a:lstStyle/>
          <a:p>
            <a:r>
              <a:rPr lang="fr-FR" sz="1400" dirty="0">
                <a:solidFill>
                  <a:schemeClr val="tx1">
                    <a:lumMod val="75000"/>
                    <a:lumOff val="25000"/>
                  </a:schemeClr>
                </a:solidFill>
              </a:rPr>
              <a:t> APACHE KAFKA </a:t>
            </a:r>
          </a:p>
        </p:txBody>
      </p:sp>
      <p:cxnSp>
        <p:nvCxnSpPr>
          <p:cNvPr id="13" name="Connecteur droit 12">
            <a:extLst>
              <a:ext uri="{FF2B5EF4-FFF2-40B4-BE49-F238E27FC236}">
                <a16:creationId xmlns:a16="http://schemas.microsoft.com/office/drawing/2014/main" id="{24EB7073-80AF-0345-10C2-0B80DDB0DB25}"/>
              </a:ext>
            </a:extLst>
          </p:cNvPr>
          <p:cNvCxnSpPr/>
          <p:nvPr/>
        </p:nvCxnSpPr>
        <p:spPr>
          <a:xfrm>
            <a:off x="3844554" y="1252109"/>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1">
            <a:extLst>
              <a:ext uri="{FF2B5EF4-FFF2-40B4-BE49-F238E27FC236}">
                <a16:creationId xmlns:a16="http://schemas.microsoft.com/office/drawing/2014/main" id="{3D728BC9-752B-D2D0-5675-972E4CDC1C61}"/>
              </a:ext>
            </a:extLst>
          </p:cNvPr>
          <p:cNvSpPr txBox="1">
            <a:spLocks/>
          </p:cNvSpPr>
          <p:nvPr/>
        </p:nvSpPr>
        <p:spPr>
          <a:xfrm>
            <a:off x="116797" y="392098"/>
            <a:ext cx="10104377" cy="179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rgbClr val="E5430D"/>
                </a:solidFill>
              </a:rPr>
              <a:t>   Fundamentals &amp; Beyond</a:t>
            </a:r>
          </a:p>
        </p:txBody>
      </p:sp>
      <p:cxnSp>
        <p:nvCxnSpPr>
          <p:cNvPr id="5" name="Connecteur droit 4">
            <a:extLst>
              <a:ext uri="{FF2B5EF4-FFF2-40B4-BE49-F238E27FC236}">
                <a16:creationId xmlns:a16="http://schemas.microsoft.com/office/drawing/2014/main" id="{A9C7C4FE-1FC5-7927-B907-4E5098083B0D}"/>
              </a:ext>
            </a:extLst>
          </p:cNvPr>
          <p:cNvCxnSpPr/>
          <p:nvPr/>
        </p:nvCxnSpPr>
        <p:spPr>
          <a:xfrm>
            <a:off x="7932460" y="118039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Espace réservé du texte 10">
            <a:extLst>
              <a:ext uri="{FF2B5EF4-FFF2-40B4-BE49-F238E27FC236}">
                <a16:creationId xmlns:a16="http://schemas.microsoft.com/office/drawing/2014/main" id="{42B07EC6-AC7B-1F02-44A0-6CAD5CBD4DAA}"/>
              </a:ext>
            </a:extLst>
          </p:cNvPr>
          <p:cNvSpPr txBox="1">
            <a:spLocks/>
          </p:cNvSpPr>
          <p:nvPr/>
        </p:nvSpPr>
        <p:spPr bwMode="auto">
          <a:xfrm>
            <a:off x="5452554" y="1272162"/>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2</a:t>
            </a:r>
            <a:endParaRPr lang="fr-FR" sz="1200" dirty="0">
              <a:solidFill>
                <a:schemeClr val="tx2"/>
              </a:solidFill>
              <a:latin typeface="Arial" panose="020B0604020202020204" pitchFamily="34" charset="0"/>
              <a:cs typeface="Arial" panose="020B0604020202020204" pitchFamily="34" charset="0"/>
            </a:endParaRPr>
          </a:p>
        </p:txBody>
      </p:sp>
      <p:sp>
        <p:nvSpPr>
          <p:cNvPr id="14" name="Espace réservé du texte 10">
            <a:extLst>
              <a:ext uri="{FF2B5EF4-FFF2-40B4-BE49-F238E27FC236}">
                <a16:creationId xmlns:a16="http://schemas.microsoft.com/office/drawing/2014/main" id="{A5F551EE-3054-6E42-64B1-BF824389270B}"/>
              </a:ext>
            </a:extLst>
          </p:cNvPr>
          <p:cNvSpPr txBox="1">
            <a:spLocks/>
          </p:cNvSpPr>
          <p:nvPr/>
        </p:nvSpPr>
        <p:spPr bwMode="auto">
          <a:xfrm>
            <a:off x="9423114" y="1252109"/>
            <a:ext cx="659502" cy="41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dirty="0">
                <a:solidFill>
                  <a:srgbClr val="E8470D"/>
                </a:solidFill>
                <a:latin typeface="Arial" panose="020B0604020202020204" pitchFamily="34" charset="0"/>
                <a:cs typeface="Arial" panose="020B0604020202020204" pitchFamily="34" charset="0"/>
              </a:rPr>
              <a:t>DAY 3</a:t>
            </a:r>
            <a:endParaRPr lang="fr-FR" sz="1200" dirty="0">
              <a:solidFill>
                <a:schemeClr val="tx2"/>
              </a:solidFill>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E916235C-9A98-97CF-06F3-CBF7B872EEB4}"/>
              </a:ext>
            </a:extLst>
          </p:cNvPr>
          <p:cNvSpPr txBox="1"/>
          <p:nvPr/>
        </p:nvSpPr>
        <p:spPr>
          <a:xfrm>
            <a:off x="705148" y="1819133"/>
            <a:ext cx="2817982" cy="3108543"/>
          </a:xfrm>
          <a:prstGeom prst="rect">
            <a:avLst/>
          </a:prstGeom>
          <a:noFill/>
        </p:spPr>
        <p:txBody>
          <a:bodyPr wrap="square">
            <a:spAutoFit/>
          </a:bodyPr>
          <a:lstStyle/>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APIs</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Schema</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CA84D417-8D5A-DAB6-1ABF-4E7434736E14}"/>
              </a:ext>
            </a:extLst>
          </p:cNvPr>
          <p:cNvSpPr txBox="1"/>
          <p:nvPr/>
        </p:nvSpPr>
        <p:spPr>
          <a:xfrm>
            <a:off x="4373314" y="1731537"/>
            <a:ext cx="2817982" cy="3539430"/>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(ETL) </a:t>
            </a:r>
            <a:r>
              <a:rPr lang="fr-FR" sz="1400" dirty="0" err="1">
                <a:solidFill>
                  <a:schemeClr val="tx1">
                    <a:lumMod val="75000"/>
                    <a:lumOff val="25000"/>
                  </a:schemeClr>
                </a:solidFill>
                <a:latin typeface="Arial" panose="020B0604020202020204" pitchFamily="34" charset="0"/>
                <a:cs typeface="Arial" panose="020B0604020202020204" pitchFamily="34" charset="0"/>
              </a:rPr>
              <a:t>without</a:t>
            </a:r>
            <a:r>
              <a:rPr lang="fr-FR" sz="1400" dirty="0">
                <a:solidFill>
                  <a:schemeClr val="tx1">
                    <a:lumMod val="75000"/>
                    <a:lumOff val="25000"/>
                  </a:schemeClr>
                </a:solidFill>
                <a:latin typeface="Arial" panose="020B0604020202020204" pitchFamily="34" charset="0"/>
                <a:cs typeface="Arial" panose="020B0604020202020204" pitchFamily="34" charset="0"/>
              </a:rPr>
              <a:t>  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r>
              <a:rPr lang="fr-FR" sz="1400" dirty="0">
                <a:solidFill>
                  <a:schemeClr val="tx1">
                    <a:lumMod val="75000"/>
                    <a:lumOff val="25000"/>
                  </a:schemeClr>
                </a:solidFill>
                <a:latin typeface="Arial" panose="020B0604020202020204" pitchFamily="34" charset="0"/>
                <a:cs typeface="Arial" panose="020B0604020202020204" pitchFamily="34" charset="0"/>
              </a:rPr>
              <a:t>.</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your</a:t>
            </a:r>
            <a:r>
              <a:rPr lang="fr-FR" sz="1400" dirty="0">
                <a:solidFill>
                  <a:schemeClr val="tx1">
                    <a:lumMod val="75000"/>
                    <a:lumOff val="25000"/>
                  </a:schemeClr>
                </a:solidFill>
                <a:latin typeface="Arial" panose="020B0604020202020204" pitchFamily="34" charset="0"/>
                <a:cs typeface="Arial" panose="020B0604020202020204" pitchFamily="34" charset="0"/>
              </a:rPr>
              <a:t> Kafka Architecture</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Streams</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KSQL DB</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8" name="Group 54">
            <a:extLst>
              <a:ext uri="{FF2B5EF4-FFF2-40B4-BE49-F238E27FC236}">
                <a16:creationId xmlns:a16="http://schemas.microsoft.com/office/drawing/2014/main" id="{89B0DB87-024F-A2DC-D5C0-34AC27A77999}"/>
              </a:ext>
            </a:extLst>
          </p:cNvPr>
          <p:cNvGrpSpPr/>
          <p:nvPr/>
        </p:nvGrpSpPr>
        <p:grpSpPr>
          <a:xfrm>
            <a:off x="6403507" y="2696413"/>
            <a:ext cx="245864" cy="315852"/>
            <a:chOff x="9886951" y="3763963"/>
            <a:chExt cx="346075" cy="544512"/>
          </a:xfrm>
          <a:solidFill>
            <a:srgbClr val="F5A243"/>
          </a:solidFill>
        </p:grpSpPr>
        <p:sp>
          <p:nvSpPr>
            <p:cNvPr id="19" name="Freeform 15">
              <a:extLst>
                <a:ext uri="{FF2B5EF4-FFF2-40B4-BE49-F238E27FC236}">
                  <a16:creationId xmlns:a16="http://schemas.microsoft.com/office/drawing/2014/main" id="{20309E78-8242-0862-580E-D5DC8EE3E3BF}"/>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D5BA7A7D-9AC3-7665-948F-73640C1B1169}"/>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9423FCAD-A5FD-2EA3-1EB9-B591461CDA5B}"/>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134">
            <a:extLst>
              <a:ext uri="{FF2B5EF4-FFF2-40B4-BE49-F238E27FC236}">
                <a16:creationId xmlns:a16="http://schemas.microsoft.com/office/drawing/2014/main" id="{FF3F898E-2F33-A7EE-6253-77D182BA4AC8}"/>
              </a:ext>
            </a:extLst>
          </p:cNvPr>
          <p:cNvGrpSpPr/>
          <p:nvPr/>
        </p:nvGrpSpPr>
        <p:grpSpPr>
          <a:xfrm>
            <a:off x="2148861" y="4421400"/>
            <a:ext cx="217554" cy="187422"/>
            <a:chOff x="782638" y="3913188"/>
            <a:chExt cx="457200" cy="315912"/>
          </a:xfrm>
          <a:solidFill>
            <a:schemeClr val="accent1"/>
          </a:solidFill>
        </p:grpSpPr>
        <p:sp>
          <p:nvSpPr>
            <p:cNvPr id="23" name="Freeform 5">
              <a:extLst>
                <a:ext uri="{FF2B5EF4-FFF2-40B4-BE49-F238E27FC236}">
                  <a16:creationId xmlns:a16="http://schemas.microsoft.com/office/drawing/2014/main" id="{B7689E61-566C-FA0F-1F87-13D189209C5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4" name="Freeform 6">
              <a:extLst>
                <a:ext uri="{FF2B5EF4-FFF2-40B4-BE49-F238E27FC236}">
                  <a16:creationId xmlns:a16="http://schemas.microsoft.com/office/drawing/2014/main" id="{ECFE380E-3EF9-3DF4-A45A-9A29314B5CCF}"/>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5" name="Group 134">
            <a:extLst>
              <a:ext uri="{FF2B5EF4-FFF2-40B4-BE49-F238E27FC236}">
                <a16:creationId xmlns:a16="http://schemas.microsoft.com/office/drawing/2014/main" id="{07AC72BA-7E28-B58F-7FB5-631D690F4B3E}"/>
              </a:ext>
            </a:extLst>
          </p:cNvPr>
          <p:cNvGrpSpPr/>
          <p:nvPr/>
        </p:nvGrpSpPr>
        <p:grpSpPr>
          <a:xfrm>
            <a:off x="2220585" y="3587641"/>
            <a:ext cx="217554" cy="187422"/>
            <a:chOff x="782638" y="3913188"/>
            <a:chExt cx="457200" cy="315912"/>
          </a:xfrm>
          <a:solidFill>
            <a:schemeClr val="accent1"/>
          </a:solidFill>
        </p:grpSpPr>
        <p:sp>
          <p:nvSpPr>
            <p:cNvPr id="26" name="Freeform 5">
              <a:extLst>
                <a:ext uri="{FF2B5EF4-FFF2-40B4-BE49-F238E27FC236}">
                  <a16:creationId xmlns:a16="http://schemas.microsoft.com/office/drawing/2014/main" id="{99F08D4A-A569-6FA6-64F1-FD5533DACA0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7" name="Freeform 6">
              <a:extLst>
                <a:ext uri="{FF2B5EF4-FFF2-40B4-BE49-F238E27FC236}">
                  <a16:creationId xmlns:a16="http://schemas.microsoft.com/office/drawing/2014/main" id="{F13D8121-9538-0751-0384-D23150C0A09C}"/>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28" name="Group 134">
            <a:extLst>
              <a:ext uri="{FF2B5EF4-FFF2-40B4-BE49-F238E27FC236}">
                <a16:creationId xmlns:a16="http://schemas.microsoft.com/office/drawing/2014/main" id="{5C8257AA-FFC9-7ECA-E9D8-2CF684D87727}"/>
              </a:ext>
            </a:extLst>
          </p:cNvPr>
          <p:cNvGrpSpPr/>
          <p:nvPr/>
        </p:nvGrpSpPr>
        <p:grpSpPr>
          <a:xfrm>
            <a:off x="6224818" y="2235808"/>
            <a:ext cx="217554" cy="187422"/>
            <a:chOff x="782638" y="3913188"/>
            <a:chExt cx="457200" cy="315912"/>
          </a:xfrm>
          <a:solidFill>
            <a:schemeClr val="accent1"/>
          </a:solidFill>
        </p:grpSpPr>
        <p:sp>
          <p:nvSpPr>
            <p:cNvPr id="29" name="Freeform 5">
              <a:extLst>
                <a:ext uri="{FF2B5EF4-FFF2-40B4-BE49-F238E27FC236}">
                  <a16:creationId xmlns:a16="http://schemas.microsoft.com/office/drawing/2014/main" id="{B327684D-E59B-41CC-8D0A-A2BFD927F092}"/>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0" name="Freeform 6">
              <a:extLst>
                <a:ext uri="{FF2B5EF4-FFF2-40B4-BE49-F238E27FC236}">
                  <a16:creationId xmlns:a16="http://schemas.microsoft.com/office/drawing/2014/main" id="{773DC1A2-3859-9674-1DBA-14E8AC88C5B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1" name="Group 134">
            <a:extLst>
              <a:ext uri="{FF2B5EF4-FFF2-40B4-BE49-F238E27FC236}">
                <a16:creationId xmlns:a16="http://schemas.microsoft.com/office/drawing/2014/main" id="{F2EF3BBD-EC37-672D-D35A-070A8E59CEB6}"/>
              </a:ext>
            </a:extLst>
          </p:cNvPr>
          <p:cNvGrpSpPr/>
          <p:nvPr/>
        </p:nvGrpSpPr>
        <p:grpSpPr>
          <a:xfrm>
            <a:off x="5826656" y="3735458"/>
            <a:ext cx="217554" cy="187422"/>
            <a:chOff x="782638" y="3913188"/>
            <a:chExt cx="457200" cy="315912"/>
          </a:xfrm>
          <a:solidFill>
            <a:schemeClr val="accent1"/>
          </a:solidFill>
        </p:grpSpPr>
        <p:sp>
          <p:nvSpPr>
            <p:cNvPr id="32" name="Freeform 5">
              <a:extLst>
                <a:ext uri="{FF2B5EF4-FFF2-40B4-BE49-F238E27FC236}">
                  <a16:creationId xmlns:a16="http://schemas.microsoft.com/office/drawing/2014/main" id="{8A9CDE76-D208-A657-0BF1-179A036BC50A}"/>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3" name="Freeform 6">
              <a:extLst>
                <a:ext uri="{FF2B5EF4-FFF2-40B4-BE49-F238E27FC236}">
                  <a16:creationId xmlns:a16="http://schemas.microsoft.com/office/drawing/2014/main" id="{532322D4-2DAB-9A94-32A1-0389FD948F25}"/>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34" name="Group 134">
            <a:extLst>
              <a:ext uri="{FF2B5EF4-FFF2-40B4-BE49-F238E27FC236}">
                <a16:creationId xmlns:a16="http://schemas.microsoft.com/office/drawing/2014/main" id="{89D5FEFC-3A1A-7F9B-66DD-C1EBFCD5B222}"/>
              </a:ext>
            </a:extLst>
          </p:cNvPr>
          <p:cNvGrpSpPr/>
          <p:nvPr/>
        </p:nvGrpSpPr>
        <p:grpSpPr>
          <a:xfrm>
            <a:off x="5863715" y="4524058"/>
            <a:ext cx="217554" cy="187422"/>
            <a:chOff x="782638" y="3913188"/>
            <a:chExt cx="457200" cy="315912"/>
          </a:xfrm>
          <a:solidFill>
            <a:schemeClr val="accent1"/>
          </a:solidFill>
        </p:grpSpPr>
        <p:sp>
          <p:nvSpPr>
            <p:cNvPr id="35" name="Freeform 5">
              <a:extLst>
                <a:ext uri="{FF2B5EF4-FFF2-40B4-BE49-F238E27FC236}">
                  <a16:creationId xmlns:a16="http://schemas.microsoft.com/office/drawing/2014/main" id="{AF6471CB-3221-DEE5-C1DC-783DD8A16DE3}"/>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6" name="Freeform 6">
              <a:extLst>
                <a:ext uri="{FF2B5EF4-FFF2-40B4-BE49-F238E27FC236}">
                  <a16:creationId xmlns:a16="http://schemas.microsoft.com/office/drawing/2014/main" id="{2887E784-62C0-196A-BE86-164E1272285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39" name="ZoneTexte 38">
            <a:extLst>
              <a:ext uri="{FF2B5EF4-FFF2-40B4-BE49-F238E27FC236}">
                <a16:creationId xmlns:a16="http://schemas.microsoft.com/office/drawing/2014/main" id="{19B37356-47E1-BFF6-4224-AD2DBF49304C}"/>
              </a:ext>
            </a:extLst>
          </p:cNvPr>
          <p:cNvSpPr txBox="1"/>
          <p:nvPr/>
        </p:nvSpPr>
        <p:spPr>
          <a:xfrm>
            <a:off x="8262776" y="1771432"/>
            <a:ext cx="2817982" cy="3108543"/>
          </a:xfrm>
          <a:prstGeom prst="rect">
            <a:avLst/>
          </a:prstGeom>
          <a:noFill/>
        </p:spPr>
        <p:txBody>
          <a:bodyPr wrap="square">
            <a:spAutoFit/>
          </a:bodyPr>
          <a:lstStyle/>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a:t>
            </a:r>
            <a:r>
              <a:rPr lang="fr-FR" sz="1400" dirty="0" err="1">
                <a:solidFill>
                  <a:schemeClr val="tx1">
                    <a:lumMod val="75000"/>
                    <a:lumOff val="25000"/>
                  </a:schemeClr>
                </a:solidFill>
                <a:latin typeface="Arial" panose="020B0604020202020204" pitchFamily="34" charset="0"/>
                <a:cs typeface="Arial" panose="020B0604020202020204" pitchFamily="34" charset="0"/>
              </a:rPr>
              <a:t>Connect</a:t>
            </a: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err="1">
                <a:solidFill>
                  <a:schemeClr val="tx1">
                    <a:lumMod val="75000"/>
                    <a:lumOff val="25000"/>
                  </a:schemeClr>
                </a:solidFill>
                <a:latin typeface="Arial" panose="020B0604020202020204" pitchFamily="34" charset="0"/>
                <a:cs typeface="Arial" panose="020B0604020202020204" pitchFamily="34" charset="0"/>
              </a:rPr>
              <a:t>Build</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Microservices</a:t>
            </a:r>
            <a:r>
              <a:rPr lang="fr-FR" sz="1400" dirty="0">
                <a:solidFill>
                  <a:schemeClr val="tx1">
                    <a:lumMod val="75000"/>
                    <a:lumOff val="25000"/>
                  </a:schemeClr>
                </a:solidFill>
                <a:latin typeface="Arial" panose="020B0604020202020204" pitchFamily="34" charset="0"/>
                <a:cs typeface="Arial" panose="020B0604020202020204" pitchFamily="34" charset="0"/>
              </a:rPr>
              <a:t> </a:t>
            </a:r>
            <a:r>
              <a:rPr lang="fr-FR" sz="1400" dirty="0" err="1">
                <a:solidFill>
                  <a:schemeClr val="tx1">
                    <a:lumMod val="75000"/>
                    <a:lumOff val="25000"/>
                  </a:schemeClr>
                </a:solidFill>
                <a:latin typeface="Arial" panose="020B0604020202020204" pitchFamily="34" charset="0"/>
                <a:cs typeface="Arial" panose="020B0604020202020204" pitchFamily="34" charset="0"/>
              </a:rPr>
              <a:t>with</a:t>
            </a:r>
            <a:r>
              <a:rPr lang="fr-FR" sz="1400" dirty="0">
                <a:solidFill>
                  <a:schemeClr val="tx1">
                    <a:lumMod val="75000"/>
                    <a:lumOff val="25000"/>
                  </a:schemeClr>
                </a:solidFill>
                <a:latin typeface="Arial" panose="020B0604020202020204" pitchFamily="34" charset="0"/>
                <a:cs typeface="Arial" panose="020B0604020202020204" pitchFamily="34" charset="0"/>
              </a:rPr>
              <a:t> Kafka.</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Hands-on </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r>
              <a:rPr lang="fr-FR" sz="1400" dirty="0">
                <a:solidFill>
                  <a:schemeClr val="tx1">
                    <a:lumMod val="75000"/>
                    <a:lumOff val="25000"/>
                  </a:schemeClr>
                </a:solidFill>
                <a:latin typeface="Arial" panose="020B0604020202020204" pitchFamily="34" charset="0"/>
                <a:cs typeface="Arial" panose="020B0604020202020204" pitchFamily="34" charset="0"/>
              </a:rPr>
              <a:t>Kafka Security? &amp; Conclusion</a:t>
            </a: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fr-FR"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Shape">
            <a:extLst>
              <a:ext uri="{FF2B5EF4-FFF2-40B4-BE49-F238E27FC236}">
                <a16:creationId xmlns:a16="http://schemas.microsoft.com/office/drawing/2014/main" id="{B3DB0649-349F-F435-2200-754A2640C333}"/>
              </a:ext>
            </a:extLst>
          </p:cNvPr>
          <p:cNvSpPr/>
          <p:nvPr/>
        </p:nvSpPr>
        <p:spPr>
          <a:xfrm>
            <a:off x="10839919" y="2861982"/>
            <a:ext cx="240839" cy="318247"/>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41" name="Group 134">
            <a:extLst>
              <a:ext uri="{FF2B5EF4-FFF2-40B4-BE49-F238E27FC236}">
                <a16:creationId xmlns:a16="http://schemas.microsoft.com/office/drawing/2014/main" id="{34E0B1E7-2172-9521-2CD0-1D1672D7C439}"/>
              </a:ext>
            </a:extLst>
          </p:cNvPr>
          <p:cNvGrpSpPr/>
          <p:nvPr/>
        </p:nvGrpSpPr>
        <p:grpSpPr>
          <a:xfrm>
            <a:off x="9767185" y="2428605"/>
            <a:ext cx="217554" cy="187422"/>
            <a:chOff x="782638" y="3913188"/>
            <a:chExt cx="457200" cy="315912"/>
          </a:xfrm>
          <a:solidFill>
            <a:schemeClr val="accent1"/>
          </a:solidFill>
        </p:grpSpPr>
        <p:sp>
          <p:nvSpPr>
            <p:cNvPr id="42" name="Freeform 5">
              <a:extLst>
                <a:ext uri="{FF2B5EF4-FFF2-40B4-BE49-F238E27FC236}">
                  <a16:creationId xmlns:a16="http://schemas.microsoft.com/office/drawing/2014/main" id="{0D43E140-AD23-3CEE-500C-DCD2EE602FF1}"/>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3" name="Freeform 6">
              <a:extLst>
                <a:ext uri="{FF2B5EF4-FFF2-40B4-BE49-F238E27FC236}">
                  <a16:creationId xmlns:a16="http://schemas.microsoft.com/office/drawing/2014/main" id="{5E2914F9-9C20-703B-244F-E197AB8F323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grpSp>
        <p:nvGrpSpPr>
          <p:cNvPr id="44" name="Group 134">
            <a:extLst>
              <a:ext uri="{FF2B5EF4-FFF2-40B4-BE49-F238E27FC236}">
                <a16:creationId xmlns:a16="http://schemas.microsoft.com/office/drawing/2014/main" id="{708F1215-D5F5-1C53-DDEE-0A57EF937F4C}"/>
              </a:ext>
            </a:extLst>
          </p:cNvPr>
          <p:cNvGrpSpPr/>
          <p:nvPr/>
        </p:nvGrpSpPr>
        <p:grpSpPr>
          <a:xfrm>
            <a:off x="9738858" y="3529354"/>
            <a:ext cx="217554" cy="187422"/>
            <a:chOff x="782638" y="3913188"/>
            <a:chExt cx="457200" cy="315912"/>
          </a:xfrm>
          <a:solidFill>
            <a:schemeClr val="accent1"/>
          </a:solidFill>
        </p:grpSpPr>
        <p:sp>
          <p:nvSpPr>
            <p:cNvPr id="45" name="Freeform 5">
              <a:extLst>
                <a:ext uri="{FF2B5EF4-FFF2-40B4-BE49-F238E27FC236}">
                  <a16:creationId xmlns:a16="http://schemas.microsoft.com/office/drawing/2014/main" id="{D19882EC-C48C-6358-79C9-1AC4A3E09E3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6" name="Freeform 6">
              <a:extLst>
                <a:ext uri="{FF2B5EF4-FFF2-40B4-BE49-F238E27FC236}">
                  <a16:creationId xmlns:a16="http://schemas.microsoft.com/office/drawing/2014/main" id="{08B9D866-A285-D019-1A84-A45FA683013E}"/>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5622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accel="40000" decel="45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40000" decel="45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1+#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accel="40000" decel="45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1+#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accel="40000" decel="45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1+#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accel="40000" decel="4500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2" accel="40000" decel="45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1+#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F7D2-0944-AE35-AAC4-63CE2ECB34D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C632FD4-2F6E-01B8-BEDC-32D066F4027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Clients du cluster</a:t>
            </a:r>
          </a:p>
        </p:txBody>
      </p:sp>
      <p:sp>
        <p:nvSpPr>
          <p:cNvPr id="6" name="TextBox 13">
            <a:extLst>
              <a:ext uri="{FF2B5EF4-FFF2-40B4-BE49-F238E27FC236}">
                <a16:creationId xmlns:a16="http://schemas.microsoft.com/office/drawing/2014/main" id="{DFEA5406-27B7-F161-11E7-1F32028BCECB}"/>
              </a:ext>
            </a:extLst>
          </p:cNvPr>
          <p:cNvSpPr txBox="1"/>
          <p:nvPr/>
        </p:nvSpPr>
        <p:spPr>
          <a:xfrm>
            <a:off x="217383" y="923831"/>
            <a:ext cx="10104377" cy="4524315"/>
          </a:xfrm>
          <a:prstGeom prst="rect">
            <a:avLst/>
          </a:prstGeom>
          <a:noFill/>
        </p:spPr>
        <p:txBody>
          <a:bodyPr wrap="square">
            <a:spAutoFit/>
          </a:bodyPr>
          <a:lstStyle/>
          <a:p>
            <a:r>
              <a:rPr lang="fr-FR" sz="2000" dirty="0">
                <a:solidFill>
                  <a:schemeClr val="tx1">
                    <a:lumMod val="75000"/>
                    <a:lumOff val="25000"/>
                  </a:schemeClr>
                </a:solidFill>
              </a:rPr>
              <a:t>Les producteurs et consommateurs sont connectés à tous les brokers détenant le </a:t>
            </a:r>
            <a:r>
              <a:rPr lang="fr-FR" sz="20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EA5C4D15-A4BE-74C7-2507-F70BC2FE25E2}"/>
              </a:ext>
            </a:extLst>
          </p:cNvPr>
          <p:cNvPicPr>
            <a:picLocks noChangeAspect="1"/>
          </p:cNvPicPr>
          <p:nvPr/>
        </p:nvPicPr>
        <p:blipFill>
          <a:blip r:embed="rId3"/>
          <a:stretch>
            <a:fillRect/>
          </a:stretch>
        </p:blipFill>
        <p:spPr>
          <a:xfrm>
            <a:off x="721194" y="1640888"/>
            <a:ext cx="8548642" cy="4673689"/>
          </a:xfrm>
          <a:prstGeom prst="rect">
            <a:avLst/>
          </a:prstGeom>
        </p:spPr>
      </p:pic>
    </p:spTree>
    <p:extLst>
      <p:ext uri="{BB962C8B-B14F-4D97-AF65-F5344CB8AC3E}">
        <p14:creationId xmlns:p14="http://schemas.microsoft.com/office/powerpoint/2010/main" val="418215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3CCA-CF11-B1F1-CDE4-FB8B532447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17CA28F-972D-A83B-009E-787B31F50D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a:t>
            </a:r>
            <a:r>
              <a:rPr lang="fr-FR" sz="2800" dirty="0" err="1">
                <a:solidFill>
                  <a:schemeClr val="tx1">
                    <a:lumMod val="75000"/>
                    <a:lumOff val="25000"/>
                  </a:schemeClr>
                </a:solidFill>
              </a:rPr>
              <a:t>Routing</a:t>
            </a:r>
            <a:r>
              <a:rPr lang="fr-FR" sz="2800" dirty="0">
                <a:solidFill>
                  <a:schemeClr val="tx1">
                    <a:lumMod val="75000"/>
                    <a:lumOff val="25000"/>
                  </a:schemeClr>
                </a:solidFill>
              </a:rPr>
              <a:t> des messages</a:t>
            </a:r>
          </a:p>
        </p:txBody>
      </p:sp>
      <p:sp>
        <p:nvSpPr>
          <p:cNvPr id="6" name="TextBox 13">
            <a:extLst>
              <a:ext uri="{FF2B5EF4-FFF2-40B4-BE49-F238E27FC236}">
                <a16:creationId xmlns:a16="http://schemas.microsoft.com/office/drawing/2014/main" id="{6C748963-3868-C755-9F08-B214B4E6A789}"/>
              </a:ext>
            </a:extLst>
          </p:cNvPr>
          <p:cNvSpPr txBox="1"/>
          <p:nvPr/>
        </p:nvSpPr>
        <p:spPr>
          <a:xfrm>
            <a:off x="192216" y="923831"/>
            <a:ext cx="10104377" cy="8248412"/>
          </a:xfrm>
          <a:prstGeom prst="rect">
            <a:avLst/>
          </a:prstGeom>
          <a:noFill/>
        </p:spPr>
        <p:txBody>
          <a:bodyPr wrap="square">
            <a:spAutoFit/>
          </a:bodyPr>
          <a:lstStyle/>
          <a:p>
            <a:endParaRPr lang="fr-FR" dirty="0"/>
          </a:p>
          <a:p>
            <a:endParaRPr lang="fr-FR" dirty="0"/>
          </a:p>
          <a:p>
            <a:r>
              <a:rPr lang="fr-FR" sz="3200" dirty="0">
                <a:solidFill>
                  <a:schemeClr val="tx1">
                    <a:lumMod val="75000"/>
                    <a:lumOff val="25000"/>
                  </a:schemeClr>
                </a:solidFill>
              </a:rPr>
              <a:t>Les producteurs sont responsables du choix de la partition en fonction de l'enregistrement.</a:t>
            </a:r>
          </a:p>
          <a:p>
            <a:endParaRPr lang="fr-FR" sz="3200" dirty="0">
              <a:solidFill>
                <a:schemeClr val="tx1">
                  <a:lumMod val="75000"/>
                  <a:lumOff val="25000"/>
                </a:schemeClr>
              </a:solidFill>
            </a:endParaRPr>
          </a:p>
          <a:p>
            <a:r>
              <a:rPr lang="fr-FR" sz="3200" dirty="0">
                <a:solidFill>
                  <a:schemeClr val="tx1">
                    <a:lumMod val="75000"/>
                    <a:lumOff val="25000"/>
                  </a:schemeClr>
                </a:solidFill>
              </a:rPr>
              <a:t>Cela peut être fait </a:t>
            </a:r>
          </a:p>
          <a:p>
            <a:pPr lvl="1"/>
            <a:r>
              <a:rPr lang="fr-FR" sz="3200" dirty="0">
                <a:solidFill>
                  <a:schemeClr val="tx1">
                    <a:lumMod val="75000"/>
                    <a:lumOff val="25000"/>
                  </a:schemeClr>
                </a:solidFill>
              </a:rPr>
              <a:t>- via une stratégie Round-Robin assurant un équilibrage de charge</a:t>
            </a:r>
          </a:p>
          <a:p>
            <a:pPr lvl="1"/>
            <a:r>
              <a:rPr lang="fr-FR" sz="3200" dirty="0">
                <a:solidFill>
                  <a:schemeClr val="tx1">
                    <a:lumMod val="75000"/>
                    <a:lumOff val="25000"/>
                  </a:schemeClr>
                </a:solidFill>
              </a:rPr>
              <a:t>- En fonction des données de l’enregistrement. Typiquement, la clé</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2765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B799-3BE6-8F9E-093B-F86AF41F93E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56583C5-F333-FAB4-CF79-A08DF4BCC44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Groupe de consommateurs</a:t>
            </a:r>
          </a:p>
        </p:txBody>
      </p:sp>
      <p:sp>
        <p:nvSpPr>
          <p:cNvPr id="6" name="TextBox 13">
            <a:extLst>
              <a:ext uri="{FF2B5EF4-FFF2-40B4-BE49-F238E27FC236}">
                <a16:creationId xmlns:a16="http://schemas.microsoft.com/office/drawing/2014/main" id="{0C47E574-9486-7005-D3CD-18D2D349FE53}"/>
              </a:ext>
            </a:extLst>
          </p:cNvPr>
          <p:cNvSpPr txBox="1"/>
          <p:nvPr/>
        </p:nvSpPr>
        <p:spPr>
          <a:xfrm>
            <a:off x="192216" y="923831"/>
            <a:ext cx="10104377" cy="7786747"/>
          </a:xfrm>
          <a:prstGeom prst="rect">
            <a:avLst/>
          </a:prstGeom>
          <a:noFill/>
        </p:spPr>
        <p:txBody>
          <a:bodyPr wrap="square">
            <a:spAutoFit/>
          </a:bodyPr>
          <a:lstStyle/>
          <a:p>
            <a:endParaRPr lang="fr-FR" sz="2800" dirty="0">
              <a:solidFill>
                <a:schemeClr val="tx1">
                  <a:lumMod val="75000"/>
                  <a:lumOff val="25000"/>
                </a:schemeClr>
              </a:solidFill>
            </a:endParaRPr>
          </a:p>
          <a:p>
            <a:r>
              <a:rPr lang="fr-FR" sz="2800" dirty="0">
                <a:solidFill>
                  <a:schemeClr val="tx1">
                    <a:lumMod val="75000"/>
                    <a:lumOff val="25000"/>
                  </a:schemeClr>
                </a:solidFill>
              </a:rPr>
              <a:t>Les consommateurs sont </a:t>
            </a:r>
            <a:r>
              <a:rPr lang="fr-FR" sz="2800" dirty="0" err="1">
                <a:solidFill>
                  <a:schemeClr val="tx1">
                    <a:lumMod val="75000"/>
                    <a:lumOff val="25000"/>
                  </a:schemeClr>
                </a:solidFill>
              </a:rPr>
              <a:t>taggés</a:t>
            </a:r>
            <a:r>
              <a:rPr lang="fr-FR" sz="2800" dirty="0">
                <a:solidFill>
                  <a:schemeClr val="tx1">
                    <a:lumMod val="75000"/>
                    <a:lumOff val="25000"/>
                  </a:schemeClr>
                </a:solidFill>
              </a:rPr>
              <a:t> avec un nom de </a:t>
            </a:r>
            <a:r>
              <a:rPr lang="fr-FR" sz="2800" b="1" dirty="0">
                <a:solidFill>
                  <a:schemeClr val="tx1">
                    <a:lumMod val="75000"/>
                    <a:lumOff val="25000"/>
                  </a:schemeClr>
                </a:solidFill>
              </a:rPr>
              <a:t>groupe</a:t>
            </a:r>
          </a:p>
          <a:p>
            <a:endParaRPr lang="fr-FR" sz="2800" b="1" dirty="0">
              <a:solidFill>
                <a:schemeClr val="tx1">
                  <a:lumMod val="75000"/>
                  <a:lumOff val="25000"/>
                </a:schemeClr>
              </a:solidFill>
            </a:endParaRPr>
          </a:p>
          <a:p>
            <a:pPr marL="457200" indent="-457200">
              <a:buFontTx/>
              <a:buChar char="-"/>
            </a:pPr>
            <a:r>
              <a:rPr lang="fr-FR" sz="2800" dirty="0">
                <a:solidFill>
                  <a:schemeClr val="tx1">
                    <a:lumMod val="75000"/>
                    <a:lumOff val="25000"/>
                  </a:schemeClr>
                </a:solidFill>
              </a:rPr>
              <a:t>Chaque enregistrement d’un topic est remis à une instance de consommateur au sein de chaque groupe.</a:t>
            </a:r>
          </a:p>
          <a:p>
            <a:pPr marL="457200" indent="-457200">
              <a:buFontTx/>
              <a:buChar char="-"/>
            </a:pPr>
            <a:endParaRPr lang="fr-FR" sz="2800" dirty="0">
              <a:solidFill>
                <a:schemeClr val="tx1">
                  <a:lumMod val="75000"/>
                  <a:lumOff val="25000"/>
                </a:schemeClr>
              </a:solidFill>
            </a:endParaRPr>
          </a:p>
          <a:p>
            <a:r>
              <a:rPr lang="fr-FR" sz="2800" dirty="0">
                <a:solidFill>
                  <a:schemeClr val="tx1">
                    <a:lumMod val="75000"/>
                    <a:lumOff val="25000"/>
                  </a:schemeClr>
                </a:solidFill>
              </a:rPr>
              <a:t>- Les instances de consommateurs peuvent se trouver dans des threads, processus ou machines distincts.</a:t>
            </a:r>
          </a:p>
          <a:p>
            <a:endParaRPr lang="fr-FR" sz="2800" dirty="0">
              <a:solidFill>
                <a:schemeClr val="tx1">
                  <a:lumMod val="75000"/>
                  <a:lumOff val="25000"/>
                </a:schemeClr>
              </a:solidFill>
            </a:endParaRPr>
          </a:p>
          <a:p>
            <a:r>
              <a:rPr lang="fr-FR" sz="2800" dirty="0">
                <a:solidFill>
                  <a:schemeClr val="tx1">
                    <a:lumMod val="75000"/>
                    <a:lumOff val="25000"/>
                  </a:schemeClr>
                </a:solidFill>
              </a:rPr>
              <a:t>Scalabilité et Tolérance aux fautes (</a:t>
            </a:r>
            <a:r>
              <a:rPr lang="fr-FR" sz="2800" dirty="0" err="1">
                <a:solidFill>
                  <a:schemeClr val="tx1">
                    <a:lumMod val="75000"/>
                    <a:lumOff val="25000"/>
                  </a:schemeClr>
                </a:solidFill>
              </a:rPr>
              <a:t>Fault</a:t>
            </a:r>
            <a:r>
              <a:rPr lang="fr-FR" sz="2800" dirty="0">
                <a:solidFill>
                  <a:schemeClr val="tx1">
                    <a:lumMod val="75000"/>
                    <a:lumOff val="25000"/>
                  </a:schemeClr>
                </a:solidFill>
              </a:rPr>
              <a:t> </a:t>
            </a:r>
            <a:r>
              <a:rPr lang="fr-FR" sz="2800" dirty="0" err="1">
                <a:solidFill>
                  <a:schemeClr val="tx1">
                    <a:lumMod val="75000"/>
                    <a:lumOff val="25000"/>
                  </a:schemeClr>
                </a:solidFill>
              </a:rPr>
              <a:t>Tolerance</a:t>
            </a:r>
            <a:r>
              <a:rPr lang="fr-FR" sz="2800" dirty="0">
                <a:solidFill>
                  <a:schemeClr val="tx1">
                    <a:lumMod val="75000"/>
                    <a:lumOff val="25000"/>
                  </a:schemeClr>
                </a:solidFill>
              </a:rPr>
              <a:t>)</a:t>
            </a:r>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56585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9DE10-21B1-3ACA-EF36-34F6C8E52D4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48F3AA-8679-7AFB-F5DC-711F6DAFA51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 Offset consommateur</a:t>
            </a:r>
          </a:p>
        </p:txBody>
      </p:sp>
      <p:sp>
        <p:nvSpPr>
          <p:cNvPr id="6" name="TextBox 13">
            <a:extLst>
              <a:ext uri="{FF2B5EF4-FFF2-40B4-BE49-F238E27FC236}">
                <a16:creationId xmlns:a16="http://schemas.microsoft.com/office/drawing/2014/main" id="{49344978-7179-E529-3D15-37B45F571EF4}"/>
              </a:ext>
            </a:extLst>
          </p:cNvPr>
          <p:cNvSpPr txBox="1"/>
          <p:nvPr/>
        </p:nvSpPr>
        <p:spPr>
          <a:xfrm>
            <a:off x="192216" y="923831"/>
            <a:ext cx="10104377" cy="8340745"/>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r>
              <a:rPr lang="fr-FR" sz="2800" dirty="0">
                <a:solidFill>
                  <a:schemeClr val="tx1">
                    <a:lumMod val="75000"/>
                    <a:lumOff val="25000"/>
                  </a:schemeClr>
                </a:solidFill>
              </a:rPr>
              <a:t>La seule métadonnée conservée pour un groupe de consommateurs est son </a:t>
            </a:r>
            <a:r>
              <a:rPr lang="fr-FR" sz="2800" b="1" dirty="0">
                <a:solidFill>
                  <a:schemeClr val="tx1">
                    <a:lumMod val="75000"/>
                    <a:lumOff val="25000"/>
                  </a:schemeClr>
                </a:solidFill>
              </a:rPr>
              <a:t>offset </a:t>
            </a:r>
            <a:r>
              <a:rPr lang="fr-FR" sz="2800" dirty="0">
                <a:solidFill>
                  <a:schemeClr val="tx1">
                    <a:lumMod val="75000"/>
                    <a:lumOff val="25000"/>
                  </a:schemeClr>
                </a:solidFill>
              </a:rPr>
              <a:t>du journal.</a:t>
            </a:r>
          </a:p>
          <a:p>
            <a:endParaRPr lang="fr-FR" sz="2800" dirty="0">
              <a:solidFill>
                <a:schemeClr val="tx1">
                  <a:lumMod val="75000"/>
                  <a:lumOff val="25000"/>
                </a:schemeClr>
              </a:solidFill>
            </a:endParaRPr>
          </a:p>
          <a:p>
            <a:r>
              <a:rPr lang="fr-FR" sz="2800" dirty="0">
                <a:solidFill>
                  <a:schemeClr val="tx1">
                    <a:lumMod val="75000"/>
                    <a:lumOff val="25000"/>
                  </a:schemeClr>
                </a:solidFill>
              </a:rPr>
              <a:t>Cet offset est contrôlé par le consommateur:</a:t>
            </a:r>
          </a:p>
          <a:p>
            <a:r>
              <a:rPr lang="fr-FR" sz="2800" dirty="0">
                <a:solidFill>
                  <a:schemeClr val="tx1">
                    <a:lumMod val="75000"/>
                    <a:lumOff val="25000"/>
                  </a:schemeClr>
                </a:solidFill>
              </a:rPr>
              <a:t>- normalement, le consommateur avance son offset au fur et à mesure de sa lecture des enregistrements,</a:t>
            </a:r>
          </a:p>
          <a:p>
            <a:r>
              <a:rPr lang="fr-FR" sz="2800" dirty="0">
                <a:solidFill>
                  <a:schemeClr val="tx1">
                    <a:lumMod val="75000"/>
                    <a:lumOff val="25000"/>
                  </a:schemeClr>
                </a:solidFill>
              </a:rPr>
              <a:t>- mais, il peut consommer dans l'ordre qu'il </a:t>
            </a:r>
            <a:r>
              <a:rPr lang="fr-FR" sz="2800" dirty="0" err="1">
                <a:solidFill>
                  <a:schemeClr val="tx1">
                    <a:lumMod val="75000"/>
                    <a:lumOff val="25000"/>
                  </a:schemeClr>
                </a:solidFill>
              </a:rPr>
              <a:t>souhaite.Par</a:t>
            </a:r>
            <a:r>
              <a:rPr lang="fr-FR" sz="2800" dirty="0">
                <a:solidFill>
                  <a:schemeClr val="tx1">
                    <a:lumMod val="75000"/>
                    <a:lumOff val="25000"/>
                  </a:schemeClr>
                </a:solidFill>
              </a:rPr>
              <a:t> exemple, retraiter les données les plus anciennes ou repartir d’un offset particulier.</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7458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82E4-4506-F6FF-3736-562C55BC204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7F620B8-9AD5-DEF0-5FBE-6832C2BC1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Consommateur vs Partition Rééquilibrage dynamique</a:t>
            </a:r>
          </a:p>
        </p:txBody>
      </p:sp>
      <p:sp>
        <p:nvSpPr>
          <p:cNvPr id="6" name="TextBox 13">
            <a:extLst>
              <a:ext uri="{FF2B5EF4-FFF2-40B4-BE49-F238E27FC236}">
                <a16:creationId xmlns:a16="http://schemas.microsoft.com/office/drawing/2014/main" id="{1001F1C4-D89F-3488-1AC5-1EAE23D06F47}"/>
              </a:ext>
            </a:extLst>
          </p:cNvPr>
          <p:cNvSpPr txBox="1"/>
          <p:nvPr/>
        </p:nvSpPr>
        <p:spPr>
          <a:xfrm>
            <a:off x="192216" y="923831"/>
            <a:ext cx="10104377" cy="8771632"/>
          </a:xfrm>
          <a:prstGeom prst="rect">
            <a:avLst/>
          </a:prstGeom>
          <a:noFill/>
        </p:spPr>
        <p:txBody>
          <a:bodyPr wrap="square">
            <a:spAutoFit/>
          </a:bodyPr>
          <a:lstStyle/>
          <a:p>
            <a:r>
              <a:rPr lang="fr-FR" sz="2800" dirty="0"/>
              <a:t>Kafka assigne les partitions à des instances de consommateur d’un même groupe.</a:t>
            </a:r>
          </a:p>
          <a:p>
            <a:r>
              <a:rPr lang="fr-FR" sz="2800" dirty="0"/>
              <a:t>- A tout moment, une partition est associée exclusivement à un consommateur</a:t>
            </a:r>
          </a:p>
          <a:p>
            <a:endParaRPr lang="fr-FR" sz="2800" dirty="0"/>
          </a:p>
          <a:p>
            <a:r>
              <a:rPr lang="fr-FR" sz="2800" dirty="0"/>
              <a:t>Ceci est géré dynamiquement par le protocole Kafka. </a:t>
            </a:r>
          </a:p>
          <a:p>
            <a:r>
              <a:rPr lang="fr-FR" sz="2800" dirty="0"/>
              <a:t>- Si de nouvelles instances rejoignent le groupe, elles reprendront certaines partitions des autres membres du groupe; </a:t>
            </a:r>
          </a:p>
          <a:p>
            <a:r>
              <a:rPr lang="fr-FR" sz="2800" dirty="0"/>
              <a:t>- si une instance meurt, ses partitions seront distribuées aux instances restantes.</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02394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29D1-9184-4034-1F7B-D86097BC41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D30734-F292-F306-2237-ED25A6276112}"/>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Exemple</a:t>
            </a:r>
          </a:p>
        </p:txBody>
      </p:sp>
      <p:sp>
        <p:nvSpPr>
          <p:cNvPr id="6" name="TextBox 13">
            <a:extLst>
              <a:ext uri="{FF2B5EF4-FFF2-40B4-BE49-F238E27FC236}">
                <a16:creationId xmlns:a16="http://schemas.microsoft.com/office/drawing/2014/main" id="{7B15A9A1-6205-B0AC-A402-DFEF30514A62}"/>
              </a:ext>
            </a:extLst>
          </p:cNvPr>
          <p:cNvSpPr txBox="1"/>
          <p:nvPr/>
        </p:nvSpPr>
        <p:spPr>
          <a:xfrm>
            <a:off x="192216" y="923831"/>
            <a:ext cx="10104377" cy="4893647"/>
          </a:xfrm>
          <a:prstGeom prst="rect">
            <a:avLst/>
          </a:prstGeom>
          <a:noFill/>
        </p:spPr>
        <p:txBody>
          <a:bodyPr wrap="square">
            <a:spAutoFit/>
          </a:bodyPr>
          <a:lstStyle/>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AB794AFC-9872-97E2-2C28-2D1A2AC72AF9}"/>
              </a:ext>
            </a:extLst>
          </p:cNvPr>
          <p:cNvPicPr>
            <a:picLocks noChangeAspect="1"/>
          </p:cNvPicPr>
          <p:nvPr/>
        </p:nvPicPr>
        <p:blipFill>
          <a:blip r:embed="rId3"/>
          <a:stretch>
            <a:fillRect/>
          </a:stretch>
        </p:blipFill>
        <p:spPr>
          <a:xfrm>
            <a:off x="1543575" y="1749722"/>
            <a:ext cx="7406780" cy="3921236"/>
          </a:xfrm>
          <a:prstGeom prst="rect">
            <a:avLst/>
          </a:prstGeom>
        </p:spPr>
      </p:pic>
    </p:spTree>
    <p:extLst>
      <p:ext uri="{BB962C8B-B14F-4D97-AF65-F5344CB8AC3E}">
        <p14:creationId xmlns:p14="http://schemas.microsoft.com/office/powerpoint/2010/main" val="2665788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1B8D-F8D2-86E9-C69A-F6DD27802C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B95F406-79D7-CC72-7841-9E8189E726A5}"/>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Ordre des enregistrements</a:t>
            </a:r>
          </a:p>
        </p:txBody>
      </p:sp>
      <p:sp>
        <p:nvSpPr>
          <p:cNvPr id="6" name="TextBox 13">
            <a:extLst>
              <a:ext uri="{FF2B5EF4-FFF2-40B4-BE49-F238E27FC236}">
                <a16:creationId xmlns:a16="http://schemas.microsoft.com/office/drawing/2014/main" id="{6C95B2B4-FC3D-A373-D3B4-986F2383D0CA}"/>
              </a:ext>
            </a:extLst>
          </p:cNvPr>
          <p:cNvSpPr txBox="1"/>
          <p:nvPr/>
        </p:nvSpPr>
        <p:spPr>
          <a:xfrm>
            <a:off x="192216" y="923831"/>
            <a:ext cx="10104377" cy="9325630"/>
          </a:xfrm>
          <a:prstGeom prst="rect">
            <a:avLst/>
          </a:prstGeom>
          <a:noFill/>
        </p:spPr>
        <p:txBody>
          <a:bodyPr wrap="square">
            <a:spAutoFit/>
          </a:bodyPr>
          <a:lstStyle/>
          <a:p>
            <a:endParaRPr lang="fr-FR" dirty="0"/>
          </a:p>
          <a:p>
            <a:r>
              <a:rPr lang="fr-FR" sz="2800" dirty="0">
                <a:solidFill>
                  <a:schemeClr val="tx1">
                    <a:lumMod val="75000"/>
                    <a:lumOff val="25000"/>
                  </a:schemeClr>
                </a:solidFill>
              </a:rPr>
              <a:t>Kafka garantit un ordre total sur les enregistrements d'une partition, mais pas sur les différentes partitions d'un topic. </a:t>
            </a:r>
          </a:p>
          <a:p>
            <a:endParaRPr lang="fr-FR" sz="2800" dirty="0">
              <a:solidFill>
                <a:schemeClr val="tx1">
                  <a:lumMod val="75000"/>
                  <a:lumOff val="25000"/>
                </a:schemeClr>
              </a:solidFill>
            </a:endParaRPr>
          </a:p>
          <a:p>
            <a:pPr marL="285750" indent="-285750">
              <a:buFontTx/>
              <a:buChar char="-"/>
            </a:pPr>
            <a:r>
              <a:rPr lang="fr-FR" sz="2800" dirty="0">
                <a:solidFill>
                  <a:schemeClr val="tx1">
                    <a:lumMod val="75000"/>
                    <a:lumOff val="25000"/>
                  </a:schemeClr>
                </a:solidFill>
              </a:rPr>
              <a:t>L'ordre sur les partitions, combiné à la possibilité de partitionner les données par une clé est suffisant pour la plupart des applications. </a:t>
            </a:r>
          </a:p>
          <a:p>
            <a:endParaRPr lang="fr-FR" sz="2800" dirty="0">
              <a:solidFill>
                <a:schemeClr val="tx1">
                  <a:lumMod val="75000"/>
                  <a:lumOff val="25000"/>
                </a:schemeClr>
              </a:solidFill>
            </a:endParaRPr>
          </a:p>
          <a:p>
            <a:r>
              <a:rPr lang="fr-FR" sz="2800" dirty="0">
                <a:solidFill>
                  <a:schemeClr val="tx1">
                    <a:lumMod val="75000"/>
                    <a:lumOff val="25000"/>
                  </a:schemeClr>
                </a:solidFill>
              </a:rPr>
              <a:t>- Si une application nécessite un ordre strict sur tous les enregistrements. Il faut que le topic n’est qu’une seule partition</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328136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5DEB-79E5-4381-917A-9E91A6A53D2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820625-C209-4A7A-9575-019E1965381E}"/>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Cluster</a:t>
            </a:r>
          </a:p>
        </p:txBody>
      </p:sp>
      <p:sp>
        <p:nvSpPr>
          <p:cNvPr id="6" name="TextBox 13">
            <a:extLst>
              <a:ext uri="{FF2B5EF4-FFF2-40B4-BE49-F238E27FC236}">
                <a16:creationId xmlns:a16="http://schemas.microsoft.com/office/drawing/2014/main" id="{C645A76F-4A5B-33B5-FDB8-16F035BA1CB2}"/>
              </a:ext>
            </a:extLst>
          </p:cNvPr>
          <p:cNvSpPr txBox="1"/>
          <p:nvPr/>
        </p:nvSpPr>
        <p:spPr>
          <a:xfrm>
            <a:off x="376773" y="848330"/>
            <a:ext cx="10104377" cy="9602629"/>
          </a:xfrm>
          <a:prstGeom prst="rect">
            <a:avLst/>
          </a:prstGeom>
          <a:noFill/>
        </p:spPr>
        <p:txBody>
          <a:bodyPr wrap="square">
            <a:spAutoFit/>
          </a:bodyPr>
          <a:lstStyle/>
          <a:p>
            <a:endParaRPr lang="fr-FR" dirty="0"/>
          </a:p>
          <a:p>
            <a:r>
              <a:rPr lang="fr-FR" sz="2400" dirty="0">
                <a:solidFill>
                  <a:schemeClr val="tx1">
                    <a:lumMod val="75000"/>
                    <a:lumOff val="25000"/>
                  </a:schemeClr>
                </a:solidFill>
              </a:rPr>
              <a:t>Kafka est exécuté comme un cluster d'un ou plusieurs </a:t>
            </a:r>
            <a:r>
              <a:rPr lang="fr-FR" sz="2400" b="1" dirty="0">
                <a:solidFill>
                  <a:schemeClr val="tx1">
                    <a:lumMod val="75000"/>
                    <a:lumOff val="25000"/>
                  </a:schemeClr>
                </a:solidFill>
              </a:rPr>
              <a:t>serveurs </a:t>
            </a:r>
            <a:r>
              <a:rPr lang="fr-FR" sz="2400" dirty="0">
                <a:solidFill>
                  <a:schemeClr val="tx1">
                    <a:lumMod val="75000"/>
                    <a:lumOff val="25000"/>
                  </a:schemeClr>
                </a:solidFill>
              </a:rPr>
              <a:t>pouvant s'étendre sur plusieurs centres de données.</a:t>
            </a:r>
          </a:p>
          <a:p>
            <a:pPr lvl="1"/>
            <a:r>
              <a:rPr lang="fr-FR" sz="2400" dirty="0">
                <a:solidFill>
                  <a:schemeClr val="tx1">
                    <a:lumMod val="75000"/>
                    <a:lumOff val="25000"/>
                  </a:schemeClr>
                </a:solidFill>
              </a:rPr>
              <a:t>- Certains de ces serveurs appelés les </a:t>
            </a:r>
            <a:r>
              <a:rPr lang="fr-FR" sz="2400" b="1" dirty="0">
                <a:solidFill>
                  <a:schemeClr val="tx1">
                    <a:lumMod val="75000"/>
                    <a:lumOff val="25000"/>
                  </a:schemeClr>
                </a:solidFill>
              </a:rPr>
              <a:t>brokers </a:t>
            </a:r>
            <a:r>
              <a:rPr lang="fr-FR" sz="2400" dirty="0">
                <a:solidFill>
                  <a:schemeClr val="tx1">
                    <a:lumMod val="75000"/>
                    <a:lumOff val="25000"/>
                  </a:schemeClr>
                </a:solidFill>
              </a:rPr>
              <a:t>forment la couche de stockage.</a:t>
            </a:r>
          </a:p>
          <a:p>
            <a:pPr lvl="1"/>
            <a:r>
              <a:rPr lang="fr-FR" sz="2400" dirty="0">
                <a:solidFill>
                  <a:schemeClr val="tx1">
                    <a:lumMod val="75000"/>
                    <a:lumOff val="25000"/>
                  </a:schemeClr>
                </a:solidFill>
              </a:rPr>
              <a:t>- Un serveur est désigné </a:t>
            </a:r>
            <a:r>
              <a:rPr lang="fr-FR" sz="2400" b="1" dirty="0">
                <a:solidFill>
                  <a:schemeClr val="tx1">
                    <a:lumMod val="75000"/>
                    <a:lumOff val="25000"/>
                  </a:schemeClr>
                </a:solidFill>
              </a:rPr>
              <a:t>contrôleur</a:t>
            </a:r>
            <a:r>
              <a:rPr lang="fr-FR" sz="2400" dirty="0">
                <a:solidFill>
                  <a:schemeClr val="tx1">
                    <a:lumMod val="75000"/>
                    <a:lumOff val="25000"/>
                  </a:schemeClr>
                </a:solidFill>
              </a:rPr>
              <a:t>. Son rôle est de prendre des décisions concernant le cluster comme l’affectation de partitions</a:t>
            </a:r>
          </a:p>
          <a:p>
            <a:endParaRPr lang="fr-FR" sz="2400" dirty="0">
              <a:solidFill>
                <a:schemeClr val="tx1">
                  <a:lumMod val="75000"/>
                  <a:lumOff val="25000"/>
                </a:schemeClr>
              </a:solidFill>
            </a:endParaRPr>
          </a:p>
          <a:p>
            <a:r>
              <a:rPr lang="fr-FR" sz="2400" dirty="0">
                <a:solidFill>
                  <a:schemeClr val="tx1">
                    <a:lumMod val="75000"/>
                    <a:lumOff val="25000"/>
                  </a:schemeClr>
                </a:solidFill>
              </a:rPr>
              <a:t>Avant la version 3.x, un cluster Kafka nécessitait également un ensemble </a:t>
            </a:r>
            <a:r>
              <a:rPr lang="fr-FR" sz="2400" dirty="0" err="1">
                <a:solidFill>
                  <a:schemeClr val="tx1">
                    <a:lumMod val="75000"/>
                    <a:lumOff val="25000"/>
                  </a:schemeClr>
                </a:solidFill>
              </a:rPr>
              <a:t>Zookeeper</a:t>
            </a:r>
            <a:r>
              <a:rPr lang="fr-FR" sz="2400" dirty="0">
                <a:solidFill>
                  <a:schemeClr val="tx1">
                    <a:lumMod val="75000"/>
                    <a:lumOff val="25000"/>
                  </a:schemeClr>
                </a:solidFill>
              </a:rPr>
              <a:t> permettant de stocker les </a:t>
            </a:r>
            <a:r>
              <a:rPr lang="fr-FR" sz="2400" dirty="0" err="1">
                <a:solidFill>
                  <a:schemeClr val="tx1">
                    <a:lumMod val="75000"/>
                    <a:lumOff val="25000"/>
                  </a:schemeClr>
                </a:solidFill>
              </a:rPr>
              <a:t>méta-données</a:t>
            </a:r>
            <a:r>
              <a:rPr lang="fr-FR" sz="2400" dirty="0">
                <a:solidFill>
                  <a:schemeClr val="tx1">
                    <a:lumMod val="75000"/>
                    <a:lumOff val="25000"/>
                  </a:schemeClr>
                </a:solidFill>
              </a:rPr>
              <a:t> nécessaires au contrôleur</a:t>
            </a:r>
          </a:p>
          <a:p>
            <a:endParaRPr lang="fr-FR" sz="2400" dirty="0">
              <a:solidFill>
                <a:schemeClr val="tx1">
                  <a:lumMod val="75000"/>
                  <a:lumOff val="25000"/>
                </a:schemeClr>
              </a:solidFill>
            </a:endParaRPr>
          </a:p>
          <a:p>
            <a:r>
              <a:rPr lang="fr-FR" sz="2400" i="1" dirty="0">
                <a:solidFill>
                  <a:schemeClr val="tx1">
                    <a:lumMod val="75000"/>
                    <a:lumOff val="25000"/>
                  </a:schemeClr>
                </a:solidFill>
              </a:rPr>
              <a:t>1. Lors de la présence d’un contrôleur, le cluster s’exécute en mode Kraft </a:t>
            </a:r>
            <a:endParaRPr lang="fr-FR" sz="2400" dirty="0">
              <a:solidFill>
                <a:schemeClr val="tx1">
                  <a:lumMod val="75000"/>
                  <a:lumOff val="25000"/>
                </a:schemeClr>
              </a:solidFill>
            </a:endParaRPr>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721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76A9-BFA8-CB37-3F78-999C7BFC2A5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CFCC35E-1696-922F-4EB1-824706E99E78}"/>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38D6E76C-D866-3678-8F05-B599C3B4E630}"/>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82058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9350-11E5-D7FF-3122-917713447FF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B7125A9-1A03-7B62-489A-F63DEF73B066}"/>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Nombre de brokers</a:t>
            </a:r>
          </a:p>
        </p:txBody>
      </p:sp>
      <p:sp>
        <p:nvSpPr>
          <p:cNvPr id="6" name="TextBox 13">
            <a:extLst>
              <a:ext uri="{FF2B5EF4-FFF2-40B4-BE49-F238E27FC236}">
                <a16:creationId xmlns:a16="http://schemas.microsoft.com/office/drawing/2014/main" id="{ECC24620-6247-154D-D1DE-2924E64C927F}"/>
              </a:ext>
            </a:extLst>
          </p:cNvPr>
          <p:cNvSpPr txBox="1"/>
          <p:nvPr/>
        </p:nvSpPr>
        <p:spPr>
          <a:xfrm>
            <a:off x="267716" y="848330"/>
            <a:ext cx="10104377" cy="9140964"/>
          </a:xfrm>
          <a:prstGeom prst="rect">
            <a:avLst/>
          </a:prstGeom>
          <a:noFill/>
        </p:spPr>
        <p:txBody>
          <a:bodyPr wrap="square">
            <a:spAutoFit/>
          </a:bodyPr>
          <a:lstStyle/>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Pour déterminer le nombre de brokers :</a:t>
            </a:r>
          </a:p>
          <a:p>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Premier facteur : Le niveau de </a:t>
            </a:r>
            <a:r>
              <a:rPr lang="fr-FR" sz="2400" b="1" dirty="0">
                <a:solidFill>
                  <a:schemeClr val="tx1">
                    <a:lumMod val="75000"/>
                    <a:lumOff val="25000"/>
                  </a:schemeClr>
                </a:solidFill>
              </a:rPr>
              <a:t>tolérance aux pannes </a:t>
            </a:r>
            <a:r>
              <a:rPr lang="fr-FR" sz="2400" dirty="0">
                <a:solidFill>
                  <a:schemeClr val="tx1">
                    <a:lumMod val="75000"/>
                    <a:lumOff val="25000"/>
                  </a:schemeClr>
                </a:solidFill>
              </a:rPr>
              <a:t>requis</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Second facteur : La </a:t>
            </a:r>
            <a:r>
              <a:rPr lang="fr-FR" sz="2400" b="1" dirty="0">
                <a:solidFill>
                  <a:schemeClr val="tx1">
                    <a:lumMod val="75000"/>
                    <a:lumOff val="25000"/>
                  </a:schemeClr>
                </a:solidFill>
              </a:rPr>
              <a:t>capacité de disque </a:t>
            </a:r>
            <a:r>
              <a:rPr lang="fr-FR" sz="2400" dirty="0">
                <a:solidFill>
                  <a:schemeClr val="tx1">
                    <a:lumMod val="75000"/>
                    <a:lumOff val="25000"/>
                  </a:schemeClr>
                </a:solidFill>
              </a:rPr>
              <a:t>requise pour conserver les messages et la quantité de stockage disponible sur chaque </a:t>
            </a:r>
            <a:r>
              <a:rPr lang="fr-FR" sz="2400" i="1" dirty="0">
                <a:solidFill>
                  <a:schemeClr val="tx1">
                    <a:lumMod val="75000"/>
                    <a:lumOff val="25000"/>
                  </a:schemeClr>
                </a:solidFill>
              </a:rPr>
              <a:t>broker</a:t>
            </a:r>
            <a:r>
              <a:rPr lang="fr-FR" sz="2400" dirty="0">
                <a:solidFill>
                  <a:schemeClr val="tx1">
                    <a:lumMod val="75000"/>
                    <a:lumOff val="25000"/>
                  </a:schemeClr>
                </a:solidFill>
              </a:rPr>
              <a:t>.</a:t>
            </a:r>
          </a:p>
          <a:p>
            <a:pPr marL="285750" indent="-285750">
              <a:buFont typeface="Arial" panose="020B0604020202020204" pitchFamily="34" charset="0"/>
              <a:buChar char="•"/>
            </a:pPr>
            <a:endParaRPr lang="fr-FR" sz="2400" dirty="0">
              <a:solidFill>
                <a:schemeClr val="tx1">
                  <a:lumMod val="75000"/>
                  <a:lumOff val="25000"/>
                </a:schemeClr>
              </a:solidFill>
            </a:endParaRPr>
          </a:p>
          <a:p>
            <a:pPr marL="285750" indent="-285750">
              <a:buFont typeface="Arial" panose="020B0604020202020204" pitchFamily="34" charset="0"/>
              <a:buChar char="•"/>
            </a:pPr>
            <a:r>
              <a:rPr lang="fr-FR" sz="2400" dirty="0">
                <a:solidFill>
                  <a:schemeClr val="tx1">
                    <a:lumMod val="75000"/>
                    <a:lumOff val="25000"/>
                  </a:schemeClr>
                </a:solidFill>
              </a:rPr>
              <a:t>3ème facteur : La capacité du cluster à traiter </a:t>
            </a:r>
            <a:r>
              <a:rPr lang="fr-FR" sz="2400" b="1" dirty="0">
                <a:solidFill>
                  <a:schemeClr val="tx1">
                    <a:lumMod val="75000"/>
                    <a:lumOff val="25000"/>
                  </a:schemeClr>
                </a:solidFill>
              </a:rPr>
              <a:t>le débit </a:t>
            </a:r>
            <a:r>
              <a:rPr lang="fr-FR" sz="2400" dirty="0">
                <a:solidFill>
                  <a:schemeClr val="tx1">
                    <a:lumMod val="75000"/>
                    <a:lumOff val="25000"/>
                  </a:schemeClr>
                </a:solidFill>
              </a:rPr>
              <a:t>de requêtes en profitant du parallélisme.</a:t>
            </a:r>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8016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D2D1-1C0C-06E0-19AA-DAF8D353FB98}"/>
            </a:ext>
          </a:extLst>
        </p:cNvPr>
        <p:cNvGrpSpPr/>
        <p:nvPr/>
      </p:nvGrpSpPr>
      <p:grpSpPr>
        <a:xfrm>
          <a:off x="0" y="0"/>
          <a:ext cx="0" cy="0"/>
          <a:chOff x="0" y="0"/>
          <a:chExt cx="0" cy="0"/>
        </a:xfrm>
      </p:grpSpPr>
      <p:sp>
        <p:nvSpPr>
          <p:cNvPr id="6" name="TextBox 13">
            <a:extLst>
              <a:ext uri="{FF2B5EF4-FFF2-40B4-BE49-F238E27FC236}">
                <a16:creationId xmlns:a16="http://schemas.microsoft.com/office/drawing/2014/main" id="{4F77DA61-095B-BA16-167B-3A9EA82A5F0F}"/>
              </a:ext>
            </a:extLst>
          </p:cNvPr>
          <p:cNvSpPr txBox="1"/>
          <p:nvPr/>
        </p:nvSpPr>
        <p:spPr>
          <a:xfrm>
            <a:off x="376773" y="2115068"/>
            <a:ext cx="7695511" cy="4801314"/>
          </a:xfrm>
          <a:prstGeom prst="rect">
            <a:avLst/>
          </a:prstGeom>
          <a:noFill/>
        </p:spPr>
        <p:txBody>
          <a:bodyPr wrap="square">
            <a:spAutoFit/>
          </a:bodyPr>
          <a:lstStyle/>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Introduction</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Motivation &amp; Cas d’usage</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Fundamentals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Cluster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Distribution/Installation</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Utilitaires Kafka</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Outils graphiques</a:t>
            </a:r>
          </a:p>
          <a:p>
            <a:pPr marL="514350" indent="-514350">
              <a:buFont typeface="+mj-lt"/>
              <a:buAutoNum type="arabicPeriod"/>
            </a:pPr>
            <a:r>
              <a:rPr lang="fr-FR" sz="2400" dirty="0">
                <a:solidFill>
                  <a:schemeClr val="tx1">
                    <a:lumMod val="75000"/>
                    <a:lumOff val="25000"/>
                  </a:schemeClr>
                </a:solidFill>
                <a:latin typeface="Arial" panose="020B0604020202020204" pitchFamily="34" charset="0"/>
                <a:cs typeface="Arial" panose="020B0604020202020204" pitchFamily="34" charset="0"/>
              </a:rPr>
              <a:t>Kafka APIs</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Producer </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Consumer</a:t>
            </a:r>
          </a:p>
          <a:p>
            <a:pPr marL="971550" lvl="1" indent="-514350">
              <a:buFont typeface="Wingdings" panose="05000000000000000000" pitchFamily="2" charset="2"/>
              <a:buChar char="§"/>
            </a:pP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400050" indent="-400050">
              <a:buFont typeface="+mj-lt"/>
              <a:buAutoNum type="arabicPeriod"/>
            </a:pPr>
            <a:endParaRPr lang="fr-FR" sz="2800" dirty="0">
              <a:solidFill>
                <a:schemeClr val="tx1">
                  <a:lumMod val="75000"/>
                  <a:lumOff val="25000"/>
                </a:schemeClr>
              </a:solidFill>
              <a:latin typeface="Arial" panose="020B0604020202020204" pitchFamily="34" charset="0"/>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2" name="Espace réservé du texte 1">
            <a:extLst>
              <a:ext uri="{FF2B5EF4-FFF2-40B4-BE49-F238E27FC236}">
                <a16:creationId xmlns:a16="http://schemas.microsoft.com/office/drawing/2014/main" id="{93E1509A-4034-AC01-B82A-8DB835686A4E}"/>
              </a:ext>
            </a:extLst>
          </p:cNvPr>
          <p:cNvSpPr>
            <a:spLocks noGrp="1"/>
          </p:cNvSpPr>
          <p:nvPr>
            <p:ph type="body" sz="quarter" idx="10"/>
          </p:nvPr>
        </p:nvSpPr>
        <p:spPr/>
        <p:txBody>
          <a:bodyPr/>
          <a:lstStyle/>
          <a:p>
            <a:r>
              <a:rPr lang="fr-FR" b="1" dirty="0">
                <a:solidFill>
                  <a:srgbClr val="E5430D"/>
                </a:solidFill>
              </a:rPr>
              <a:t>Fundamental</a:t>
            </a:r>
            <a:r>
              <a:rPr lang="fr-FR" b="1" dirty="0"/>
              <a:t>s &amp; Beyond</a:t>
            </a:r>
            <a:endParaRPr lang="fr-FR" b="1" dirty="0">
              <a:solidFill>
                <a:srgbClr val="E5430D"/>
              </a:solidFill>
            </a:endParaRPr>
          </a:p>
        </p:txBody>
      </p:sp>
      <p:sp>
        <p:nvSpPr>
          <p:cNvPr id="5" name="Espace réservé du texte 4">
            <a:extLst>
              <a:ext uri="{FF2B5EF4-FFF2-40B4-BE49-F238E27FC236}">
                <a16:creationId xmlns:a16="http://schemas.microsoft.com/office/drawing/2014/main" id="{E303EE23-7AF3-57F0-A869-B84AEA101236}"/>
              </a:ext>
            </a:extLst>
          </p:cNvPr>
          <p:cNvSpPr>
            <a:spLocks noGrp="1"/>
          </p:cNvSpPr>
          <p:nvPr>
            <p:ph type="body" sz="quarter" idx="11"/>
          </p:nvPr>
        </p:nvSpPr>
        <p:spPr/>
        <p:txBody>
          <a:bodyPr/>
          <a:lstStyle/>
          <a:p>
            <a:r>
              <a:rPr lang="fr-FR" sz="1800" dirty="0">
                <a:solidFill>
                  <a:schemeClr val="tx1">
                    <a:lumMod val="75000"/>
                    <a:lumOff val="25000"/>
                  </a:schemeClr>
                </a:solidFill>
              </a:rPr>
              <a:t>APACHE KAFKA </a:t>
            </a:r>
            <a:endParaRPr lang="fr-FR" sz="1800" b="1" dirty="0">
              <a:solidFill>
                <a:schemeClr val="tx1">
                  <a:lumMod val="75000"/>
                  <a:lumOff val="25000"/>
                </a:schemeClr>
              </a:solidFill>
            </a:endParaRPr>
          </a:p>
        </p:txBody>
      </p:sp>
      <p:sp>
        <p:nvSpPr>
          <p:cNvPr id="18" name="Graphique 14">
            <a:extLst>
              <a:ext uri="{FF2B5EF4-FFF2-40B4-BE49-F238E27FC236}">
                <a16:creationId xmlns:a16="http://schemas.microsoft.com/office/drawing/2014/main" id="{128A026B-D44D-ED3D-C44D-A7E4E34FC42F}"/>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BE7F98B-9F27-E3B3-834F-AC9DFFBCF236}"/>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F48C4CF7-1997-B157-71EA-CD043AFA5139}"/>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244032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C956-1276-FC8E-19DF-D5E8C37B083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07077D0-168F-272B-A767-90F5AD382D4A}"/>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et démarrage d’un </a:t>
            </a:r>
            <a:r>
              <a:rPr lang="fr-FR" sz="2800" dirty="0" err="1">
                <a:solidFill>
                  <a:schemeClr val="tx1">
                    <a:lumMod val="75000"/>
                    <a:lumOff val="25000"/>
                  </a:schemeClr>
                </a:solidFill>
              </a:rPr>
              <a:t>noeud</a:t>
            </a:r>
            <a:r>
              <a:rPr lang="fr-FR" sz="2800" dirty="0">
                <a:solidFill>
                  <a:schemeClr val="tx1">
                    <a:lumMod val="75000"/>
                    <a:lumOff val="25000"/>
                  </a:schemeClr>
                </a:solidFill>
              </a:rPr>
              <a:t> </a:t>
            </a:r>
          </a:p>
        </p:txBody>
      </p:sp>
      <p:sp>
        <p:nvSpPr>
          <p:cNvPr id="6" name="TextBox 13">
            <a:extLst>
              <a:ext uri="{FF2B5EF4-FFF2-40B4-BE49-F238E27FC236}">
                <a16:creationId xmlns:a16="http://schemas.microsoft.com/office/drawing/2014/main" id="{273E6259-C3DE-5A22-CA9E-DEE5380DE0EE}"/>
              </a:ext>
            </a:extLst>
          </p:cNvPr>
          <p:cNvSpPr txBox="1"/>
          <p:nvPr/>
        </p:nvSpPr>
        <p:spPr>
          <a:xfrm>
            <a:off x="267716" y="848330"/>
            <a:ext cx="10104377" cy="981807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dirty="0">
                <a:solidFill>
                  <a:schemeClr val="tx1">
                    <a:lumMod val="75000"/>
                    <a:lumOff val="25000"/>
                  </a:schemeClr>
                </a:solidFill>
              </a:rPr>
              <a:t>La distribution fournit un script de démarrage :</a:t>
            </a:r>
            <a:r>
              <a:rPr lang="fr-FR" sz="2800" b="1" i="1" dirty="0">
                <a:solidFill>
                  <a:schemeClr val="tx1">
                    <a:lumMod val="75000"/>
                    <a:lumOff val="25000"/>
                  </a:schemeClr>
                </a:solidFill>
              </a:rPr>
              <a:t>kafka-server-start.sh</a:t>
            </a:r>
          </a:p>
          <a:p>
            <a:endParaRPr lang="fr-FR" sz="2800" dirty="0">
              <a:solidFill>
                <a:schemeClr val="tx1">
                  <a:lumMod val="75000"/>
                  <a:lumOff val="25000"/>
                </a:schemeClr>
              </a:solidFill>
            </a:endParaRPr>
          </a:p>
          <a:p>
            <a:r>
              <a:rPr lang="fr-FR" sz="2800" dirty="0">
                <a:solidFill>
                  <a:schemeClr val="tx1">
                    <a:lumMod val="75000"/>
                    <a:lumOff val="25000"/>
                  </a:schemeClr>
                </a:solidFill>
              </a:rPr>
              <a:t>Chaque </a:t>
            </a:r>
            <a:r>
              <a:rPr lang="fr-FR" sz="2800" dirty="0" err="1">
                <a:solidFill>
                  <a:schemeClr val="tx1">
                    <a:lumMod val="75000"/>
                    <a:lumOff val="25000"/>
                  </a:schemeClr>
                </a:solidFill>
              </a:rPr>
              <a:t>noeud</a:t>
            </a:r>
            <a:r>
              <a:rPr lang="fr-FR" sz="2800" dirty="0">
                <a:solidFill>
                  <a:schemeClr val="tx1">
                    <a:lumMod val="75000"/>
                    <a:lumOff val="25000"/>
                  </a:schemeClr>
                </a:solidFill>
              </a:rPr>
              <a:t> est démarré via ce script qui lit sa configuration :Dans un fichier </a:t>
            </a:r>
            <a:r>
              <a:rPr lang="fr-FR" sz="2800" b="1" i="1" dirty="0" err="1">
                <a:solidFill>
                  <a:schemeClr val="tx1">
                    <a:lumMod val="75000"/>
                    <a:lumOff val="25000"/>
                  </a:schemeClr>
                </a:solidFill>
              </a:rPr>
              <a:t>server.properties</a:t>
            </a:r>
            <a:endParaRPr lang="fr-FR" sz="2800" b="1" i="1" dirty="0">
              <a:solidFill>
                <a:schemeClr val="tx1">
                  <a:lumMod val="75000"/>
                  <a:lumOff val="25000"/>
                </a:schemeClr>
              </a:solidFill>
            </a:endParaRPr>
          </a:p>
          <a:p>
            <a:endParaRPr lang="fr-FR" sz="2800" dirty="0">
              <a:solidFill>
                <a:schemeClr val="tx1">
                  <a:lumMod val="75000"/>
                  <a:lumOff val="25000"/>
                </a:schemeClr>
              </a:solidFill>
            </a:endParaRPr>
          </a:p>
          <a:p>
            <a:r>
              <a:rPr lang="fr-FR" sz="2800" dirty="0">
                <a:solidFill>
                  <a:schemeClr val="tx1">
                    <a:lumMod val="75000"/>
                    <a:lumOff val="25000"/>
                  </a:schemeClr>
                </a:solidFill>
              </a:rPr>
              <a:t>Des propriétés peuvent être surchargées par la commande en ligne via l’option </a:t>
            </a:r>
            <a:r>
              <a:rPr lang="fr-FR" sz="2800" b="1" i="1" dirty="0">
                <a:solidFill>
                  <a:schemeClr val="tx1">
                    <a:lumMod val="75000"/>
                    <a:lumOff val="25000"/>
                  </a:schemeClr>
                </a:solidFill>
              </a:rPr>
              <a:t>-- </a:t>
            </a:r>
            <a:r>
              <a:rPr lang="fr-FR" sz="2800" b="1" i="1" dirty="0" err="1">
                <a:solidFill>
                  <a:schemeClr val="tx1">
                    <a:lumMod val="75000"/>
                    <a:lumOff val="25000"/>
                  </a:schemeClr>
                </a:solidFill>
              </a:rPr>
              <a:t>override</a:t>
            </a:r>
            <a:endParaRPr lang="fr-FR" sz="28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4391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D9B0-B098-9179-E630-0714726731D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D471CEA-4ADA-2E21-F926-02DBC7D9F99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Configuration par défaut des topics</a:t>
            </a:r>
          </a:p>
        </p:txBody>
      </p:sp>
      <p:sp>
        <p:nvSpPr>
          <p:cNvPr id="6" name="TextBox 13">
            <a:extLst>
              <a:ext uri="{FF2B5EF4-FFF2-40B4-BE49-F238E27FC236}">
                <a16:creationId xmlns:a16="http://schemas.microsoft.com/office/drawing/2014/main" id="{A9F0B1E4-0A83-5499-F581-E5720553FECB}"/>
              </a:ext>
            </a:extLst>
          </p:cNvPr>
          <p:cNvSpPr txBox="1"/>
          <p:nvPr/>
        </p:nvSpPr>
        <p:spPr>
          <a:xfrm>
            <a:off x="267716" y="848330"/>
            <a:ext cx="10104377" cy="10402848"/>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err="1">
                <a:solidFill>
                  <a:schemeClr val="tx1">
                    <a:lumMod val="75000"/>
                    <a:lumOff val="25000"/>
                  </a:schemeClr>
                </a:solidFill>
              </a:rPr>
              <a:t>num.partitions</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default.replication.factor</a:t>
            </a:r>
            <a:r>
              <a:rPr lang="fr-FR" sz="2800" b="1" i="1" dirty="0">
                <a:solidFill>
                  <a:schemeClr val="tx1">
                    <a:lumMod val="75000"/>
                    <a:lumOff val="25000"/>
                  </a:schemeClr>
                </a:solidFill>
              </a:rPr>
              <a:t> </a:t>
            </a:r>
            <a:r>
              <a:rPr lang="fr-FR" sz="2800" dirty="0">
                <a:solidFill>
                  <a:schemeClr val="tx1">
                    <a:lumMod val="75000"/>
                    <a:lumOff val="25000"/>
                  </a:schemeClr>
                </a:solidFill>
              </a:rPr>
              <a:t>: Par défaut 1</a:t>
            </a:r>
          </a:p>
          <a:p>
            <a:r>
              <a:rPr lang="fr-FR" sz="2800" b="1" i="1" dirty="0" err="1">
                <a:solidFill>
                  <a:schemeClr val="tx1">
                    <a:lumMod val="75000"/>
                    <a:lumOff val="25000"/>
                  </a:schemeClr>
                </a:solidFill>
              </a:rPr>
              <a:t>min.insync.replicas</a:t>
            </a:r>
            <a:r>
              <a:rPr lang="fr-FR" sz="2800" b="1" i="1" dirty="0">
                <a:solidFill>
                  <a:schemeClr val="tx1">
                    <a:lumMod val="75000"/>
                    <a:lumOff val="25000"/>
                  </a:schemeClr>
                </a:solidFill>
              </a:rPr>
              <a:t> </a:t>
            </a:r>
            <a:r>
              <a:rPr lang="fr-FR" sz="2800" dirty="0">
                <a:solidFill>
                  <a:schemeClr val="tx1">
                    <a:lumMod val="75000"/>
                    <a:lumOff val="25000"/>
                  </a:schemeClr>
                </a:solidFill>
              </a:rPr>
              <a:t>: Joue sur les garanties de message. </a:t>
            </a:r>
          </a:p>
          <a:p>
            <a:r>
              <a:rPr lang="fr-FR" sz="2800" dirty="0">
                <a:solidFill>
                  <a:schemeClr val="tx1">
                    <a:lumMod val="75000"/>
                    <a:lumOff val="25000"/>
                  </a:schemeClr>
                </a:solidFill>
              </a:rPr>
              <a:t>Par défaut 1</a:t>
            </a:r>
          </a:p>
          <a:p>
            <a:r>
              <a:rPr lang="fr-FR" sz="2800" b="1" i="1" dirty="0">
                <a:solidFill>
                  <a:schemeClr val="tx1">
                    <a:lumMod val="75000"/>
                    <a:lumOff val="25000"/>
                  </a:schemeClr>
                </a:solidFill>
              </a:rPr>
              <a:t>log.retention.ms </a:t>
            </a:r>
            <a:r>
              <a:rPr lang="fr-FR" sz="2800" dirty="0">
                <a:solidFill>
                  <a:schemeClr val="tx1">
                    <a:lumMod val="75000"/>
                    <a:lumOff val="25000"/>
                  </a:schemeClr>
                </a:solidFill>
              </a:rPr>
              <a:t>: Durée de rétention de messages. </a:t>
            </a:r>
          </a:p>
          <a:p>
            <a:r>
              <a:rPr lang="fr-FR" sz="2800" dirty="0">
                <a:solidFill>
                  <a:schemeClr val="tx1">
                    <a:lumMod val="75000"/>
                    <a:lumOff val="25000"/>
                  </a:schemeClr>
                </a:solidFill>
              </a:rPr>
              <a:t>Par défaut 7J </a:t>
            </a:r>
          </a:p>
          <a:p>
            <a:r>
              <a:rPr lang="fr-FR" sz="2800" b="1" i="1" dirty="0" err="1">
                <a:solidFill>
                  <a:schemeClr val="tx1">
                    <a:lumMod val="75000"/>
                    <a:lumOff val="25000"/>
                  </a:schemeClr>
                </a:solidFill>
              </a:rPr>
              <a:t>log.segment.bytes</a:t>
            </a:r>
            <a:r>
              <a:rPr lang="fr-FR" sz="2800" b="1" i="1" dirty="0">
                <a:solidFill>
                  <a:schemeClr val="tx1">
                    <a:lumMod val="75000"/>
                    <a:lumOff val="25000"/>
                  </a:schemeClr>
                </a:solidFill>
              </a:rPr>
              <a:t> </a:t>
            </a:r>
            <a:r>
              <a:rPr lang="fr-FR" sz="2800" dirty="0">
                <a:solidFill>
                  <a:schemeClr val="tx1">
                    <a:lumMod val="75000"/>
                    <a:lumOff val="25000"/>
                  </a:schemeClr>
                </a:solidFill>
              </a:rPr>
              <a:t>: Taille d’un segment. </a:t>
            </a:r>
          </a:p>
          <a:p>
            <a:r>
              <a:rPr lang="fr-FR" sz="2800" dirty="0">
                <a:solidFill>
                  <a:schemeClr val="tx1">
                    <a:lumMod val="75000"/>
                    <a:lumOff val="25000"/>
                  </a:schemeClr>
                </a:solidFill>
              </a:rPr>
              <a:t>				1Go par défaut</a:t>
            </a:r>
          </a:p>
          <a:p>
            <a:r>
              <a:rPr lang="fr-FR" sz="2800" b="1" i="1" dirty="0" err="1">
                <a:solidFill>
                  <a:schemeClr val="tx1">
                    <a:lumMod val="75000"/>
                    <a:lumOff val="25000"/>
                  </a:schemeClr>
                </a:solidFill>
              </a:rPr>
              <a:t>message.max.bytes</a:t>
            </a:r>
            <a:r>
              <a:rPr lang="fr-FR" sz="2800" b="1" i="1" dirty="0">
                <a:solidFill>
                  <a:schemeClr val="tx1">
                    <a:lumMod val="75000"/>
                    <a:lumOff val="25000"/>
                  </a:schemeClr>
                </a:solidFill>
              </a:rPr>
              <a:t> </a:t>
            </a:r>
            <a:r>
              <a:rPr lang="fr-FR" sz="2800" dirty="0">
                <a:solidFill>
                  <a:schemeClr val="tx1">
                    <a:lumMod val="75000"/>
                    <a:lumOff val="25000"/>
                  </a:schemeClr>
                </a:solidFill>
              </a:rPr>
              <a:t>: Taille max d’un message. </a:t>
            </a:r>
          </a:p>
          <a:p>
            <a:r>
              <a:rPr lang="fr-FR" sz="2800" dirty="0">
                <a:solidFill>
                  <a:schemeClr val="tx1">
                    <a:lumMod val="75000"/>
                    <a:lumOff val="25000"/>
                  </a:schemeClr>
                </a:solidFill>
              </a:rPr>
              <a:t>1Go par défaut</a:t>
            </a: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81331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C534E-3C41-19DC-0EF0-DB14933DA60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EE836F1-A2DC-EC4B-7AE1-5CD66F1AA98F}"/>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1FBCED8B-55A2-F114-AD45-F4D207493433}"/>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workshop_commands/c1.sh</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42D36471-27DE-1907-8EBD-AC25AA1E9819}"/>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D384ACCF-93F3-99AE-F10C-2727B77A1B95}"/>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BF7E3-9231-EA5F-724C-ABC08D519E66}"/>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16043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1E513-46AA-8D81-2412-F20978DC504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93E790F-F992-C2D4-8E5C-4532DD727C7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Concepts </a:t>
            </a:r>
          </a:p>
        </p:txBody>
      </p:sp>
      <p:sp>
        <p:nvSpPr>
          <p:cNvPr id="6" name="TextBox 13">
            <a:extLst>
              <a:ext uri="{FF2B5EF4-FFF2-40B4-BE49-F238E27FC236}">
                <a16:creationId xmlns:a16="http://schemas.microsoft.com/office/drawing/2014/main" id="{28D79FDD-185C-3389-4285-F6FF362A074A}"/>
              </a:ext>
            </a:extLst>
          </p:cNvPr>
          <p:cNvSpPr txBox="1"/>
          <p:nvPr/>
        </p:nvSpPr>
        <p:spPr>
          <a:xfrm>
            <a:off x="192216" y="923831"/>
            <a:ext cx="10104377" cy="7909858"/>
          </a:xfrm>
          <a:prstGeom prst="rect">
            <a:avLst/>
          </a:prstGeom>
          <a:noFill/>
        </p:spPr>
        <p:txBody>
          <a:bodyPr wrap="square">
            <a:spAutoFit/>
          </a:bodyPr>
          <a:lstStyle/>
          <a:p>
            <a:endParaRPr lang="fr-FR" sz="2800" dirty="0">
              <a:solidFill>
                <a:schemeClr val="tx1">
                  <a:lumMod val="75000"/>
                  <a:lumOff val="25000"/>
                </a:schemeClr>
              </a:solidFill>
            </a:endParaRPr>
          </a:p>
          <a:p>
            <a:endParaRPr lang="fr-FR" dirty="0"/>
          </a:p>
          <a:p>
            <a:endParaRPr lang="fr-FR" sz="3200" dirty="0">
              <a:solidFill>
                <a:schemeClr val="tx1">
                  <a:lumMod val="75000"/>
                  <a:lumOff val="25000"/>
                </a:schemeClr>
              </a:solidFill>
            </a:endParaRPr>
          </a:p>
          <a:p>
            <a:r>
              <a:rPr lang="fr-FR" sz="3200" dirty="0">
                <a:solidFill>
                  <a:schemeClr val="tx1">
                    <a:lumMod val="75000"/>
                    <a:lumOff val="25000"/>
                  </a:schemeClr>
                </a:solidFill>
              </a:rPr>
              <a:t>Le répertoire </a:t>
            </a:r>
            <a:r>
              <a:rPr lang="fr-FR" sz="3200" b="1" i="1" dirty="0">
                <a:solidFill>
                  <a:schemeClr val="tx1">
                    <a:lumMod val="75000"/>
                    <a:lumOff val="25000"/>
                  </a:schemeClr>
                </a:solidFill>
              </a:rPr>
              <a:t>$KAFKA_HOME/bin </a:t>
            </a:r>
            <a:r>
              <a:rPr lang="fr-FR" sz="3200" dirty="0">
                <a:solidFill>
                  <a:schemeClr val="tx1">
                    <a:lumMod val="75000"/>
                    <a:lumOff val="25000"/>
                  </a:schemeClr>
                </a:solidFill>
              </a:rPr>
              <a:t>contient de nombreux scripts utilitaires dédiés à l’exploitation du cluster.</a:t>
            </a:r>
          </a:p>
          <a:p>
            <a:endParaRPr lang="fr-FR" sz="3200" dirty="0">
              <a:solidFill>
                <a:schemeClr val="tx1">
                  <a:lumMod val="75000"/>
                  <a:lumOff val="25000"/>
                </a:schemeClr>
              </a:solidFill>
            </a:endParaRPr>
          </a:p>
          <a:p>
            <a:r>
              <a:rPr lang="fr-FR" sz="3200" dirty="0">
                <a:solidFill>
                  <a:schemeClr val="tx1">
                    <a:lumMod val="75000"/>
                    <a:lumOff val="25000"/>
                  </a:schemeClr>
                </a:solidFill>
              </a:rPr>
              <a:t>Les scripts utilisent l’API Java de Kafka</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72789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29BD-8699-192E-0C32-FAC91E9B71D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F79D76A-8AFF-CDD7-5992-284ACCE1AE7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Gestion des topics </a:t>
            </a:r>
          </a:p>
        </p:txBody>
      </p:sp>
      <p:sp>
        <p:nvSpPr>
          <p:cNvPr id="6" name="TextBox 13">
            <a:extLst>
              <a:ext uri="{FF2B5EF4-FFF2-40B4-BE49-F238E27FC236}">
                <a16:creationId xmlns:a16="http://schemas.microsoft.com/office/drawing/2014/main" id="{34C1B6BB-01A5-359A-34CE-82715AFB98A8}"/>
              </a:ext>
            </a:extLst>
          </p:cNvPr>
          <p:cNvSpPr txBox="1"/>
          <p:nvPr/>
        </p:nvSpPr>
        <p:spPr>
          <a:xfrm>
            <a:off x="192216" y="923831"/>
            <a:ext cx="10104377" cy="8956298"/>
          </a:xfrm>
          <a:prstGeom prst="rect">
            <a:avLst/>
          </a:prstGeom>
          <a:noFill/>
        </p:spPr>
        <p:txBody>
          <a:bodyPr wrap="square">
            <a:spAutoFit/>
          </a:bodyPr>
          <a:lstStyle/>
          <a:p>
            <a:endParaRPr lang="fr-FR" dirty="0"/>
          </a:p>
          <a:p>
            <a:r>
              <a:rPr lang="fr-FR" dirty="0">
                <a:solidFill>
                  <a:schemeClr val="tx1">
                    <a:lumMod val="75000"/>
                    <a:lumOff val="25000"/>
                  </a:schemeClr>
                </a:solidFill>
              </a:rPr>
              <a:t>Le script </a:t>
            </a:r>
            <a:r>
              <a:rPr lang="fr-FR" b="1" i="1" dirty="0">
                <a:solidFill>
                  <a:schemeClr val="tx1">
                    <a:lumMod val="75000"/>
                    <a:lumOff val="25000"/>
                  </a:schemeClr>
                </a:solidFill>
              </a:rPr>
              <a:t>bin/kafka-topics.sh </a:t>
            </a:r>
            <a:r>
              <a:rPr lang="fr-FR" dirty="0">
                <a:solidFill>
                  <a:schemeClr val="tx1">
                    <a:lumMod val="75000"/>
                    <a:lumOff val="25000"/>
                  </a:schemeClr>
                </a:solidFill>
              </a:rPr>
              <a:t>permet de créer, supprimer, modifier visualiser un topic.</a:t>
            </a:r>
          </a:p>
          <a:p>
            <a:endParaRPr lang="fr-FR" dirty="0">
              <a:solidFill>
                <a:schemeClr val="tx1">
                  <a:lumMod val="75000"/>
                  <a:lumOff val="25000"/>
                </a:schemeClr>
              </a:solidFill>
            </a:endParaRPr>
          </a:p>
          <a:p>
            <a:r>
              <a:rPr lang="fr-FR" dirty="0">
                <a:solidFill>
                  <a:schemeClr val="tx1">
                    <a:lumMod val="75000"/>
                    <a:lumOff val="25000"/>
                  </a:schemeClr>
                </a:solidFill>
              </a:rPr>
              <a:t>Les valeurs par défaut des topics sont définis dans </a:t>
            </a:r>
            <a:r>
              <a:rPr lang="fr-FR" i="1" dirty="0" err="1">
                <a:solidFill>
                  <a:schemeClr val="tx1">
                    <a:lumMod val="75000"/>
                    <a:lumOff val="25000"/>
                  </a:schemeClr>
                </a:solidFill>
              </a:rPr>
              <a:t>server.properties</a:t>
            </a:r>
            <a:r>
              <a:rPr lang="fr-FR" i="1" dirty="0">
                <a:solidFill>
                  <a:schemeClr val="tx1">
                    <a:lumMod val="75000"/>
                    <a:lumOff val="25000"/>
                  </a:schemeClr>
                </a:solidFill>
              </a:rPr>
              <a:t> </a:t>
            </a:r>
            <a:r>
              <a:rPr lang="fr-FR" dirty="0">
                <a:solidFill>
                  <a:schemeClr val="tx1">
                    <a:lumMod val="75000"/>
                    <a:lumOff val="25000"/>
                  </a:schemeClr>
                </a:solidFill>
              </a:rPr>
              <a:t>mais peuvent être surchargées pour chaque topic.</a:t>
            </a:r>
          </a:p>
          <a:p>
            <a:endParaRPr lang="fr-FR" dirty="0">
              <a:solidFill>
                <a:schemeClr val="tx1">
                  <a:lumMod val="75000"/>
                  <a:lumOff val="25000"/>
                </a:schemeClr>
              </a:solidFill>
            </a:endParaRPr>
          </a:p>
          <a:p>
            <a:r>
              <a:rPr lang="fr-FR" dirty="0">
                <a:solidFill>
                  <a:schemeClr val="tx1">
                    <a:lumMod val="75000"/>
                    <a:lumOff val="25000"/>
                  </a:schemeClr>
                </a:solidFill>
              </a:rPr>
              <a:t>Exemple création de topic :</a:t>
            </a:r>
          </a:p>
          <a:p>
            <a:endParaRPr lang="fr-FR" dirty="0"/>
          </a:p>
          <a:p>
            <a:r>
              <a:rPr lang="fr-FR" i="1" dirty="0"/>
              <a:t>bin/kafka-topics.sh --</a:t>
            </a:r>
            <a:r>
              <a:rPr lang="fr-FR" i="1" dirty="0" err="1"/>
              <a:t>create</a:t>
            </a:r>
            <a:r>
              <a:rPr lang="fr-FR" i="1" dirty="0"/>
              <a:t> \ </a:t>
            </a:r>
          </a:p>
          <a:p>
            <a:r>
              <a:rPr lang="fr-FR" i="1" dirty="0"/>
              <a:t>--</a:t>
            </a:r>
            <a:r>
              <a:rPr lang="fr-FR" i="1" dirty="0" err="1"/>
              <a:t>bootstrap</a:t>
            </a:r>
            <a:r>
              <a:rPr lang="fr-FR" i="1" dirty="0"/>
              <a:t>-server localhost:9092 \ </a:t>
            </a:r>
          </a:p>
          <a:p>
            <a:r>
              <a:rPr lang="fr-FR" i="1" dirty="0"/>
              <a:t>--</a:t>
            </a:r>
            <a:r>
              <a:rPr lang="fr-FR" i="1" dirty="0" err="1"/>
              <a:t>replication</a:t>
            </a:r>
            <a:r>
              <a:rPr lang="fr-FR" i="1" dirty="0"/>
              <a:t>-factor 1 --partitions 13 \ </a:t>
            </a:r>
          </a:p>
          <a:p>
            <a:r>
              <a:rPr lang="fr-FR" i="1" dirty="0"/>
              <a:t>--topic </a:t>
            </a:r>
            <a:r>
              <a:rPr lang="fr-FR" i="1" dirty="0" err="1"/>
              <a:t>my</a:t>
            </a:r>
            <a:r>
              <a:rPr lang="fr-FR" i="1" dirty="0"/>
              <a:t>-topic</a:t>
            </a:r>
          </a:p>
          <a:p>
            <a:endParaRPr lang="fr-FR" dirty="0"/>
          </a:p>
          <a:p>
            <a:r>
              <a:rPr lang="fr-FR" dirty="0"/>
              <a:t>Exemple listing des topics :</a:t>
            </a:r>
          </a:p>
          <a:p>
            <a:endParaRPr lang="fr-FR" dirty="0"/>
          </a:p>
          <a:p>
            <a:r>
              <a:rPr lang="fr-FR" i="1" dirty="0"/>
              <a:t>bin/kafka-topics.sh --</a:t>
            </a:r>
            <a:r>
              <a:rPr lang="fr-FR" i="1" dirty="0" err="1"/>
              <a:t>list</a:t>
            </a:r>
            <a:r>
              <a:rPr lang="fr-FR" i="1" dirty="0"/>
              <a:t> \ </a:t>
            </a:r>
          </a:p>
          <a:p>
            <a:r>
              <a:rPr lang="fr-FR" i="1" dirty="0"/>
              <a:t>--</a:t>
            </a:r>
            <a:r>
              <a:rPr lang="fr-FR" i="1" dirty="0" err="1"/>
              <a:t>bootstrap</a:t>
            </a:r>
            <a:r>
              <a:rPr lang="fr-FR" i="1" dirty="0"/>
              <a:t>-server localhost:9092 </a:t>
            </a: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82707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0115-6533-A85C-BF50-B46481A655D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0B0423-7A4B-B439-9FAD-F520717A90C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Choix du nombre de partitions</a:t>
            </a:r>
          </a:p>
        </p:txBody>
      </p:sp>
      <p:sp>
        <p:nvSpPr>
          <p:cNvPr id="6" name="TextBox 13">
            <a:extLst>
              <a:ext uri="{FF2B5EF4-FFF2-40B4-BE49-F238E27FC236}">
                <a16:creationId xmlns:a16="http://schemas.microsoft.com/office/drawing/2014/main" id="{76D6ABF7-3F78-E8D3-822E-4019E8BBF014}"/>
              </a:ext>
            </a:extLst>
          </p:cNvPr>
          <p:cNvSpPr txBox="1"/>
          <p:nvPr/>
        </p:nvSpPr>
        <p:spPr>
          <a:xfrm>
            <a:off x="192216" y="923831"/>
            <a:ext cx="10104377" cy="9233297"/>
          </a:xfrm>
          <a:prstGeom prst="rect">
            <a:avLst/>
          </a:prstGeom>
          <a:noFill/>
        </p:spPr>
        <p:txBody>
          <a:bodyPr wrap="square">
            <a:spAutoFit/>
          </a:bodyPr>
          <a:lstStyle/>
          <a:p>
            <a:endParaRPr lang="fr-FR" dirty="0"/>
          </a:p>
          <a:p>
            <a:r>
              <a:rPr lang="fr-FR" dirty="0">
                <a:solidFill>
                  <a:schemeClr val="tx1">
                    <a:lumMod val="75000"/>
                    <a:lumOff val="25000"/>
                  </a:schemeClr>
                </a:solidFill>
              </a:rPr>
              <a:t>Une fois un </a:t>
            </a:r>
            <a:r>
              <a:rPr lang="fr-FR" i="1" dirty="0">
                <a:solidFill>
                  <a:schemeClr val="tx1">
                    <a:lumMod val="75000"/>
                    <a:lumOff val="25000"/>
                  </a:schemeClr>
                </a:solidFill>
              </a:rPr>
              <a:t>topic </a:t>
            </a:r>
            <a:r>
              <a:rPr lang="fr-FR" dirty="0">
                <a:solidFill>
                  <a:schemeClr val="tx1">
                    <a:lumMod val="75000"/>
                    <a:lumOff val="25000"/>
                  </a:schemeClr>
                </a:solidFill>
              </a:rPr>
              <a:t>créé, on ne peut pas diminuer son nombre de partitions. Une augmentation est possible mais peut générer des problèmes.</a:t>
            </a:r>
          </a:p>
          <a:p>
            <a:endParaRPr lang="fr-FR" dirty="0">
              <a:solidFill>
                <a:schemeClr val="tx1">
                  <a:lumMod val="75000"/>
                  <a:lumOff val="25000"/>
                </a:schemeClr>
              </a:solidFill>
            </a:endParaRPr>
          </a:p>
          <a:p>
            <a:r>
              <a:rPr lang="fr-FR" dirty="0">
                <a:solidFill>
                  <a:schemeClr val="tx1">
                    <a:lumMod val="75000"/>
                    <a:lumOff val="25000"/>
                  </a:schemeClr>
                </a:solidFill>
              </a:rPr>
              <a:t>Lors du choix, il faut tenir compte de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Du débit des écritures </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 débit maximum de consommation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L’espace disque et la bande passante réseau sur chaque broker</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En général en augmentant le nombre de partitions, on augmente le débit global de l’application en s’autorisant plus de consommateurs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Mais évitez de surestimer, car chaque partition utilise de la mémoire et le nombre de partitions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278133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544C-D06B-65F9-CC54-F67E0BEFDD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7BAE827-33DB-E58A-6879-BBA43F4DABA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Envoi de message</a:t>
            </a:r>
          </a:p>
        </p:txBody>
      </p:sp>
      <p:sp>
        <p:nvSpPr>
          <p:cNvPr id="6" name="TextBox 13">
            <a:extLst>
              <a:ext uri="{FF2B5EF4-FFF2-40B4-BE49-F238E27FC236}">
                <a16:creationId xmlns:a16="http://schemas.microsoft.com/office/drawing/2014/main" id="{2194CB2E-3977-A3D0-0617-035AC3DC9085}"/>
              </a:ext>
            </a:extLst>
          </p:cNvPr>
          <p:cNvSpPr txBox="1"/>
          <p:nvPr/>
        </p:nvSpPr>
        <p:spPr>
          <a:xfrm>
            <a:off x="192216" y="923831"/>
            <a:ext cx="10104377" cy="8125301"/>
          </a:xfrm>
          <a:prstGeom prst="rect">
            <a:avLst/>
          </a:prstGeom>
          <a:noFill/>
        </p:spPr>
        <p:txBody>
          <a:bodyPr wrap="square">
            <a:spAutoFit/>
          </a:bodyPr>
          <a:lstStyle/>
          <a:p>
            <a:endParaRPr lang="fr-FR" dirty="0"/>
          </a:p>
          <a:p>
            <a:r>
              <a:rPr lang="fr-FR" sz="2400" dirty="0">
                <a:solidFill>
                  <a:schemeClr val="tx1">
                    <a:lumMod val="75000"/>
                    <a:lumOff val="25000"/>
                  </a:schemeClr>
                </a:solidFill>
              </a:rPr>
              <a:t>Le script </a:t>
            </a:r>
            <a:r>
              <a:rPr lang="fr-FR" sz="2400" b="1" i="1" dirty="0">
                <a:solidFill>
                  <a:schemeClr val="tx1">
                    <a:lumMod val="75000"/>
                    <a:lumOff val="25000"/>
                  </a:schemeClr>
                </a:solidFill>
              </a:rPr>
              <a:t>bin/kafka-console-producer.sh </a:t>
            </a:r>
            <a:r>
              <a:rPr lang="fr-FR" sz="2400" dirty="0">
                <a:solidFill>
                  <a:schemeClr val="tx1">
                    <a:lumMod val="75000"/>
                    <a:lumOff val="25000"/>
                  </a:schemeClr>
                </a:solidFill>
              </a:rPr>
              <a:t>permet de tester l’envoi des messages sur un topic</a:t>
            </a:r>
          </a:p>
          <a:p>
            <a:endParaRPr lang="fr-FR" sz="2400" dirty="0">
              <a:solidFill>
                <a:schemeClr val="tx1">
                  <a:lumMod val="75000"/>
                  <a:lumOff val="25000"/>
                </a:schemeClr>
              </a:solidFill>
            </a:endParaRPr>
          </a:p>
          <a:p>
            <a:r>
              <a:rPr lang="fr-FR" sz="2400" dirty="0">
                <a:solidFill>
                  <a:schemeClr val="tx1">
                    <a:lumMod val="75000"/>
                    <a:lumOff val="25000"/>
                  </a:schemeClr>
                </a:solidFill>
              </a:rPr>
              <a:t>Exemple : </a:t>
            </a:r>
          </a:p>
          <a:p>
            <a:r>
              <a:rPr lang="fr-FR" sz="2400" i="1" dirty="0">
                <a:solidFill>
                  <a:schemeClr val="tx1">
                    <a:lumMod val="75000"/>
                    <a:lumOff val="25000"/>
                  </a:schemeClr>
                </a:solidFill>
              </a:rPr>
              <a:t>bin/kafka-console-producer.sh \ </a:t>
            </a:r>
          </a:p>
          <a:p>
            <a:r>
              <a:rPr lang="fr-FR" sz="2400" i="1" dirty="0">
                <a:solidFill>
                  <a:schemeClr val="tx1">
                    <a:lumMod val="75000"/>
                    <a:lumOff val="25000"/>
                  </a:schemeClr>
                </a:solidFill>
              </a:rPr>
              <a:t>--</a:t>
            </a:r>
            <a:r>
              <a:rPr lang="fr-FR" sz="2400" i="1" dirty="0" err="1">
                <a:solidFill>
                  <a:schemeClr val="tx1">
                    <a:lumMod val="75000"/>
                    <a:lumOff val="25000"/>
                  </a:schemeClr>
                </a:solidFill>
              </a:rPr>
              <a:t>bootstrap</a:t>
            </a:r>
            <a:r>
              <a:rPr lang="fr-FR" sz="2400" i="1" dirty="0">
                <a:solidFill>
                  <a:schemeClr val="tx1">
                    <a:lumMod val="75000"/>
                    <a:lumOff val="25000"/>
                  </a:schemeClr>
                </a:solidFill>
              </a:rPr>
              <a:t>-server localhost:9092 \ </a:t>
            </a:r>
          </a:p>
          <a:p>
            <a:r>
              <a:rPr lang="fr-FR" sz="2400" i="1" dirty="0">
                <a:solidFill>
                  <a:schemeClr val="tx1">
                    <a:lumMod val="75000"/>
                    <a:lumOff val="25000"/>
                  </a:schemeClr>
                </a:solidFill>
              </a:rPr>
              <a:t>--topic </a:t>
            </a:r>
            <a:r>
              <a:rPr lang="fr-FR" sz="2400" i="1" dirty="0" err="1">
                <a:solidFill>
                  <a:schemeClr val="tx1">
                    <a:lumMod val="75000"/>
                    <a:lumOff val="25000"/>
                  </a:schemeClr>
                </a:solidFill>
              </a:rPr>
              <a:t>my</a:t>
            </a:r>
            <a:r>
              <a:rPr lang="fr-FR" sz="2400" i="1" dirty="0">
                <a:solidFill>
                  <a:schemeClr val="tx1">
                    <a:lumMod val="75000"/>
                    <a:lumOff val="25000"/>
                  </a:schemeClr>
                </a:solidFill>
              </a:rPr>
              <a:t>-topic</a:t>
            </a:r>
          </a:p>
          <a:p>
            <a:endParaRPr lang="fr-FR" sz="2400" dirty="0">
              <a:solidFill>
                <a:schemeClr val="tx1">
                  <a:lumMod val="75000"/>
                  <a:lumOff val="25000"/>
                </a:schemeClr>
              </a:solidFill>
            </a:endParaRPr>
          </a:p>
          <a:p>
            <a:r>
              <a:rPr lang="fr-FR" sz="2400" dirty="0">
                <a:solidFill>
                  <a:schemeClr val="tx1">
                    <a:lumMod val="75000"/>
                    <a:lumOff val="25000"/>
                  </a:schemeClr>
                </a:solidFill>
              </a:rPr>
              <a:t>...Puis saisir les messages sur l’entrée standard</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15379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AFA48-B020-1443-6B10-7BDC2DC0F56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122967-622B-6B2E-844F-F513EA7208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Lecture de message</a:t>
            </a:r>
          </a:p>
        </p:txBody>
      </p:sp>
      <p:sp>
        <p:nvSpPr>
          <p:cNvPr id="6" name="TextBox 13">
            <a:extLst>
              <a:ext uri="{FF2B5EF4-FFF2-40B4-BE49-F238E27FC236}">
                <a16:creationId xmlns:a16="http://schemas.microsoft.com/office/drawing/2014/main" id="{6515AF9A-A2D3-EB25-63F7-BC43F5E12B2F}"/>
              </a:ext>
            </a:extLst>
          </p:cNvPr>
          <p:cNvSpPr txBox="1"/>
          <p:nvPr/>
        </p:nvSpPr>
        <p:spPr>
          <a:xfrm>
            <a:off x="192216" y="923831"/>
            <a:ext cx="10104377" cy="8956298"/>
          </a:xfrm>
          <a:prstGeom prst="rect">
            <a:avLst/>
          </a:prstGeom>
          <a:noFill/>
        </p:spPr>
        <p:txBody>
          <a:bodyPr wrap="square">
            <a:spAutoFit/>
          </a:bodyPr>
          <a:lstStyle/>
          <a:p>
            <a:endParaRPr lang="fr-FR" dirty="0"/>
          </a:p>
          <a:p>
            <a:endParaRPr lang="fr-FR" dirty="0"/>
          </a:p>
          <a:p>
            <a:r>
              <a:rPr lang="fr-FR" sz="2800" dirty="0">
                <a:solidFill>
                  <a:schemeClr val="tx1">
                    <a:lumMod val="75000"/>
                    <a:lumOff val="25000"/>
                  </a:schemeClr>
                </a:solidFill>
              </a:rPr>
              <a:t>Le script </a:t>
            </a:r>
            <a:r>
              <a:rPr lang="fr-FR" sz="2800" b="1" i="1" dirty="0">
                <a:solidFill>
                  <a:schemeClr val="tx1">
                    <a:lumMod val="75000"/>
                    <a:lumOff val="25000"/>
                  </a:schemeClr>
                </a:solidFill>
              </a:rPr>
              <a:t>bin/kafka-console-consumer.sh </a:t>
            </a:r>
            <a:r>
              <a:rPr lang="fr-FR" sz="2800" dirty="0">
                <a:solidFill>
                  <a:schemeClr val="tx1">
                    <a:lumMod val="75000"/>
                    <a:lumOff val="25000"/>
                  </a:schemeClr>
                </a:solidFill>
              </a:rPr>
              <a:t>permet de consommer les messages d’un topic</a:t>
            </a:r>
          </a:p>
          <a:p>
            <a:endParaRPr lang="fr-FR" sz="2800" dirty="0">
              <a:solidFill>
                <a:schemeClr val="tx1">
                  <a:lumMod val="75000"/>
                  <a:lumOff val="25000"/>
                </a:schemeClr>
              </a:solidFill>
            </a:endParaRPr>
          </a:p>
          <a:p>
            <a:r>
              <a:rPr lang="fr-FR" sz="2800" dirty="0">
                <a:solidFill>
                  <a:schemeClr val="tx1">
                    <a:lumMod val="75000"/>
                    <a:lumOff val="25000"/>
                  </a:schemeClr>
                </a:solidFill>
              </a:rPr>
              <a:t>Exemple lecture depuis l’origine :</a:t>
            </a:r>
          </a:p>
          <a:p>
            <a:endParaRPr lang="fr-FR" sz="2800" dirty="0">
              <a:solidFill>
                <a:schemeClr val="tx1">
                  <a:lumMod val="75000"/>
                  <a:lumOff val="25000"/>
                </a:schemeClr>
              </a:solidFill>
            </a:endParaRPr>
          </a:p>
          <a:p>
            <a:r>
              <a:rPr lang="fr-FR" sz="2800" i="1" dirty="0">
                <a:solidFill>
                  <a:schemeClr val="tx1">
                    <a:lumMod val="75000"/>
                    <a:lumOff val="25000"/>
                  </a:schemeClr>
                </a:solidFill>
              </a:rPr>
              <a:t>bin/kafka-console-consumer.sh \ </a:t>
            </a:r>
          </a:p>
          <a:p>
            <a:r>
              <a:rPr lang="fr-FR" sz="2800" i="1" dirty="0">
                <a:solidFill>
                  <a:schemeClr val="tx1">
                    <a:lumMod val="75000"/>
                    <a:lumOff val="25000"/>
                  </a:schemeClr>
                </a:solidFill>
              </a:rPr>
              <a:t>--</a:t>
            </a:r>
            <a:r>
              <a:rPr lang="fr-FR" sz="2800" i="1" dirty="0" err="1">
                <a:solidFill>
                  <a:schemeClr val="tx1">
                    <a:lumMod val="75000"/>
                    <a:lumOff val="25000"/>
                  </a:schemeClr>
                </a:solidFill>
              </a:rPr>
              <a:t>bootstrap</a:t>
            </a:r>
            <a:r>
              <a:rPr lang="fr-FR" sz="2800" i="1" dirty="0">
                <a:solidFill>
                  <a:schemeClr val="tx1">
                    <a:lumMod val="75000"/>
                    <a:lumOff val="25000"/>
                  </a:schemeClr>
                </a:solidFill>
              </a:rPr>
              <a:t>-server localhost:9092 \ </a:t>
            </a:r>
          </a:p>
          <a:p>
            <a:r>
              <a:rPr lang="fr-FR" sz="2800" i="1" dirty="0">
                <a:solidFill>
                  <a:schemeClr val="tx1">
                    <a:lumMod val="75000"/>
                    <a:lumOff val="25000"/>
                  </a:schemeClr>
                </a:solidFill>
              </a:rPr>
              <a:t>--topic </a:t>
            </a:r>
            <a:r>
              <a:rPr lang="fr-FR" sz="2800" i="1" dirty="0" err="1">
                <a:solidFill>
                  <a:schemeClr val="tx1">
                    <a:lumMod val="75000"/>
                    <a:lumOff val="25000"/>
                  </a:schemeClr>
                </a:solidFill>
              </a:rPr>
              <a:t>my</a:t>
            </a:r>
            <a:r>
              <a:rPr lang="fr-FR" sz="2800" i="1" dirty="0">
                <a:solidFill>
                  <a:schemeClr val="tx1">
                    <a:lumMod val="75000"/>
                    <a:lumOff val="25000"/>
                  </a:schemeClr>
                </a:solidFill>
              </a:rPr>
              <a:t>-topic \ </a:t>
            </a:r>
          </a:p>
          <a:p>
            <a:r>
              <a:rPr lang="fr-FR" sz="2800" i="1" dirty="0">
                <a:solidFill>
                  <a:schemeClr val="tx1">
                    <a:lumMod val="75000"/>
                    <a:lumOff val="25000"/>
                  </a:schemeClr>
                </a:solidFill>
              </a:rPr>
              <a:t>--</a:t>
            </a:r>
            <a:r>
              <a:rPr lang="fr-FR" sz="2800" i="1" dirty="0" err="1">
                <a:solidFill>
                  <a:schemeClr val="tx1">
                    <a:lumMod val="75000"/>
                    <a:lumOff val="25000"/>
                  </a:schemeClr>
                </a:solidFill>
              </a:rPr>
              <a:t>from-beginning</a:t>
            </a:r>
            <a:endParaRPr lang="fr-FR" sz="2800" i="1" dirty="0">
              <a:solidFill>
                <a:schemeClr val="tx1">
                  <a:lumMod val="75000"/>
                  <a:lumOff val="25000"/>
                </a:schemeClr>
              </a:solidFill>
            </a:endParaRP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3363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D53E-A484-3105-70F1-A2D9CA05E8B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69FE658-1CDB-7388-9C3A-52A112688C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a:t>
            </a:r>
          </a:p>
        </p:txBody>
      </p:sp>
      <p:sp>
        <p:nvSpPr>
          <p:cNvPr id="6" name="TextBox 13">
            <a:extLst>
              <a:ext uri="{FF2B5EF4-FFF2-40B4-BE49-F238E27FC236}">
                <a16:creationId xmlns:a16="http://schemas.microsoft.com/office/drawing/2014/main" id="{96AB1668-7128-7B0D-96F7-EA88CD28C780}"/>
              </a:ext>
            </a:extLst>
          </p:cNvPr>
          <p:cNvSpPr txBox="1"/>
          <p:nvPr/>
        </p:nvSpPr>
        <p:spPr>
          <a:xfrm>
            <a:off x="192216" y="923831"/>
            <a:ext cx="10104377" cy="9202519"/>
          </a:xfrm>
          <a:prstGeom prst="rect">
            <a:avLst/>
          </a:prstGeom>
          <a:noFill/>
        </p:spPr>
        <p:txBody>
          <a:bodyPr wrap="square">
            <a:spAutoFit/>
          </a:bodyPr>
          <a:lstStyle/>
          <a:p>
            <a:endParaRPr lang="fr-FR" sz="2400" dirty="0">
              <a:solidFill>
                <a:schemeClr val="tx1">
                  <a:lumMod val="75000"/>
                  <a:lumOff val="25000"/>
                </a:schemeClr>
              </a:solidFill>
            </a:endParaRPr>
          </a:p>
          <a:p>
            <a:r>
              <a:rPr lang="fr-FR" sz="2000" b="1" i="1" dirty="0">
                <a:solidFill>
                  <a:schemeClr val="tx1">
                    <a:lumMod val="75000"/>
                    <a:lumOff val="25000"/>
                  </a:schemeClr>
                </a:solidFill>
              </a:rPr>
              <a:t>kafka-consumer-groups.sh </a:t>
            </a:r>
            <a:r>
              <a:rPr lang="fr-FR" sz="2000" dirty="0">
                <a:solidFill>
                  <a:schemeClr val="tx1">
                    <a:lumMod val="75000"/>
                    <a:lumOff val="25000"/>
                  </a:schemeClr>
                </a:solidFill>
              </a:rPr>
              <a:t>permet de gérer les groupes de consommateurs : les lister et manipuler leurs offsets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kafka-reassign-partitions.sh </a:t>
            </a:r>
            <a:r>
              <a:rPr lang="fr-FR" sz="2000" dirty="0">
                <a:solidFill>
                  <a:schemeClr val="tx1">
                    <a:lumMod val="75000"/>
                    <a:lumOff val="25000"/>
                  </a:schemeClr>
                </a:solidFill>
              </a:rPr>
              <a:t>permet de gérer les partitions, déplacement sur de nouveau brokers, de nouveaux répertoire, extension de cluster, …</a:t>
            </a:r>
          </a:p>
          <a:p>
            <a:r>
              <a:rPr lang="fr-FR" sz="2000" dirty="0">
                <a:solidFill>
                  <a:schemeClr val="tx1">
                    <a:lumMod val="75000"/>
                    <a:lumOff val="25000"/>
                  </a:schemeClr>
                </a:solidFill>
              </a:rPr>
              <a:t>kafka-replica-verification.sh : Vérifie </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kafka-log-dirs.sh : </a:t>
            </a:r>
            <a:r>
              <a:rPr lang="fr-FR" sz="2000" dirty="0">
                <a:solidFill>
                  <a:schemeClr val="tx1">
                    <a:lumMod val="75000"/>
                    <a:lumOff val="25000"/>
                  </a:schemeClr>
                </a:solidFill>
              </a:rPr>
              <a:t>Obtient les informations de configuration des </a:t>
            </a:r>
            <a:r>
              <a:rPr lang="fr-FR" sz="2000" dirty="0" err="1">
                <a:solidFill>
                  <a:schemeClr val="tx1">
                    <a:lumMod val="75000"/>
                    <a:lumOff val="25000"/>
                  </a:schemeClr>
                </a:solidFill>
              </a:rPr>
              <a:t>log.dirs</a:t>
            </a:r>
            <a:r>
              <a:rPr lang="fr-FR" sz="2000" dirty="0">
                <a:solidFill>
                  <a:schemeClr val="tx1">
                    <a:lumMod val="75000"/>
                    <a:lumOff val="25000"/>
                  </a:schemeClr>
                </a:solidFill>
              </a:rPr>
              <a:t>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kafka-dump-log.sh </a:t>
            </a:r>
            <a:r>
              <a:rPr lang="fr-FR" sz="2000" dirty="0">
                <a:solidFill>
                  <a:schemeClr val="tx1">
                    <a:lumMod val="75000"/>
                    <a:lumOff val="25000"/>
                  </a:schemeClr>
                </a:solidFill>
              </a:rPr>
              <a:t>permet de </a:t>
            </a:r>
            <a:r>
              <a:rPr lang="fr-FR" sz="2000" dirty="0" err="1">
                <a:solidFill>
                  <a:schemeClr val="tx1">
                    <a:lumMod val="75000"/>
                    <a:lumOff val="25000"/>
                  </a:schemeClr>
                </a:solidFill>
              </a:rPr>
              <a:t>parser</a:t>
            </a:r>
            <a:r>
              <a:rPr lang="fr-FR" sz="2000" dirty="0">
                <a:solidFill>
                  <a:schemeClr val="tx1">
                    <a:lumMod val="75000"/>
                    <a:lumOff val="25000"/>
                  </a:schemeClr>
                </a:solidFill>
              </a:rPr>
              <a:t> un fichier de log et d’afficher les informations utiles pour debugger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kafka-delete-records.sh </a:t>
            </a:r>
            <a:r>
              <a:rPr lang="fr-FR" sz="2000" dirty="0">
                <a:solidFill>
                  <a:schemeClr val="tx1">
                    <a:lumMod val="75000"/>
                    <a:lumOff val="25000"/>
                  </a:schemeClr>
                </a:solidFill>
              </a:rPr>
              <a:t>Permet de supprimer des messages jusqu’à un offset particulier</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0554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EBC3-CD4D-DCCC-23B7-43BEF1A095D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61F4F6E-0E23-8465-67E5-1AA99F6194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Autre utilitaires - 2</a:t>
            </a:r>
          </a:p>
        </p:txBody>
      </p:sp>
      <p:sp>
        <p:nvSpPr>
          <p:cNvPr id="6" name="TextBox 13">
            <a:extLst>
              <a:ext uri="{FF2B5EF4-FFF2-40B4-BE49-F238E27FC236}">
                <a16:creationId xmlns:a16="http://schemas.microsoft.com/office/drawing/2014/main" id="{A32CC22B-E0E9-F1CA-3712-C3A78CF179E5}"/>
              </a:ext>
            </a:extLst>
          </p:cNvPr>
          <p:cNvSpPr txBox="1"/>
          <p:nvPr/>
        </p:nvSpPr>
        <p:spPr>
          <a:xfrm>
            <a:off x="192216" y="923831"/>
            <a:ext cx="10104377" cy="8248412"/>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000" b="1" i="1" dirty="0">
                <a:solidFill>
                  <a:schemeClr val="tx1">
                    <a:lumMod val="75000"/>
                    <a:lumOff val="25000"/>
                  </a:schemeClr>
                </a:solidFill>
              </a:rPr>
              <a:t>kafka-configs.sh </a:t>
            </a:r>
            <a:r>
              <a:rPr lang="fr-FR" sz="2000" dirty="0">
                <a:solidFill>
                  <a:schemeClr val="tx1">
                    <a:lumMod val="75000"/>
                    <a:lumOff val="25000"/>
                  </a:schemeClr>
                </a:solidFill>
              </a:rPr>
              <a:t>permet des mises à jour de configuration dynamique des brokers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kafka-cluster.sh </a:t>
            </a:r>
            <a:r>
              <a:rPr lang="fr-FR" sz="2000" dirty="0">
                <a:solidFill>
                  <a:schemeClr val="tx1">
                    <a:lumMod val="75000"/>
                    <a:lumOff val="25000"/>
                  </a:schemeClr>
                </a:solidFill>
              </a:rPr>
              <a:t>obtenir l’ID du cluster et sortir un broker du cluster</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kafka-metadata-quorum.sh </a:t>
            </a:r>
            <a:r>
              <a:rPr lang="fr-FR" sz="2000" dirty="0">
                <a:solidFill>
                  <a:schemeClr val="tx1">
                    <a:lumMod val="75000"/>
                    <a:lumOff val="25000"/>
                  </a:schemeClr>
                </a:solidFill>
              </a:rPr>
              <a:t>permet d’afficher les informations sur les contrôleurs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kafka-acls.sh </a:t>
            </a:r>
            <a:r>
              <a:rPr lang="fr-FR" sz="2000" dirty="0">
                <a:solidFill>
                  <a:schemeClr val="tx1">
                    <a:lumMod val="75000"/>
                    <a:lumOff val="25000"/>
                  </a:schemeClr>
                </a:solidFill>
              </a:rPr>
              <a:t>permet de gérer les permissions sur les topics</a:t>
            </a:r>
          </a:p>
          <a:p>
            <a:endParaRPr lang="fr-FR" sz="2000" dirty="0">
              <a:solidFill>
                <a:schemeClr val="tx1">
                  <a:lumMod val="75000"/>
                  <a:lumOff val="25000"/>
                </a:schemeClr>
              </a:solidFill>
            </a:endParaRPr>
          </a:p>
          <a:p>
            <a:r>
              <a:rPr lang="fr-FR" sz="2000" b="1" i="1" dirty="0">
                <a:solidFill>
                  <a:schemeClr val="tx1">
                    <a:lumMod val="75000"/>
                    <a:lumOff val="25000"/>
                  </a:schemeClr>
                </a:solidFill>
              </a:rPr>
              <a:t>kafka-verifiable-consumer.sh</a:t>
            </a:r>
            <a:r>
              <a:rPr lang="fr-FR" sz="2000" dirty="0">
                <a:solidFill>
                  <a:schemeClr val="tx1">
                    <a:lumMod val="75000"/>
                    <a:lumOff val="25000"/>
                  </a:schemeClr>
                </a:solidFill>
              </a:rPr>
              <a:t>, </a:t>
            </a:r>
            <a:r>
              <a:rPr lang="fr-FR" sz="2000" b="1" i="1" dirty="0">
                <a:solidFill>
                  <a:schemeClr val="tx1">
                    <a:lumMod val="75000"/>
                    <a:lumOff val="25000"/>
                  </a:schemeClr>
                </a:solidFill>
              </a:rPr>
              <a:t>kafka-verifiable-producer.sh</a:t>
            </a:r>
            <a:r>
              <a:rPr lang="fr-FR" sz="2000" dirty="0">
                <a:solidFill>
                  <a:schemeClr val="tx1">
                    <a:lumMod val="75000"/>
                    <a:lumOff val="25000"/>
                  </a:schemeClr>
                </a:solidFill>
              </a:rPr>
              <a:t>: Utilitaires permettant de produire ou consommer des messages et de les afficher sur la console au format JSON </a:t>
            </a:r>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9629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71DB-B426-0BDF-1CAC-03DC9A2856A5}"/>
            </a:ext>
          </a:extLst>
        </p:cNvPr>
        <p:cNvGrpSpPr/>
        <p:nvPr/>
      </p:nvGrpSpPr>
      <p:grpSpPr>
        <a:xfrm>
          <a:off x="0" y="0"/>
          <a:ext cx="0" cy="0"/>
          <a:chOff x="0" y="0"/>
          <a:chExt cx="0" cy="0"/>
        </a:xfrm>
      </p:grpSpPr>
      <p:sp>
        <p:nvSpPr>
          <p:cNvPr id="10" name="Espace réservé du texte 4">
            <a:extLst>
              <a:ext uri="{FF2B5EF4-FFF2-40B4-BE49-F238E27FC236}">
                <a16:creationId xmlns:a16="http://schemas.microsoft.com/office/drawing/2014/main" id="{04B40EE2-C5C0-1E69-0D31-2E0FDC23DFA8}"/>
              </a:ext>
            </a:extLst>
          </p:cNvPr>
          <p:cNvSpPr txBox="1">
            <a:spLocks/>
          </p:cNvSpPr>
          <p:nvPr/>
        </p:nvSpPr>
        <p:spPr>
          <a:xfrm>
            <a:off x="376774" y="20320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tx1">
                    <a:lumMod val="75000"/>
                    <a:lumOff val="25000"/>
                  </a:schemeClr>
                </a:solidFill>
              </a:rPr>
              <a:t>APACHE KAFKA </a:t>
            </a:r>
          </a:p>
        </p:txBody>
      </p:sp>
      <p:sp>
        <p:nvSpPr>
          <p:cNvPr id="11" name="Espace réservé du texte 1">
            <a:extLst>
              <a:ext uri="{FF2B5EF4-FFF2-40B4-BE49-F238E27FC236}">
                <a16:creationId xmlns:a16="http://schemas.microsoft.com/office/drawing/2014/main" id="{7AF93496-E188-F518-DD55-DCBAB8B30930}"/>
              </a:ext>
            </a:extLst>
          </p:cNvPr>
          <p:cNvSpPr>
            <a:spLocks noGrp="1"/>
          </p:cNvSpPr>
          <p:nvPr>
            <p:ph type="body" sz="quarter" idx="10"/>
          </p:nvPr>
        </p:nvSpPr>
        <p:spPr>
          <a:xfrm>
            <a:off x="376774" y="444843"/>
            <a:ext cx="10104377" cy="179853"/>
          </a:xfrm>
        </p:spPr>
        <p:txBody>
          <a:bodyPr/>
          <a:lstStyle/>
          <a:p>
            <a:r>
              <a:rPr lang="fr-FR" b="1" dirty="0">
                <a:solidFill>
                  <a:srgbClr val="E5430D"/>
                </a:solidFill>
              </a:rPr>
              <a:t>Fundamental</a:t>
            </a:r>
            <a:r>
              <a:rPr lang="fr-FR" b="1" dirty="0"/>
              <a:t>s &amp; Beyond</a:t>
            </a:r>
            <a:endParaRPr lang="fr-FR" b="1" dirty="0">
              <a:solidFill>
                <a:srgbClr val="E5430D"/>
              </a:solidFill>
            </a:endParaRPr>
          </a:p>
        </p:txBody>
      </p:sp>
      <p:pic>
        <p:nvPicPr>
          <p:cNvPr id="12" name="Picture 2" descr="Achievement, arrow, bulleye, goal, objectives, target, targeting icon - Download on Iconfinder">
            <a:extLst>
              <a:ext uri="{FF2B5EF4-FFF2-40B4-BE49-F238E27FC236}">
                <a16:creationId xmlns:a16="http://schemas.microsoft.com/office/drawing/2014/main" id="{74630D3B-302A-56EC-51CB-8B347B93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358" y="1515025"/>
            <a:ext cx="4248325" cy="424832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B1E65AF5-E0A6-00E7-075A-3E987FC67B11}"/>
              </a:ext>
            </a:extLst>
          </p:cNvPr>
          <p:cNvSpPr txBox="1"/>
          <p:nvPr/>
        </p:nvSpPr>
        <p:spPr>
          <a:xfrm>
            <a:off x="376773" y="1015939"/>
            <a:ext cx="5630736" cy="707886"/>
          </a:xfrm>
          <a:prstGeom prst="rect">
            <a:avLst/>
          </a:prstGeom>
          <a:noFill/>
        </p:spPr>
        <p:txBody>
          <a:bodyPr wrap="square">
            <a:spAutoFit/>
          </a:bodyPr>
          <a:lstStyle/>
          <a:p>
            <a:r>
              <a:rPr lang="fr-FR" sz="2000" b="1" dirty="0">
                <a:solidFill>
                  <a:schemeClr val="tx1">
                    <a:lumMod val="75000"/>
                    <a:lumOff val="25000"/>
                  </a:schemeClr>
                </a:solidFill>
                <a:latin typeface="Arial" panose="020B0604020202020204" pitchFamily="34" charset="0"/>
                <a:cs typeface="Arial" panose="020B0604020202020204" pitchFamily="34" charset="0"/>
              </a:rPr>
              <a:t>AGENDA</a:t>
            </a:r>
          </a:p>
          <a:p>
            <a:r>
              <a:rPr lang="fr-FR" sz="2000" dirty="0">
                <a:solidFill>
                  <a:srgbClr val="E8470D"/>
                </a:solidFill>
                <a:latin typeface="Arial" panose="020B0604020202020204" pitchFamily="34" charset="0"/>
                <a:cs typeface="Arial" panose="020B0604020202020204" pitchFamily="34" charset="0"/>
              </a:rPr>
              <a:t>Day 1 - Objectives</a:t>
            </a:r>
          </a:p>
        </p:txBody>
      </p:sp>
      <p:sp>
        <p:nvSpPr>
          <p:cNvPr id="21" name="TextBox 13">
            <a:extLst>
              <a:ext uri="{FF2B5EF4-FFF2-40B4-BE49-F238E27FC236}">
                <a16:creationId xmlns:a16="http://schemas.microsoft.com/office/drawing/2014/main" id="{49A6436E-0B7A-9392-37A3-52A826588D8D}"/>
              </a:ext>
            </a:extLst>
          </p:cNvPr>
          <p:cNvSpPr txBox="1"/>
          <p:nvPr/>
        </p:nvSpPr>
        <p:spPr>
          <a:xfrm>
            <a:off x="380982" y="1964066"/>
            <a:ext cx="8058343" cy="4524315"/>
          </a:xfrm>
          <a:prstGeom prst="rect">
            <a:avLst/>
          </a:prstGeom>
          <a:noFill/>
        </p:spPr>
        <p:txBody>
          <a:bodyPr wrap="square">
            <a:spAutoFit/>
          </a:bodyPr>
          <a:lstStyle/>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ce qu’est Kafka et pourquoi il est utilisé</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principe du streaming d’événements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Expliquer les concepts de topics et de partitions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Décrire le fonctionnement des producteurs et des consommateurs</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Mettre en place un cluster Kafka minimal</a:t>
            </a:r>
          </a:p>
          <a:p>
            <a:pPr marL="514350" indent="-514350">
              <a:buFont typeface="Wingdings" panose="05000000000000000000" pitchFamily="2" charset="2"/>
              <a:buChar char="Ø"/>
            </a:pPr>
            <a:endParaRPr lang="fr-FR" sz="24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buFont typeface="Wingdings" panose="05000000000000000000" pitchFamily="2" charset="2"/>
              <a:buChar char="Ø"/>
            </a:pPr>
            <a:r>
              <a:rPr lang="fr-FR" sz="2400" dirty="0">
                <a:solidFill>
                  <a:schemeClr val="tx1">
                    <a:lumMod val="75000"/>
                    <a:lumOff val="25000"/>
                  </a:schemeClr>
                </a:solidFill>
                <a:latin typeface="Arial" panose="020B0604020202020204" pitchFamily="34" charset="0"/>
                <a:cs typeface="Arial" panose="020B0604020202020204" pitchFamily="34" charset="0"/>
              </a:rPr>
              <a:t>Comprendre le rôle du </a:t>
            </a:r>
            <a:r>
              <a:rPr lang="fr-FR" sz="2400" dirty="0" err="1">
                <a:solidFill>
                  <a:schemeClr val="tx1">
                    <a:lumMod val="75000"/>
                    <a:lumOff val="25000"/>
                  </a:schemeClr>
                </a:solidFill>
                <a:latin typeface="Arial" panose="020B0604020202020204" pitchFamily="34" charset="0"/>
                <a:cs typeface="Arial" panose="020B0604020202020204" pitchFamily="34" charset="0"/>
              </a:rPr>
              <a:t>Schema</a:t>
            </a:r>
            <a:r>
              <a:rPr lang="fr-FR" sz="2400" dirty="0">
                <a:solidFill>
                  <a:schemeClr val="tx1">
                    <a:lumMod val="75000"/>
                    <a:lumOff val="25000"/>
                  </a:schemeClr>
                </a:solidFill>
                <a:latin typeface="Arial" panose="020B0604020202020204" pitchFamily="34" charset="0"/>
                <a:cs typeface="Arial" panose="020B0604020202020204" pitchFamily="34" charset="0"/>
              </a:rPr>
              <a:t> </a:t>
            </a:r>
            <a:r>
              <a:rPr lang="fr-FR" sz="2400" dirty="0" err="1">
                <a:solidFill>
                  <a:schemeClr val="tx1">
                    <a:lumMod val="75000"/>
                    <a:lumOff val="25000"/>
                  </a:schemeClr>
                </a:solidFill>
                <a:latin typeface="Arial" panose="020B0604020202020204" pitchFamily="34" charset="0"/>
                <a:cs typeface="Arial" panose="020B0604020202020204" pitchFamily="34" charset="0"/>
              </a:rPr>
              <a:t>Registry</a:t>
            </a:r>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80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FA77-F10D-21F9-51D7-E0411F6F29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73D3B7-3C86-2C15-5355-262CA183EEF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a:t>
            </a:r>
          </a:p>
        </p:txBody>
      </p:sp>
      <p:sp>
        <p:nvSpPr>
          <p:cNvPr id="6" name="TextBox 13">
            <a:extLst>
              <a:ext uri="{FF2B5EF4-FFF2-40B4-BE49-F238E27FC236}">
                <a16:creationId xmlns:a16="http://schemas.microsoft.com/office/drawing/2014/main" id="{EBAB41EB-04A1-48D3-61D0-800389448362}"/>
              </a:ext>
            </a:extLst>
          </p:cNvPr>
          <p:cNvSpPr txBox="1"/>
          <p:nvPr/>
        </p:nvSpPr>
        <p:spPr>
          <a:xfrm>
            <a:off x="192216" y="923831"/>
            <a:ext cx="10104377" cy="9417963"/>
          </a:xfrm>
          <a:prstGeom prst="rect">
            <a:avLst/>
          </a:prstGeom>
          <a:noFill/>
        </p:spPr>
        <p:txBody>
          <a:bodyPr wrap="square">
            <a:spAutoFit/>
          </a:bodyPr>
          <a:lstStyle/>
          <a:p>
            <a:r>
              <a:rPr lang="fr-FR" sz="2000" dirty="0">
                <a:solidFill>
                  <a:schemeClr val="tx1">
                    <a:lumMod val="75000"/>
                    <a:lumOff val="25000"/>
                  </a:schemeClr>
                </a:solidFill>
              </a:rPr>
              <a:t>Il peut être intéressant de s’équiper d’outils graphiques aidant à l’exploitation du cluster.</a:t>
            </a:r>
          </a:p>
          <a:p>
            <a:r>
              <a:rPr lang="fr-FR" sz="2000" dirty="0">
                <a:solidFill>
                  <a:schemeClr val="tx1">
                    <a:lumMod val="75000"/>
                    <a:lumOff val="25000"/>
                  </a:schemeClr>
                </a:solidFill>
              </a:rPr>
              <a:t>Comme produit gratuit, semi-commerciaux citons :</a:t>
            </a:r>
          </a:p>
          <a:p>
            <a:endParaRPr lang="fr-FR" sz="2000" b="1" i="1" dirty="0">
              <a:solidFill>
                <a:schemeClr val="tx1">
                  <a:lumMod val="75000"/>
                  <a:lumOff val="25000"/>
                </a:schemeClr>
              </a:solidFill>
            </a:endParaRP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endParaRPr lang="fr-FR" sz="2000" dirty="0">
              <a:solidFill>
                <a:schemeClr val="tx1">
                  <a:lumMod val="75000"/>
                  <a:lumOff val="25000"/>
                </a:schemeClr>
              </a:solidFill>
            </a:endParaRP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endParaRPr lang="fr-FR" sz="2000" dirty="0">
              <a:solidFill>
                <a:schemeClr val="tx1">
                  <a:lumMod val="75000"/>
                  <a:lumOff val="25000"/>
                </a:schemeClr>
              </a:solidFill>
            </a:endParaRPr>
          </a:p>
          <a:p>
            <a:r>
              <a:rPr lang="fr-FR" sz="2000" dirty="0">
                <a:solidFill>
                  <a:schemeClr val="tx1">
                    <a:lumMod val="75000"/>
                    <a:lumOff val="25000"/>
                  </a:schemeClr>
                </a:solidFill>
              </a:rPr>
              <a:t>Ils proposent une interface graphique permettant :</a:t>
            </a:r>
          </a:p>
          <a:p>
            <a:r>
              <a:rPr lang="fr-FR" sz="2000" dirty="0">
                <a:solidFill>
                  <a:schemeClr val="tx1">
                    <a:lumMod val="75000"/>
                    <a:lumOff val="25000"/>
                  </a:schemeClr>
                </a:solidFill>
              </a:rPr>
              <a:t>De rechercher et afficher des messages,</a:t>
            </a:r>
          </a:p>
          <a:p>
            <a:r>
              <a:rPr lang="fr-FR" sz="2000" dirty="0">
                <a:solidFill>
                  <a:schemeClr val="tx1">
                    <a:lumMod val="75000"/>
                    <a:lumOff val="25000"/>
                  </a:schemeClr>
                </a:solidFill>
              </a:rPr>
              <a:t>Transformer et déplacer des messages entre des topics</a:t>
            </a:r>
          </a:p>
          <a:p>
            <a:r>
              <a:rPr lang="fr-FR" sz="2000" dirty="0">
                <a:solidFill>
                  <a:schemeClr val="tx1">
                    <a:lumMod val="75000"/>
                    <a:lumOff val="25000"/>
                  </a:schemeClr>
                </a:solidFill>
              </a:rPr>
              <a:t>Gérer les topics</a:t>
            </a:r>
          </a:p>
          <a:p>
            <a:r>
              <a:rPr lang="fr-FR" sz="2000" dirty="0">
                <a:solidFill>
                  <a:schemeClr val="tx1">
                    <a:lumMod val="75000"/>
                    <a:lumOff val="25000"/>
                  </a:schemeClr>
                </a:solidFill>
              </a:rPr>
              <a:t>Automatiser des tâches.</a:t>
            </a:r>
          </a:p>
          <a:p>
            <a:endParaRPr lang="fr-FR" sz="2000" dirty="0">
              <a:solidFill>
                <a:schemeClr val="tx1">
                  <a:lumMod val="75000"/>
                  <a:lumOff val="25000"/>
                </a:schemeClr>
              </a:solidFill>
            </a:endParaRPr>
          </a:p>
          <a:p>
            <a:r>
              <a:rPr lang="fr-FR" sz="2000" dirty="0">
                <a:solidFill>
                  <a:schemeClr val="tx1">
                    <a:lumMod val="75000"/>
                    <a:lumOff val="25000"/>
                  </a:schemeClr>
                </a:solidFill>
              </a:rPr>
              <a:t>La distribution commerciale de Confluent a naturellement un outil graphique d’exploitation</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09119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AEFB-E789-2FEA-188B-1930F59C859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F2DA3E1-7271-3093-7732-823B56D74E2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D9E920F-EC31-2EBF-65CD-45A883837E6D}"/>
              </a:ext>
            </a:extLst>
          </p:cNvPr>
          <p:cNvSpPr txBox="1"/>
          <p:nvPr/>
        </p:nvSpPr>
        <p:spPr>
          <a:xfrm>
            <a:off x="192216" y="923831"/>
            <a:ext cx="10104377" cy="6032421"/>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a:solidFill>
                  <a:schemeClr val="tx1">
                    <a:lumMod val="75000"/>
                    <a:lumOff val="25000"/>
                  </a:schemeClr>
                </a:solidFill>
              </a:rPr>
              <a:t>Kafka Magic </a:t>
            </a:r>
            <a:r>
              <a:rPr lang="fr-FR" sz="2000" dirty="0">
                <a:solidFill>
                  <a:schemeClr val="tx1">
                    <a:lumMod val="75000"/>
                    <a:lumOff val="25000"/>
                  </a:schemeClr>
                </a:solidFill>
              </a:rPr>
              <a:t>(</a:t>
            </a:r>
            <a:r>
              <a:rPr lang="fr-FR" sz="2000" i="1" dirty="0">
                <a:solidFill>
                  <a:schemeClr val="tx1">
                    <a:lumMod val="75000"/>
                    <a:lumOff val="25000"/>
                  </a:schemeClr>
                </a:solidFill>
              </a:rPr>
              <a:t>https://www.kafkamagic.com/ )</a:t>
            </a:r>
          </a:p>
          <a:p>
            <a:endParaRPr lang="fr-FR" sz="2000" i="1"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0100F94B-8337-E15C-53D1-1FEE99380BC1}"/>
              </a:ext>
            </a:extLst>
          </p:cNvPr>
          <p:cNvPicPr>
            <a:picLocks noChangeAspect="1"/>
          </p:cNvPicPr>
          <p:nvPr/>
        </p:nvPicPr>
        <p:blipFill>
          <a:blip r:embed="rId3"/>
          <a:stretch>
            <a:fillRect/>
          </a:stretch>
        </p:blipFill>
        <p:spPr>
          <a:xfrm>
            <a:off x="376774" y="1744722"/>
            <a:ext cx="9168245" cy="4390637"/>
          </a:xfrm>
          <a:prstGeom prst="rect">
            <a:avLst/>
          </a:prstGeom>
        </p:spPr>
      </p:pic>
    </p:spTree>
    <p:extLst>
      <p:ext uri="{BB962C8B-B14F-4D97-AF65-F5344CB8AC3E}">
        <p14:creationId xmlns:p14="http://schemas.microsoft.com/office/powerpoint/2010/main" val="2697504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02F13-3D5E-9721-589F-DEC7393BD1E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04DDAA-9EB1-3392-0A51-1B93E3033C3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4C429C61-5EBF-6A53-215C-4DDFA2CB47EB}"/>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Akhq</a:t>
            </a:r>
            <a:r>
              <a:rPr lang="fr-FR" sz="2000" b="1" i="1" dirty="0">
                <a:solidFill>
                  <a:schemeClr val="tx1">
                    <a:lumMod val="75000"/>
                    <a:lumOff val="25000"/>
                  </a:schemeClr>
                </a:solidFill>
              </a:rPr>
              <a:t> </a:t>
            </a:r>
            <a:r>
              <a:rPr lang="fr-FR" sz="2000" i="1" dirty="0">
                <a:solidFill>
                  <a:schemeClr val="tx1">
                    <a:lumMod val="75000"/>
                    <a:lumOff val="25000"/>
                  </a:schemeClr>
                </a:solidFill>
              </a:rPr>
              <a:t>(https://akhq.io/)</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2DD9BA77-DC84-0F6E-B666-59549D020760}"/>
              </a:ext>
            </a:extLst>
          </p:cNvPr>
          <p:cNvPicPr>
            <a:picLocks noChangeAspect="1"/>
          </p:cNvPicPr>
          <p:nvPr/>
        </p:nvPicPr>
        <p:blipFill>
          <a:blip r:embed="rId3"/>
          <a:stretch>
            <a:fillRect/>
          </a:stretch>
        </p:blipFill>
        <p:spPr>
          <a:xfrm>
            <a:off x="290945" y="1940441"/>
            <a:ext cx="9334500" cy="4470255"/>
          </a:xfrm>
          <a:prstGeom prst="rect">
            <a:avLst/>
          </a:prstGeom>
        </p:spPr>
      </p:pic>
    </p:spTree>
    <p:extLst>
      <p:ext uri="{BB962C8B-B14F-4D97-AF65-F5344CB8AC3E}">
        <p14:creationId xmlns:p14="http://schemas.microsoft.com/office/powerpoint/2010/main" val="254135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F1-8A4C-0F86-D0B4-D4E1670AC88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0F7D55-5579-40B8-82E7-8E74016A80C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 Outils graphiques </a:t>
            </a:r>
          </a:p>
        </p:txBody>
      </p:sp>
      <p:sp>
        <p:nvSpPr>
          <p:cNvPr id="6" name="TextBox 13">
            <a:extLst>
              <a:ext uri="{FF2B5EF4-FFF2-40B4-BE49-F238E27FC236}">
                <a16:creationId xmlns:a16="http://schemas.microsoft.com/office/drawing/2014/main" id="{07DA3F06-C67D-2034-F70C-80319CE29E4F}"/>
              </a:ext>
            </a:extLst>
          </p:cNvPr>
          <p:cNvSpPr txBox="1"/>
          <p:nvPr/>
        </p:nvSpPr>
        <p:spPr>
          <a:xfrm>
            <a:off x="192216" y="923831"/>
            <a:ext cx="10104377" cy="5724644"/>
          </a:xfrm>
          <a:prstGeom prst="rect">
            <a:avLst/>
          </a:prstGeom>
          <a:noFill/>
        </p:spPr>
        <p:txBody>
          <a:bodyPr wrap="square">
            <a:spAutoFit/>
          </a:bodyPr>
          <a:lstStyle/>
          <a:p>
            <a:r>
              <a:rPr lang="fr-FR" sz="2000" dirty="0">
                <a:solidFill>
                  <a:schemeClr val="tx1">
                    <a:lumMod val="75000"/>
                    <a:lumOff val="25000"/>
                  </a:schemeClr>
                </a:solidFill>
              </a:rPr>
              <a:t> </a:t>
            </a:r>
          </a:p>
          <a:p>
            <a:r>
              <a:rPr lang="fr-FR" sz="2000" b="1" i="1" dirty="0" err="1">
                <a:solidFill>
                  <a:schemeClr val="tx1">
                    <a:lumMod val="75000"/>
                    <a:lumOff val="25000"/>
                  </a:schemeClr>
                </a:solidFill>
              </a:rPr>
              <a:t>Redpanda</a:t>
            </a:r>
            <a:r>
              <a:rPr lang="fr-FR" sz="2000" b="1" i="1" dirty="0">
                <a:solidFill>
                  <a:schemeClr val="tx1">
                    <a:lumMod val="75000"/>
                    <a:lumOff val="25000"/>
                  </a:schemeClr>
                </a:solidFill>
              </a:rPr>
              <a:t> Console </a:t>
            </a:r>
            <a:r>
              <a:rPr lang="fr-FR" sz="2000" i="1" dirty="0">
                <a:solidFill>
                  <a:schemeClr val="tx1">
                    <a:lumMod val="75000"/>
                    <a:lumOff val="25000"/>
                  </a:schemeClr>
                </a:solidFill>
              </a:rPr>
              <a:t>(https://docs.redpanda.com/docs/manage/console/)</a:t>
            </a:r>
            <a:endParaRPr lang="fr-FR" sz="2000" dirty="0">
              <a:solidFill>
                <a:schemeClr val="tx1">
                  <a:lumMod val="75000"/>
                  <a:lumOff val="25000"/>
                </a:schemeClr>
              </a:solidFill>
            </a:endParaRPr>
          </a:p>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DC601A57-779A-1DB1-80E6-97BBC3E3C7B4}"/>
              </a:ext>
            </a:extLst>
          </p:cNvPr>
          <p:cNvPicPr>
            <a:picLocks noChangeAspect="1"/>
          </p:cNvPicPr>
          <p:nvPr/>
        </p:nvPicPr>
        <p:blipFill>
          <a:blip r:embed="rId3"/>
          <a:stretch>
            <a:fillRect/>
          </a:stretch>
        </p:blipFill>
        <p:spPr>
          <a:xfrm>
            <a:off x="376774" y="1721088"/>
            <a:ext cx="10020300" cy="4213081"/>
          </a:xfrm>
          <a:prstGeom prst="rect">
            <a:avLst/>
          </a:prstGeom>
        </p:spPr>
      </p:pic>
    </p:spTree>
    <p:extLst>
      <p:ext uri="{BB962C8B-B14F-4D97-AF65-F5344CB8AC3E}">
        <p14:creationId xmlns:p14="http://schemas.microsoft.com/office/powerpoint/2010/main" val="2675112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B656-4E2A-6B7A-7175-95BEC7BA579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CDE1A34-7177-4F76-C892-211F717738C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81D888A-6BA3-D266-911F-6FA7217BFF68}"/>
              </a:ext>
            </a:extLst>
          </p:cNvPr>
          <p:cNvSpPr txBox="1"/>
          <p:nvPr/>
        </p:nvSpPr>
        <p:spPr>
          <a:xfrm>
            <a:off x="3314699" y="17951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 </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3E4DF6F2-8428-6BC0-E897-B018B2A0D671}"/>
              </a:ext>
            </a:extLst>
          </p:cNvPr>
          <p:cNvGrpSpPr/>
          <p:nvPr/>
        </p:nvGrpSpPr>
        <p:grpSpPr>
          <a:xfrm>
            <a:off x="6699066" y="25042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9D2CE9BA-5ACF-46D2-0386-DF2213542489}"/>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6EA5E61E-B308-1119-1C83-6F203959F4D0}"/>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27506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FDEB-4705-43DC-2BC1-57D787FC18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174EB6C-EC01-28E0-9A22-31934ED662EC}"/>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D6969800-13F7-88B4-BBEF-6035EBA99F52}"/>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PRODUCER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391744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2DE-54E8-D9D9-9729-666E1BCE8B8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76A3C52-0797-8C98-383F-F481612422A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 Producer API</a:t>
            </a:r>
          </a:p>
        </p:txBody>
      </p:sp>
      <p:sp>
        <p:nvSpPr>
          <p:cNvPr id="6" name="TextBox 13">
            <a:extLst>
              <a:ext uri="{FF2B5EF4-FFF2-40B4-BE49-F238E27FC236}">
                <a16:creationId xmlns:a16="http://schemas.microsoft.com/office/drawing/2014/main" id="{48E99005-315E-7504-B057-C9BEEBF120F9}"/>
              </a:ext>
            </a:extLst>
          </p:cNvPr>
          <p:cNvSpPr txBox="1"/>
          <p:nvPr/>
        </p:nvSpPr>
        <p:spPr>
          <a:xfrm>
            <a:off x="192216" y="923831"/>
            <a:ext cx="10104377" cy="5109091"/>
          </a:xfrm>
          <a:prstGeom prst="rect">
            <a:avLst/>
          </a:prstGeom>
          <a:noFill/>
        </p:spPr>
        <p:txBody>
          <a:bodyPr wrap="square">
            <a:spAutoFit/>
          </a:bodyPr>
          <a:lstStyle/>
          <a:p>
            <a:r>
              <a:rPr lang="fr-FR" sz="2000" dirty="0">
                <a:solidFill>
                  <a:schemeClr val="tx1">
                    <a:lumMod val="75000"/>
                    <a:lumOff val="25000"/>
                  </a:schemeClr>
                </a:solidFill>
              </a:rPr>
              <a:t> </a:t>
            </a: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DAEB45D0-540B-95E3-7F84-1773EEF0A611}"/>
              </a:ext>
            </a:extLst>
          </p:cNvPr>
          <p:cNvPicPr>
            <a:picLocks noChangeAspect="1"/>
          </p:cNvPicPr>
          <p:nvPr/>
        </p:nvPicPr>
        <p:blipFill>
          <a:blip r:embed="rId3"/>
          <a:stretch>
            <a:fillRect/>
          </a:stretch>
        </p:blipFill>
        <p:spPr>
          <a:xfrm>
            <a:off x="1214670" y="1519314"/>
            <a:ext cx="8626588" cy="4214225"/>
          </a:xfrm>
          <a:prstGeom prst="rect">
            <a:avLst/>
          </a:prstGeom>
        </p:spPr>
      </p:pic>
    </p:spTree>
    <p:extLst>
      <p:ext uri="{BB962C8B-B14F-4D97-AF65-F5344CB8AC3E}">
        <p14:creationId xmlns:p14="http://schemas.microsoft.com/office/powerpoint/2010/main" val="803701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F412-BE22-6D2A-7811-00A3C0F3613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D4DDE-28D9-0DF9-50C1-D0C62E7E7EC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Producer API</a:t>
            </a:r>
          </a:p>
        </p:txBody>
      </p:sp>
      <p:sp>
        <p:nvSpPr>
          <p:cNvPr id="6" name="TextBox 13">
            <a:extLst>
              <a:ext uri="{FF2B5EF4-FFF2-40B4-BE49-F238E27FC236}">
                <a16:creationId xmlns:a16="http://schemas.microsoft.com/office/drawing/2014/main" id="{509D61CC-0713-DC1C-9504-2FB207E3490C}"/>
              </a:ext>
            </a:extLst>
          </p:cNvPr>
          <p:cNvSpPr txBox="1"/>
          <p:nvPr/>
        </p:nvSpPr>
        <p:spPr>
          <a:xfrm>
            <a:off x="192216" y="923831"/>
            <a:ext cx="10104377" cy="1040284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dirty="0">
                <a:solidFill>
                  <a:schemeClr val="tx1">
                    <a:lumMod val="75000"/>
                    <a:lumOff val="25000"/>
                  </a:schemeClr>
                </a:solidFill>
              </a:rPr>
              <a:t>L’envoi de message est constitué de plusieurs étapes :</a:t>
            </a:r>
          </a:p>
          <a:p>
            <a:pPr marL="742950" lvl="1" indent="-285750">
              <a:buFont typeface="Arial" panose="020B0604020202020204" pitchFamily="34" charset="0"/>
              <a:buChar char="•"/>
            </a:pPr>
            <a:r>
              <a:rPr lang="fr-FR" dirty="0">
                <a:solidFill>
                  <a:schemeClr val="tx1">
                    <a:lumMod val="75000"/>
                    <a:lumOff val="25000"/>
                  </a:schemeClr>
                </a:solidFill>
              </a:rPr>
              <a:t>Création d’un objet </a:t>
            </a:r>
            <a:r>
              <a:rPr lang="fr-FR" b="1" i="1" dirty="0" err="1">
                <a:solidFill>
                  <a:schemeClr val="tx1">
                    <a:lumMod val="75000"/>
                    <a:lumOff val="25000"/>
                  </a:schemeClr>
                </a:solidFill>
              </a:rPr>
              <a:t>ProductRecord</a:t>
            </a:r>
            <a:r>
              <a:rPr lang="fr-FR" b="1" i="1" dirty="0">
                <a:solidFill>
                  <a:schemeClr val="tx1">
                    <a:lumMod val="75000"/>
                    <a:lumOff val="25000"/>
                  </a:schemeClr>
                </a:solidFill>
              </a:rPr>
              <a:t> </a:t>
            </a:r>
            <a:r>
              <a:rPr lang="fr-FR" dirty="0">
                <a:solidFill>
                  <a:schemeClr val="tx1">
                    <a:lumMod val="75000"/>
                    <a:lumOff val="25000"/>
                  </a:schemeClr>
                </a:solidFill>
              </a:rPr>
              <a:t>encapsulant le topic et optionnellement une clé et une partition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L’objet est </a:t>
            </a:r>
            <a:r>
              <a:rPr lang="fr-FR" b="1" dirty="0">
                <a:solidFill>
                  <a:schemeClr val="tx1">
                    <a:lumMod val="75000"/>
                    <a:lumOff val="25000"/>
                  </a:schemeClr>
                </a:solidFill>
              </a:rPr>
              <a:t>sérialisé </a:t>
            </a:r>
            <a:r>
              <a:rPr lang="fr-FR" dirty="0">
                <a:solidFill>
                  <a:schemeClr val="tx1">
                    <a:lumMod val="75000"/>
                    <a:lumOff val="25000"/>
                  </a:schemeClr>
                </a:solidFill>
              </a:rPr>
              <a:t>pour préparer sa transmission sur le réseau</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Les données sont ensuite fournies à un </a:t>
            </a:r>
            <a:r>
              <a:rPr lang="fr-FR" b="1" dirty="0" err="1">
                <a:solidFill>
                  <a:schemeClr val="tx1">
                    <a:lumMod val="75000"/>
                    <a:lumOff val="25000"/>
                  </a:schemeClr>
                </a:solidFill>
              </a:rPr>
              <a:t>partitionneur</a:t>
            </a:r>
            <a:r>
              <a:rPr lang="fr-FR" b="1" dirty="0">
                <a:solidFill>
                  <a:schemeClr val="tx1">
                    <a:lumMod val="75000"/>
                    <a:lumOff val="25000"/>
                  </a:schemeClr>
                </a:solidFill>
              </a:rPr>
              <a:t> </a:t>
            </a:r>
            <a:r>
              <a:rPr lang="fr-FR" dirty="0">
                <a:solidFill>
                  <a:schemeClr val="tx1">
                    <a:lumMod val="75000"/>
                    <a:lumOff val="25000"/>
                  </a:schemeClr>
                </a:solidFill>
              </a:rPr>
              <a:t>qui détermine la partition de destination, (à partir de la partition indiquée, de la clé du message ou en Round-robin)</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Une fois la partition sélectionnée, le message est ajouté à un </a:t>
            </a:r>
            <a:r>
              <a:rPr lang="fr-FR" b="1" dirty="0">
                <a:solidFill>
                  <a:schemeClr val="tx1">
                    <a:lumMod val="75000"/>
                    <a:lumOff val="25000"/>
                  </a:schemeClr>
                </a:solidFill>
              </a:rPr>
              <a:t>lot de messages </a:t>
            </a:r>
            <a:r>
              <a:rPr lang="fr-FR" dirty="0">
                <a:solidFill>
                  <a:schemeClr val="tx1">
                    <a:lumMod val="75000"/>
                    <a:lumOff val="25000"/>
                  </a:schemeClr>
                </a:solidFill>
              </a:rPr>
              <a:t>destiné à la même partition. Une thread séparée envoie le lot de messages.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Lorsque le broker reçoit le message, il renvoie une réponse sous le forme d’un objet </a:t>
            </a:r>
            <a:r>
              <a:rPr lang="fr-FR" b="1" i="1" dirty="0" err="1">
                <a:solidFill>
                  <a:schemeClr val="tx1">
                    <a:lumMod val="75000"/>
                    <a:lumOff val="25000"/>
                  </a:schemeClr>
                </a:solidFill>
              </a:rPr>
              <a:t>RecordMetadata</a:t>
            </a:r>
            <a:r>
              <a:rPr lang="fr-FR" b="1" i="1" dirty="0">
                <a:solidFill>
                  <a:schemeClr val="tx1">
                    <a:lumMod val="75000"/>
                    <a:lumOff val="25000"/>
                  </a:schemeClr>
                </a:solidFill>
              </a:rPr>
              <a:t> </a:t>
            </a:r>
            <a:r>
              <a:rPr lang="fr-FR" dirty="0">
                <a:solidFill>
                  <a:schemeClr val="tx1">
                    <a:lumMod val="75000"/>
                    <a:lumOff val="25000"/>
                  </a:schemeClr>
                </a:solidFill>
              </a:rPr>
              <a:t>encapsulant le </a:t>
            </a:r>
            <a:r>
              <a:rPr lang="fr-FR" i="1" dirty="0">
                <a:solidFill>
                  <a:schemeClr val="tx1">
                    <a:lumMod val="75000"/>
                    <a:lumOff val="25000"/>
                  </a:schemeClr>
                </a:solidFill>
              </a:rPr>
              <a:t>topic</a:t>
            </a:r>
            <a:r>
              <a:rPr lang="fr-FR" dirty="0">
                <a:solidFill>
                  <a:schemeClr val="tx1">
                    <a:lumMod val="75000"/>
                    <a:lumOff val="25000"/>
                  </a:schemeClr>
                </a:solidFill>
              </a:rPr>
              <a:t>, la partition, la clé et l’offset</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le broker n’arrive pas à écrire le message dans le journal, il renvoie une erreur et le producteur peut réessayer un certain nombre de fois</a:t>
            </a:r>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022412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950F-57F5-086C-24B0-3EFA1F18D1D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9311B63-10CE-DFA5-43FC-A0EEF9AF46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Construire un Producteur</a:t>
            </a:r>
          </a:p>
        </p:txBody>
      </p:sp>
      <p:sp>
        <p:nvSpPr>
          <p:cNvPr id="6" name="TextBox 13">
            <a:extLst>
              <a:ext uri="{FF2B5EF4-FFF2-40B4-BE49-F238E27FC236}">
                <a16:creationId xmlns:a16="http://schemas.microsoft.com/office/drawing/2014/main" id="{E5415B18-887C-2E3F-00DB-6C3271EA4B61}"/>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solidFill>
                <a:schemeClr val="tx1">
                  <a:lumMod val="65000"/>
                  <a:lumOff val="35000"/>
                </a:schemeClr>
              </a:solidFill>
            </a:endParaRPr>
          </a:p>
          <a:p>
            <a:r>
              <a:rPr lang="fr-FR" dirty="0">
                <a:solidFill>
                  <a:schemeClr val="tx1">
                    <a:lumMod val="75000"/>
                    <a:lumOff val="25000"/>
                  </a:schemeClr>
                </a:solidFill>
              </a:rPr>
              <a:t>La première étape pour l’envoi consiste à instancier un </a:t>
            </a:r>
            <a:r>
              <a:rPr lang="fr-FR" b="1" i="1" dirty="0" err="1">
                <a:solidFill>
                  <a:schemeClr val="tx1">
                    <a:lumMod val="75000"/>
                    <a:lumOff val="25000"/>
                  </a:schemeClr>
                </a:solidFill>
              </a:rPr>
              <a:t>KafkaProducer</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3 propriétés de configurations sont obligatoires :</a:t>
            </a:r>
          </a:p>
          <a:p>
            <a:endParaRPr lang="fr-FR" b="1" i="1"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bootstrap.servers</a:t>
            </a:r>
            <a:r>
              <a:rPr lang="fr-FR" b="1" i="1" dirty="0">
                <a:solidFill>
                  <a:schemeClr val="tx1">
                    <a:lumMod val="75000"/>
                    <a:lumOff val="25000"/>
                  </a:schemeClr>
                </a:solidFill>
              </a:rPr>
              <a:t> </a:t>
            </a:r>
            <a:r>
              <a:rPr lang="fr-FR" dirty="0">
                <a:solidFill>
                  <a:schemeClr val="tx1">
                    <a:lumMod val="75000"/>
                    <a:lumOff val="25000"/>
                  </a:schemeClr>
                </a:solidFill>
              </a:rPr>
              <a:t>: Liste de brokers que le producteur contacte au départ pour découvrir le cluster</a:t>
            </a:r>
          </a:p>
          <a:p>
            <a:pPr marL="742950" lvl="1" indent="-285750">
              <a:buFont typeface="Arial" panose="020B0604020202020204" pitchFamily="34" charset="0"/>
              <a:buChar char="•"/>
            </a:pPr>
            <a:r>
              <a:rPr lang="fr-FR" b="1" i="1" dirty="0" err="1">
                <a:solidFill>
                  <a:schemeClr val="tx1">
                    <a:lumMod val="75000"/>
                    <a:lumOff val="25000"/>
                  </a:schemeClr>
                </a:solidFill>
              </a:rPr>
              <a:t>key.serializer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de la clé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err="1">
                <a:solidFill>
                  <a:schemeClr val="tx1">
                    <a:lumMod val="75000"/>
                    <a:lumOff val="25000"/>
                  </a:schemeClr>
                </a:solidFill>
              </a:rPr>
              <a:t>value.serializer</a:t>
            </a:r>
            <a:r>
              <a:rPr lang="fr-FR" b="1" i="1" dirty="0">
                <a:solidFill>
                  <a:schemeClr val="tx1">
                    <a:lumMod val="75000"/>
                    <a:lumOff val="25000"/>
                  </a:schemeClr>
                </a:solidFill>
              </a:rPr>
              <a:t> </a:t>
            </a:r>
            <a:r>
              <a:rPr lang="fr-FR" dirty="0">
                <a:solidFill>
                  <a:schemeClr val="tx1">
                    <a:lumMod val="75000"/>
                    <a:lumOff val="25000"/>
                  </a:schemeClr>
                </a:solidFill>
              </a:rPr>
              <a:t>: La classe utilisée pour la sérialisation du message …</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1 optionnelle est généralement positionnée :</a:t>
            </a:r>
            <a:r>
              <a:rPr lang="fr-FR" b="1" i="1" dirty="0">
                <a:solidFill>
                  <a:schemeClr val="tx1">
                    <a:lumMod val="75000"/>
                    <a:lumOff val="25000"/>
                  </a:schemeClr>
                </a:solidFill>
              </a:rPr>
              <a:t>client.id </a:t>
            </a:r>
            <a:r>
              <a:rPr lang="fr-FR" dirty="0">
                <a:solidFill>
                  <a:schemeClr val="tx1">
                    <a:lumMod val="75000"/>
                    <a:lumOff val="25000"/>
                  </a:schemeClr>
                </a:solidFill>
              </a:rPr>
              <a:t>: Permet le suivi des messages</a:t>
            </a:r>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218857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3F6C4-592F-F738-B3D9-96A1589E5C6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E3C3DA6-D966-7B52-A782-15F5CC57F67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Méthodes d’envoi des messages</a:t>
            </a:r>
          </a:p>
        </p:txBody>
      </p:sp>
      <p:sp>
        <p:nvSpPr>
          <p:cNvPr id="6" name="TextBox 13">
            <a:extLst>
              <a:ext uri="{FF2B5EF4-FFF2-40B4-BE49-F238E27FC236}">
                <a16:creationId xmlns:a16="http://schemas.microsoft.com/office/drawing/2014/main" id="{576C7530-939E-92C0-1D61-33700E5FB92A}"/>
              </a:ext>
            </a:extLst>
          </p:cNvPr>
          <p:cNvSpPr txBox="1"/>
          <p:nvPr/>
        </p:nvSpPr>
        <p:spPr>
          <a:xfrm>
            <a:off x="192216" y="923831"/>
            <a:ext cx="10104377" cy="7879080"/>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Il y 3 façons d’envoyer des messages :</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Fire-and-</a:t>
            </a:r>
            <a:r>
              <a:rPr lang="fr-FR" b="1" i="1" dirty="0" err="1">
                <a:solidFill>
                  <a:schemeClr val="tx1">
                    <a:lumMod val="75000"/>
                    <a:lumOff val="25000"/>
                  </a:schemeClr>
                </a:solidFill>
              </a:rPr>
              <a:t>forget</a:t>
            </a:r>
            <a:r>
              <a:rPr lang="fr-FR" b="1" i="1" dirty="0">
                <a:solidFill>
                  <a:schemeClr val="tx1">
                    <a:lumMod val="75000"/>
                    <a:lumOff val="25000"/>
                  </a:schemeClr>
                </a:solidFill>
              </a:rPr>
              <a:t> </a:t>
            </a:r>
            <a:r>
              <a:rPr lang="fr-FR" dirty="0">
                <a:solidFill>
                  <a:schemeClr val="tx1">
                    <a:lumMod val="75000"/>
                    <a:lumOff val="25000"/>
                  </a:schemeClr>
                </a:solidFill>
              </a:rPr>
              <a:t>: Pas d’acquittement, on s’autorise à perdre quelques messages (même si c’est très rare)</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synchrone </a:t>
            </a:r>
            <a:r>
              <a:rPr lang="fr-FR" dirty="0">
                <a:solidFill>
                  <a:schemeClr val="tx1">
                    <a:lumMod val="75000"/>
                    <a:lumOff val="25000"/>
                  </a:schemeClr>
                </a:solidFill>
              </a:rPr>
              <a:t>: La méthode renvoie un objet </a:t>
            </a:r>
            <a:r>
              <a:rPr lang="fr-FR" i="1" dirty="0">
                <a:solidFill>
                  <a:schemeClr val="tx1">
                    <a:lumMod val="75000"/>
                    <a:lumOff val="25000"/>
                  </a:schemeClr>
                </a:solidFill>
              </a:rPr>
              <a:t>Future </a:t>
            </a:r>
            <a:r>
              <a:rPr lang="fr-FR" dirty="0">
                <a:solidFill>
                  <a:schemeClr val="tx1">
                    <a:lumMod val="75000"/>
                    <a:lumOff val="25000"/>
                  </a:schemeClr>
                </a:solidFill>
              </a:rPr>
              <a:t>sur lequel on appelle la méthode </a:t>
            </a:r>
            <a:r>
              <a:rPr lang="fr-FR" i="1" dirty="0" err="1">
                <a:solidFill>
                  <a:schemeClr val="tx1">
                    <a:lumMod val="75000"/>
                    <a:lumOff val="25000"/>
                  </a:schemeClr>
                </a:solidFill>
              </a:rPr>
              <a:t>get</a:t>
            </a:r>
            <a:r>
              <a:rPr lang="fr-FR" i="1" dirty="0">
                <a:solidFill>
                  <a:schemeClr val="tx1">
                    <a:lumMod val="75000"/>
                    <a:lumOff val="25000"/>
                  </a:schemeClr>
                </a:solidFill>
              </a:rPr>
              <a:t>() </a:t>
            </a:r>
            <a:r>
              <a:rPr lang="fr-FR" dirty="0">
                <a:solidFill>
                  <a:schemeClr val="tx1">
                    <a:lumMod val="75000"/>
                    <a:lumOff val="25000"/>
                  </a:schemeClr>
                </a:solidFill>
              </a:rPr>
              <a:t>pour attendre la réponse. On traite éventuellement les cas d’erreurs</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b="1" i="1" dirty="0">
                <a:solidFill>
                  <a:schemeClr val="tx1">
                    <a:lumMod val="75000"/>
                    <a:lumOff val="25000"/>
                  </a:schemeClr>
                </a:solidFill>
              </a:rPr>
              <a:t>Envoi asynchrone </a:t>
            </a:r>
            <a:r>
              <a:rPr lang="fr-FR" dirty="0">
                <a:solidFill>
                  <a:schemeClr val="tx1">
                    <a:lumMod val="75000"/>
                    <a:lumOff val="25000"/>
                  </a:schemeClr>
                </a:solidFill>
              </a:rPr>
              <a:t>: Lors de l’envoi, on passe en argument une fonction de call-back. La méthode est appelée lorsque la réponse est retournée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40315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6903-4056-B1D7-69C2-3984B21102C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39BB7DA-DF0B-2CDA-7756-1149364913C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MOTIVATION</a:t>
            </a:r>
            <a:endParaRPr lang="fr-FR" sz="2800" b="1" dirty="0">
              <a:solidFill>
                <a:schemeClr val="tx1">
                  <a:lumMod val="75000"/>
                  <a:lumOff val="25000"/>
                </a:schemeClr>
              </a:solidFill>
            </a:endParaRPr>
          </a:p>
        </p:txBody>
      </p:sp>
      <p:sp>
        <p:nvSpPr>
          <p:cNvPr id="6" name="TextBox 13">
            <a:extLst>
              <a:ext uri="{FF2B5EF4-FFF2-40B4-BE49-F238E27FC236}">
                <a16:creationId xmlns:a16="http://schemas.microsoft.com/office/drawing/2014/main" id="{814116D0-945D-A79E-D167-FB3F9F07EFD0}"/>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804006F1-0168-D133-7A34-B02820A61BD2}"/>
              </a:ext>
            </a:extLst>
          </p:cNvPr>
          <p:cNvSpPr txBox="1"/>
          <p:nvPr/>
        </p:nvSpPr>
        <p:spPr>
          <a:xfrm>
            <a:off x="376774" y="4709746"/>
            <a:ext cx="7695511" cy="1538883"/>
          </a:xfrm>
          <a:prstGeom prst="rect">
            <a:avLst/>
          </a:prstGeom>
          <a:noFill/>
        </p:spPr>
        <p:txBody>
          <a:bodyPr wrap="square">
            <a:spAutoFit/>
          </a:bodyPr>
          <a:lstStyle/>
          <a:p>
            <a:r>
              <a:rPr lang="fr-FR" sz="2000" dirty="0">
                <a:solidFill>
                  <a:schemeClr val="tx1">
                    <a:lumMod val="75000"/>
                    <a:lumOff val="25000"/>
                  </a:schemeClr>
                </a:solidFill>
                <a:latin typeface="Arial" panose="020B0604020202020204" pitchFamily="34" charset="0"/>
                <a:cs typeface="Arial" panose="020B0604020202020204" pitchFamily="34" charset="0"/>
              </a:rPr>
              <a:t> This Leads to :  </a:t>
            </a: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Single platform to </a:t>
            </a:r>
            <a:r>
              <a:rPr lang="fr-FR" sz="2000" dirty="0" err="1">
                <a:solidFill>
                  <a:schemeClr val="tx1">
                    <a:lumMod val="75000"/>
                    <a:lumOff val="25000"/>
                  </a:schemeClr>
                </a:solidFill>
                <a:latin typeface="Arial" panose="020B0604020202020204" pitchFamily="34" charset="0"/>
                <a:cs typeface="Arial" panose="020B0604020202020204" pitchFamily="34" charset="0"/>
              </a:rPr>
              <a:t>connect</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everyone</a:t>
            </a:r>
            <a:r>
              <a:rPr lang="fr-FR" sz="2000" dirty="0">
                <a:solidFill>
                  <a:schemeClr val="tx1">
                    <a:lumMod val="75000"/>
                    <a:lumOff val="25000"/>
                  </a:schemeClr>
                </a:solidFill>
                <a:latin typeface="Arial" panose="020B0604020202020204" pitchFamily="34" charset="0"/>
                <a:cs typeface="Arial" panose="020B0604020202020204" pitchFamily="34" charset="0"/>
              </a:rPr>
              <a:t> to </a:t>
            </a:r>
            <a:r>
              <a:rPr lang="fr-FR" sz="2000" dirty="0" err="1">
                <a:solidFill>
                  <a:schemeClr val="tx1">
                    <a:lumMod val="75000"/>
                    <a:lumOff val="25000"/>
                  </a:schemeClr>
                </a:solidFill>
                <a:latin typeface="Arial" panose="020B0604020202020204" pitchFamily="34" charset="0"/>
                <a:cs typeface="Arial" panose="020B0604020202020204" pitchFamily="34" charset="0"/>
              </a:rPr>
              <a:t>every</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event</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Real-time </a:t>
            </a:r>
            <a:r>
              <a:rPr lang="fr-FR" sz="2000" dirty="0" err="1">
                <a:solidFill>
                  <a:schemeClr val="tx1">
                    <a:lumMod val="75000"/>
                    <a:lumOff val="25000"/>
                  </a:schemeClr>
                </a:solidFill>
                <a:latin typeface="Arial" panose="020B0604020202020204" pitchFamily="34" charset="0"/>
                <a:cs typeface="Arial" panose="020B0604020202020204" pitchFamily="34" charset="0"/>
              </a:rPr>
              <a:t>stream</a:t>
            </a:r>
            <a:r>
              <a:rPr lang="fr-FR" sz="2000" dirty="0">
                <a:solidFill>
                  <a:schemeClr val="tx1">
                    <a:lumMod val="75000"/>
                    <a:lumOff val="25000"/>
                  </a:schemeClr>
                </a:solidFill>
                <a:latin typeface="Arial" panose="020B0604020202020204" pitchFamily="34" charset="0"/>
                <a:cs typeface="Arial" panose="020B0604020202020204" pitchFamily="34" charset="0"/>
              </a:rPr>
              <a:t> of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endParaRPr lang="fr-FR"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fr-FR" sz="2000" dirty="0">
                <a:solidFill>
                  <a:schemeClr val="tx1">
                    <a:lumMod val="75000"/>
                    <a:lumOff val="25000"/>
                  </a:schemeClr>
                </a:solidFill>
                <a:latin typeface="Arial" panose="020B0604020202020204" pitchFamily="34" charset="0"/>
                <a:cs typeface="Arial" panose="020B0604020202020204" pitchFamily="34" charset="0"/>
              </a:rPr>
              <a:t>   All </a:t>
            </a:r>
            <a:r>
              <a:rPr lang="fr-FR" sz="2000" dirty="0" err="1">
                <a:solidFill>
                  <a:schemeClr val="tx1">
                    <a:lumMod val="75000"/>
                    <a:lumOff val="25000"/>
                  </a:schemeClr>
                </a:solidFill>
                <a:latin typeface="Arial" panose="020B0604020202020204" pitchFamily="34" charset="0"/>
                <a:cs typeface="Arial" panose="020B0604020202020204" pitchFamily="34" charset="0"/>
              </a:rPr>
              <a:t>events</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stored</a:t>
            </a:r>
            <a:r>
              <a:rPr lang="fr-FR" sz="2000" dirty="0">
                <a:solidFill>
                  <a:schemeClr val="tx1">
                    <a:lumMod val="75000"/>
                    <a:lumOff val="25000"/>
                  </a:schemeClr>
                </a:solidFill>
                <a:latin typeface="Arial" panose="020B0604020202020204" pitchFamily="34" charset="0"/>
                <a:cs typeface="Arial" panose="020B0604020202020204" pitchFamily="34" charset="0"/>
              </a:rPr>
              <a:t> for </a:t>
            </a:r>
            <a:r>
              <a:rPr lang="fr-FR" sz="2000" dirty="0" err="1">
                <a:solidFill>
                  <a:schemeClr val="tx1">
                    <a:lumMod val="75000"/>
                    <a:lumOff val="25000"/>
                  </a:schemeClr>
                </a:solidFill>
                <a:latin typeface="Arial" panose="020B0604020202020204" pitchFamily="34" charset="0"/>
                <a:cs typeface="Arial" panose="020B0604020202020204" pitchFamily="34" charset="0"/>
              </a:rPr>
              <a:t>historical</a:t>
            </a:r>
            <a:r>
              <a:rPr lang="fr-FR" sz="2000" dirty="0">
                <a:solidFill>
                  <a:schemeClr val="tx1">
                    <a:lumMod val="75000"/>
                    <a:lumOff val="25000"/>
                  </a:schemeClr>
                </a:solidFill>
                <a:latin typeface="Arial" panose="020B0604020202020204" pitchFamily="34" charset="0"/>
                <a:cs typeface="Arial" panose="020B0604020202020204" pitchFamily="34" charset="0"/>
              </a:rPr>
              <a:t> </a:t>
            </a:r>
            <a:r>
              <a:rPr lang="fr-FR" sz="2000" dirty="0" err="1">
                <a:solidFill>
                  <a:schemeClr val="tx1">
                    <a:lumMod val="75000"/>
                    <a:lumOff val="25000"/>
                  </a:schemeClr>
                </a:solidFill>
                <a:latin typeface="Arial" panose="020B0604020202020204" pitchFamily="34" charset="0"/>
                <a:cs typeface="Arial" panose="020B0604020202020204" pitchFamily="34" charset="0"/>
              </a:rPr>
              <a:t>view</a:t>
            </a:r>
            <a:r>
              <a:rPr lang="fr-FR" sz="2000" dirty="0">
                <a:solidFill>
                  <a:schemeClr val="tx1">
                    <a:lumMod val="75000"/>
                    <a:lumOff val="25000"/>
                  </a:schemeClr>
                </a:solidFill>
                <a:latin typeface="Arial" panose="020B0604020202020204" pitchFamily="34" charset="0"/>
                <a:cs typeface="Arial" panose="020B0604020202020204" pitchFamily="34" charset="0"/>
              </a:rPr>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96C68028-4E61-6701-752B-471BB87F381C}"/>
              </a:ext>
            </a:extLst>
          </p:cNvPr>
          <p:cNvPicPr>
            <a:picLocks noChangeAspect="1"/>
          </p:cNvPicPr>
          <p:nvPr/>
        </p:nvPicPr>
        <p:blipFill>
          <a:blip r:embed="rId3"/>
          <a:stretch>
            <a:fillRect/>
          </a:stretch>
        </p:blipFill>
        <p:spPr>
          <a:xfrm>
            <a:off x="464872" y="988358"/>
            <a:ext cx="6105964" cy="3184044"/>
          </a:xfrm>
          <a:prstGeom prst="rect">
            <a:avLst/>
          </a:prstGeom>
        </p:spPr>
      </p:pic>
      <p:pic>
        <p:nvPicPr>
          <p:cNvPr id="12" name="Image 11">
            <a:extLst>
              <a:ext uri="{FF2B5EF4-FFF2-40B4-BE49-F238E27FC236}">
                <a16:creationId xmlns:a16="http://schemas.microsoft.com/office/drawing/2014/main" id="{1842F95F-3565-176E-B71B-313443246087}"/>
              </a:ext>
            </a:extLst>
          </p:cNvPr>
          <p:cNvPicPr>
            <a:picLocks noChangeAspect="1"/>
          </p:cNvPicPr>
          <p:nvPr/>
        </p:nvPicPr>
        <p:blipFill>
          <a:blip r:embed="rId4"/>
          <a:stretch>
            <a:fillRect/>
          </a:stretch>
        </p:blipFill>
        <p:spPr>
          <a:xfrm>
            <a:off x="7890301" y="1853557"/>
            <a:ext cx="3389145" cy="1956985"/>
          </a:xfrm>
          <a:prstGeom prst="rect">
            <a:avLst/>
          </a:prstGeom>
        </p:spPr>
      </p:pic>
      <p:pic>
        <p:nvPicPr>
          <p:cNvPr id="14" name="Image 13">
            <a:extLst>
              <a:ext uri="{FF2B5EF4-FFF2-40B4-BE49-F238E27FC236}">
                <a16:creationId xmlns:a16="http://schemas.microsoft.com/office/drawing/2014/main" id="{9BF0EAE2-259A-8C74-5893-3BC2DB5E27A1}"/>
              </a:ext>
            </a:extLst>
          </p:cNvPr>
          <p:cNvPicPr>
            <a:picLocks noChangeAspect="1"/>
          </p:cNvPicPr>
          <p:nvPr/>
        </p:nvPicPr>
        <p:blipFill>
          <a:blip r:embed="rId5"/>
          <a:stretch>
            <a:fillRect/>
          </a:stretch>
        </p:blipFill>
        <p:spPr>
          <a:xfrm>
            <a:off x="7992862" y="4254392"/>
            <a:ext cx="3286584" cy="2000529"/>
          </a:xfrm>
          <a:prstGeom prst="rect">
            <a:avLst/>
          </a:prstGeom>
        </p:spPr>
      </p:pic>
    </p:spTree>
    <p:extLst>
      <p:ext uri="{BB962C8B-B14F-4D97-AF65-F5344CB8AC3E}">
        <p14:creationId xmlns:p14="http://schemas.microsoft.com/office/powerpoint/2010/main" val="3215218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B2C0A-708C-7B19-3016-34E4768B367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1383F6A-E229-FB76-733E-F65168A33A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Fire And Forget</a:t>
            </a:r>
          </a:p>
        </p:txBody>
      </p:sp>
      <p:sp>
        <p:nvSpPr>
          <p:cNvPr id="6" name="TextBox 13">
            <a:extLst>
              <a:ext uri="{FF2B5EF4-FFF2-40B4-BE49-F238E27FC236}">
                <a16:creationId xmlns:a16="http://schemas.microsoft.com/office/drawing/2014/main" id="{3D22F634-BA0A-A040-10DC-CFDE2B4ABC2D}"/>
              </a:ext>
            </a:extLst>
          </p:cNvPr>
          <p:cNvSpPr txBox="1"/>
          <p:nvPr/>
        </p:nvSpPr>
        <p:spPr>
          <a:xfrm>
            <a:off x="192216" y="923831"/>
            <a:ext cx="10104377" cy="8433078"/>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i="1" dirty="0" err="1">
                <a:solidFill>
                  <a:schemeClr val="tx1">
                    <a:lumMod val="75000"/>
                    <a:lumOff val="25000"/>
                  </a:schemeClr>
                </a:solidFill>
              </a:rPr>
              <a:t>ProducerRecord</a:t>
            </a:r>
            <a:r>
              <a:rPr lang="fr-FR" i="1" dirty="0">
                <a:solidFill>
                  <a:schemeClr val="tx1">
                    <a:lumMod val="75000"/>
                    <a:lumOff val="25000"/>
                  </a:schemeClr>
                </a:solidFill>
              </a:rPr>
              <a:t>&lt;String, String&gt; record =</a:t>
            </a:r>
          </a:p>
          <a:p>
            <a:pPr lvl="1"/>
            <a:r>
              <a:rPr lang="en-US" i="1" dirty="0">
                <a:solidFill>
                  <a:schemeClr val="tx1">
                    <a:lumMod val="75000"/>
                    <a:lumOff val="25000"/>
                  </a:schemeClr>
                </a:solidFill>
              </a:rPr>
              <a:t>new </a:t>
            </a:r>
            <a:r>
              <a:rPr lang="en-US" i="1" dirty="0" err="1">
                <a:solidFill>
                  <a:schemeClr val="tx1">
                    <a:lumMod val="75000"/>
                    <a:lumOff val="25000"/>
                  </a:schemeClr>
                </a:solidFill>
              </a:rPr>
              <a:t>ProducerRecord</a:t>
            </a:r>
            <a:r>
              <a:rPr lang="en-US" i="1" dirty="0">
                <a:solidFill>
                  <a:schemeClr val="tx1">
                    <a:lumMod val="75000"/>
                    <a:lumOff val="25000"/>
                  </a:schemeClr>
                </a:solidFill>
              </a:rPr>
              <a:t>&lt;&gt;("</a:t>
            </a:r>
            <a:r>
              <a:rPr lang="en-US" i="1" dirty="0" err="1">
                <a:solidFill>
                  <a:schemeClr val="tx1">
                    <a:lumMod val="75000"/>
                    <a:lumOff val="25000"/>
                  </a:schemeClr>
                </a:solidFill>
              </a:rPr>
              <a:t>CustomerCountry</a:t>
            </a:r>
            <a:r>
              <a:rPr lang="en-US" i="1" dirty="0">
                <a:solidFill>
                  <a:schemeClr val="tx1">
                    <a:lumMod val="75000"/>
                    <a:lumOff val="25000"/>
                  </a:schemeClr>
                </a:solidFill>
              </a:rPr>
              <a:t>", "</a:t>
            </a:r>
            <a:r>
              <a:rPr lang="en-US" i="1" dirty="0" err="1">
                <a:solidFill>
                  <a:schemeClr val="tx1">
                    <a:lumMod val="75000"/>
                    <a:lumOff val="25000"/>
                  </a:schemeClr>
                </a:solidFill>
              </a:rPr>
              <a:t>Precision","France</a:t>
            </a:r>
            <a:r>
              <a:rPr lang="en-US" i="1" dirty="0">
                <a:solidFill>
                  <a:schemeClr val="tx1">
                    <a:lumMod val="75000"/>
                    <a:lumOff val="25000"/>
                  </a:schemeClr>
                </a:solidFill>
              </a:rPr>
              <a:t>"); </a:t>
            </a:r>
          </a:p>
          <a:p>
            <a:pPr lvl="1"/>
            <a:r>
              <a:rPr lang="fr-FR" i="1" dirty="0" err="1">
                <a:solidFill>
                  <a:schemeClr val="tx1">
                    <a:lumMod val="75000"/>
                    <a:lumOff val="25000"/>
                  </a:schemeClr>
                </a:solidFill>
              </a:rPr>
              <a:t>try</a:t>
            </a:r>
            <a:r>
              <a:rPr lang="fr-FR" i="1" dirty="0">
                <a:solidFill>
                  <a:schemeClr val="tx1">
                    <a:lumMod val="75000"/>
                    <a:lumOff val="25000"/>
                  </a:schemeClr>
                </a:solidFill>
              </a:rPr>
              <a:t> { </a:t>
            </a:r>
          </a:p>
          <a:p>
            <a:pPr lvl="1"/>
            <a:r>
              <a:rPr lang="fr-FR" b="1" i="1" dirty="0">
                <a:solidFill>
                  <a:schemeClr val="tx1">
                    <a:lumMod val="75000"/>
                    <a:lumOff val="25000"/>
                  </a:schemeClr>
                </a:solidFill>
              </a:rPr>
              <a:t>	</a:t>
            </a:r>
            <a:r>
              <a:rPr lang="fr-FR" b="1" i="1" dirty="0" err="1">
                <a:solidFill>
                  <a:schemeClr val="tx1">
                    <a:lumMod val="75000"/>
                    <a:lumOff val="25000"/>
                  </a:schemeClr>
                </a:solidFill>
              </a:rPr>
              <a:t>producer.send</a:t>
            </a:r>
            <a:r>
              <a:rPr lang="fr-FR" b="1" i="1" dirty="0">
                <a:solidFill>
                  <a:schemeClr val="tx1">
                    <a:lumMod val="75000"/>
                    <a:lumOff val="25000"/>
                  </a:schemeClr>
                </a:solidFill>
              </a:rPr>
              <a:t>(record); </a:t>
            </a:r>
          </a:p>
          <a:p>
            <a:pPr lvl="1"/>
            <a:r>
              <a:rPr lang="fr-FR" i="1" dirty="0">
                <a:solidFill>
                  <a:schemeClr val="tx1">
                    <a:lumMod val="75000"/>
                    <a:lumOff val="25000"/>
                  </a:schemeClr>
                </a:solidFill>
              </a:rPr>
              <a:t>} catch (Exception e) { </a:t>
            </a:r>
          </a:p>
          <a:p>
            <a:pPr lvl="1"/>
            <a:r>
              <a:rPr lang="fr-FR" i="1" dirty="0">
                <a:solidFill>
                  <a:schemeClr val="tx1">
                    <a:lumMod val="75000"/>
                    <a:lumOff val="25000"/>
                  </a:schemeClr>
                </a:solidFill>
              </a:rPr>
              <a:t>	</a:t>
            </a:r>
            <a:r>
              <a:rPr lang="fr-FR" i="1" dirty="0" err="1">
                <a:solidFill>
                  <a:schemeClr val="tx1">
                    <a:lumMod val="75000"/>
                    <a:lumOff val="25000"/>
                  </a:schemeClr>
                </a:solidFill>
              </a:rPr>
              <a:t>e.printStackTrace</a:t>
            </a:r>
            <a:r>
              <a:rPr lang="fr-FR" i="1" dirty="0">
                <a:solidFill>
                  <a:schemeClr val="tx1">
                    <a:lumMod val="75000"/>
                    <a:lumOff val="25000"/>
                  </a:schemeClr>
                </a:solidFill>
              </a:rPr>
              <a:t>(); </a:t>
            </a:r>
          </a:p>
          <a:p>
            <a:pPr lvl="1"/>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dirty="0">
                <a:solidFill>
                  <a:schemeClr val="tx1">
                    <a:lumMod val="75000"/>
                    <a:lumOff val="25000"/>
                  </a:schemeClr>
                </a:solidFill>
              </a:rPr>
              <a:t>Python</a:t>
            </a:r>
          </a:p>
          <a:p>
            <a:endParaRPr lang="fr-FR" dirty="0">
              <a:solidFill>
                <a:schemeClr val="tx1">
                  <a:lumMod val="75000"/>
                  <a:lumOff val="25000"/>
                </a:schemeClr>
              </a:solidFill>
            </a:endParaRPr>
          </a:p>
          <a:p>
            <a:r>
              <a:rPr lang="en-US" i="1" dirty="0" err="1">
                <a:solidFill>
                  <a:schemeClr val="tx1">
                    <a:lumMod val="75000"/>
                    <a:lumOff val="25000"/>
                  </a:schemeClr>
                </a:solidFill>
              </a:rPr>
              <a:t>producer.produce</a:t>
            </a:r>
            <a:r>
              <a:rPr lang="en-US" i="1" dirty="0">
                <a:solidFill>
                  <a:schemeClr val="tx1">
                    <a:lumMod val="75000"/>
                    <a:lumOff val="25000"/>
                  </a:schemeClr>
                </a:solidFill>
              </a:rPr>
              <a:t>(topic, key="key", value="value")</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157098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2C24-97F3-1C24-2E91-E7B71B669EBC}"/>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535AD82-3428-F548-FFD9-CCE8DAEB2AB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synchrone</a:t>
            </a:r>
          </a:p>
        </p:txBody>
      </p:sp>
      <p:sp>
        <p:nvSpPr>
          <p:cNvPr id="6" name="TextBox 13">
            <a:extLst>
              <a:ext uri="{FF2B5EF4-FFF2-40B4-BE49-F238E27FC236}">
                <a16:creationId xmlns:a16="http://schemas.microsoft.com/office/drawing/2014/main" id="{F390476A-0052-E400-A58F-C1C30DA50F56}"/>
              </a:ext>
            </a:extLst>
          </p:cNvPr>
          <p:cNvSpPr txBox="1"/>
          <p:nvPr/>
        </p:nvSpPr>
        <p:spPr>
          <a:xfrm>
            <a:off x="192216" y="923831"/>
            <a:ext cx="10104377" cy="8710077"/>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b="1" dirty="0">
                <a:solidFill>
                  <a:schemeClr val="tx1">
                    <a:lumMod val="75000"/>
                    <a:lumOff val="25000"/>
                  </a:schemeClr>
                </a:solidFill>
              </a:rPr>
              <a:t>Java</a:t>
            </a:r>
          </a:p>
          <a:p>
            <a:endParaRPr lang="fr-FR" dirty="0">
              <a:solidFill>
                <a:schemeClr val="tx1">
                  <a:lumMod val="75000"/>
                  <a:lumOff val="25000"/>
                </a:schemeClr>
              </a:solidFill>
            </a:endParaRPr>
          </a:p>
          <a:p>
            <a:pPr lvl="1"/>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pPr lvl="1"/>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a:t>
            </a:r>
            <a:r>
              <a:rPr lang="en-US" dirty="0" err="1">
                <a:solidFill>
                  <a:schemeClr val="tx1">
                    <a:lumMod val="75000"/>
                    <a:lumOff val="25000"/>
                  </a:schemeClr>
                </a:solidFill>
              </a:rPr>
              <a:t>Precision","France</a:t>
            </a:r>
            <a:r>
              <a:rPr lang="en-US" dirty="0">
                <a:solidFill>
                  <a:schemeClr val="tx1">
                    <a:lumMod val="75000"/>
                    <a:lumOff val="25000"/>
                  </a:schemeClr>
                </a:solidFill>
              </a:rPr>
              <a:t>"); </a:t>
            </a:r>
          </a:p>
          <a:p>
            <a:pPr lvl="1"/>
            <a:r>
              <a:rPr lang="fr-FR" dirty="0" err="1">
                <a:solidFill>
                  <a:schemeClr val="tx1">
                    <a:lumMod val="75000"/>
                    <a:lumOff val="25000"/>
                  </a:schemeClr>
                </a:solidFill>
              </a:rPr>
              <a:t>try</a:t>
            </a:r>
            <a:r>
              <a:rPr lang="fr-FR" dirty="0">
                <a:solidFill>
                  <a:schemeClr val="tx1">
                    <a:lumMod val="75000"/>
                    <a:lumOff val="25000"/>
                  </a:schemeClr>
                </a:solidFill>
              </a:rPr>
              <a:t> { </a:t>
            </a:r>
          </a:p>
          <a:p>
            <a:pPr lvl="1"/>
            <a:r>
              <a:rPr lang="fr-FR" dirty="0">
                <a:solidFill>
                  <a:schemeClr val="tx1">
                    <a:lumMod val="75000"/>
                    <a:lumOff val="25000"/>
                  </a:schemeClr>
                </a:solidFill>
              </a:rPr>
              <a:t>	</a:t>
            </a:r>
            <a:r>
              <a:rPr lang="fr-FR" dirty="0" err="1">
                <a:solidFill>
                  <a:schemeClr val="tx1">
                    <a:lumMod val="75000"/>
                    <a:lumOff val="25000"/>
                  </a:schemeClr>
                </a:solidFill>
              </a:rPr>
              <a:t>producer.send</a:t>
            </a:r>
            <a:r>
              <a:rPr lang="fr-FR" dirty="0">
                <a:solidFill>
                  <a:schemeClr val="tx1">
                    <a:lumMod val="75000"/>
                    <a:lumOff val="25000"/>
                  </a:schemeClr>
                </a:solidFill>
              </a:rPr>
              <a:t>(record).</a:t>
            </a:r>
            <a:r>
              <a:rPr lang="fr-FR" b="1" dirty="0" err="1">
                <a:solidFill>
                  <a:schemeClr val="tx1">
                    <a:lumMod val="75000"/>
                    <a:lumOff val="25000"/>
                  </a:schemeClr>
                </a:solidFill>
              </a:rPr>
              <a:t>get</a:t>
            </a:r>
            <a:r>
              <a:rPr lang="fr-FR" b="1" dirty="0">
                <a:solidFill>
                  <a:schemeClr val="tx1">
                    <a:lumMod val="75000"/>
                    <a:lumOff val="25000"/>
                  </a:schemeClr>
                </a:solidFill>
              </a:rPr>
              <a:t>()</a:t>
            </a:r>
            <a:r>
              <a:rPr lang="fr-FR" dirty="0">
                <a:solidFill>
                  <a:schemeClr val="tx1">
                    <a:lumMod val="75000"/>
                    <a:lumOff val="25000"/>
                  </a:schemeClr>
                </a:solidFill>
              </a:rPr>
              <a:t>; </a:t>
            </a:r>
          </a:p>
          <a:p>
            <a:pPr lvl="1"/>
            <a:r>
              <a:rPr lang="fr-FR" dirty="0">
                <a:solidFill>
                  <a:schemeClr val="tx1">
                    <a:lumMod val="75000"/>
                    <a:lumOff val="25000"/>
                  </a:schemeClr>
                </a:solidFill>
              </a:rPr>
              <a:t>} catch (Exception e) { </a:t>
            </a:r>
          </a:p>
          <a:p>
            <a:pPr lvl="1"/>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1"/>
            <a:r>
              <a:rPr lang="fr-FR" dirty="0">
                <a:solidFill>
                  <a:schemeClr val="tx1">
                    <a:lumMod val="75000"/>
                    <a:lumOff val="25000"/>
                  </a:schemeClr>
                </a:solidFill>
              </a:rPr>
              <a:t>}</a:t>
            </a:r>
          </a:p>
          <a:p>
            <a:pPr lvl="1"/>
            <a:endParaRPr lang="fr-FR" dirty="0">
              <a:solidFill>
                <a:schemeClr val="tx1">
                  <a:lumMod val="75000"/>
                  <a:lumOff val="25000"/>
                </a:schemeClr>
              </a:solidFill>
            </a:endParaRPr>
          </a:p>
          <a:p>
            <a:r>
              <a:rPr lang="fr-FR" b="1" dirty="0">
                <a:solidFill>
                  <a:schemeClr val="tx1">
                    <a:lumMod val="75000"/>
                    <a:lumOff val="25000"/>
                  </a:schemeClr>
                </a:solidFill>
              </a:rPr>
              <a:t>Python</a:t>
            </a:r>
            <a:endParaRPr lang="fr-FR" dirty="0">
              <a:solidFill>
                <a:schemeClr val="tx1">
                  <a:lumMod val="75000"/>
                  <a:lumOff val="25000"/>
                </a:schemeClr>
              </a:solidFill>
            </a:endParaRPr>
          </a:p>
          <a:p>
            <a:pPr lvl="1"/>
            <a:r>
              <a:rPr lang="en-US" dirty="0" err="1">
                <a:solidFill>
                  <a:schemeClr val="tx1">
                    <a:lumMod val="75000"/>
                    <a:lumOff val="25000"/>
                  </a:schemeClr>
                </a:solidFill>
              </a:rPr>
              <a:t>producer.produce</a:t>
            </a:r>
            <a:r>
              <a:rPr lang="en-US" dirty="0">
                <a:solidFill>
                  <a:schemeClr val="tx1">
                    <a:lumMod val="75000"/>
                    <a:lumOff val="25000"/>
                  </a:schemeClr>
                </a:solidFill>
              </a:rPr>
              <a:t>(topic, key="key", value="value")</a:t>
            </a:r>
          </a:p>
          <a:p>
            <a:pPr lvl="1"/>
            <a:r>
              <a:rPr lang="fr-FR" dirty="0" err="1">
                <a:solidFill>
                  <a:schemeClr val="tx1">
                    <a:lumMod val="75000"/>
                    <a:lumOff val="25000"/>
                  </a:schemeClr>
                </a:solidFill>
              </a:rPr>
              <a:t>producer.flush</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0829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472B-BFAD-4202-B6F1-2684462CC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239EF17-4EAE-D75B-4570-8F42047EBCF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Envoi asynchrone avec callback</a:t>
            </a:r>
          </a:p>
        </p:txBody>
      </p:sp>
      <p:sp>
        <p:nvSpPr>
          <p:cNvPr id="6" name="TextBox 13">
            <a:extLst>
              <a:ext uri="{FF2B5EF4-FFF2-40B4-BE49-F238E27FC236}">
                <a16:creationId xmlns:a16="http://schemas.microsoft.com/office/drawing/2014/main" id="{FB9495BD-053F-6451-FB10-0134B74156C5}"/>
              </a:ext>
            </a:extLst>
          </p:cNvPr>
          <p:cNvSpPr txBox="1"/>
          <p:nvPr/>
        </p:nvSpPr>
        <p:spPr>
          <a:xfrm>
            <a:off x="192216" y="923831"/>
            <a:ext cx="10104377" cy="8987076"/>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dirty="0"/>
          </a:p>
          <a:p>
            <a:r>
              <a:rPr lang="en-US" dirty="0">
                <a:solidFill>
                  <a:schemeClr val="tx1">
                    <a:lumMod val="75000"/>
                    <a:lumOff val="25000"/>
                  </a:schemeClr>
                </a:solidFill>
              </a:rPr>
              <a:t>private class </a:t>
            </a:r>
            <a:r>
              <a:rPr lang="en-US" dirty="0" err="1">
                <a:solidFill>
                  <a:schemeClr val="tx1">
                    <a:lumMod val="75000"/>
                    <a:lumOff val="25000"/>
                  </a:schemeClr>
                </a:solidFill>
              </a:rPr>
              <a:t>DemoProducerCallback</a:t>
            </a:r>
            <a:r>
              <a:rPr lang="en-US" dirty="0">
                <a:solidFill>
                  <a:schemeClr val="tx1">
                    <a:lumMod val="75000"/>
                    <a:lumOff val="25000"/>
                  </a:schemeClr>
                </a:solidFill>
              </a:rPr>
              <a:t> implements Callback { </a:t>
            </a:r>
          </a:p>
          <a:p>
            <a:pPr lvl="1"/>
            <a:r>
              <a:rPr lang="fr-FR" dirty="0">
                <a:solidFill>
                  <a:schemeClr val="tx1">
                    <a:lumMod val="75000"/>
                    <a:lumOff val="25000"/>
                  </a:schemeClr>
                </a:solidFill>
              </a:rPr>
              <a:t>@Override </a:t>
            </a:r>
          </a:p>
          <a:p>
            <a:pPr lvl="1"/>
            <a:r>
              <a:rPr lang="pt-BR" dirty="0">
                <a:solidFill>
                  <a:schemeClr val="tx1">
                    <a:lumMod val="75000"/>
                    <a:lumOff val="25000"/>
                  </a:schemeClr>
                </a:solidFill>
              </a:rPr>
              <a:t>public void onCompletion(RecordMetadata recordMetadata, Exception e) { </a:t>
            </a:r>
          </a:p>
          <a:p>
            <a:pPr lvl="2"/>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 </a:t>
            </a:r>
          </a:p>
          <a:p>
            <a:pPr lvl="2"/>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err="1">
                <a:solidFill>
                  <a:schemeClr val="tx1">
                    <a:lumMod val="75000"/>
                    <a:lumOff val="25000"/>
                  </a:schemeClr>
                </a:solidFill>
              </a:rPr>
              <a:t>ProducerRecord</a:t>
            </a:r>
            <a:r>
              <a:rPr lang="fr-FR" dirty="0">
                <a:solidFill>
                  <a:schemeClr val="tx1">
                    <a:lumMod val="75000"/>
                    <a:lumOff val="25000"/>
                  </a:schemeClr>
                </a:solidFill>
              </a:rPr>
              <a:t>&lt;String, String&gt; record =</a:t>
            </a:r>
          </a:p>
          <a:p>
            <a:r>
              <a:rPr lang="en-US" dirty="0">
                <a:solidFill>
                  <a:schemeClr val="tx1">
                    <a:lumMod val="75000"/>
                    <a:lumOff val="25000"/>
                  </a:schemeClr>
                </a:solidFill>
              </a:rPr>
              <a:t>new </a:t>
            </a:r>
            <a:r>
              <a:rPr lang="en-US" dirty="0" err="1">
                <a:solidFill>
                  <a:schemeClr val="tx1">
                    <a:lumMod val="75000"/>
                    <a:lumOff val="25000"/>
                  </a:schemeClr>
                </a:solidFill>
              </a:rPr>
              <a:t>ProducerRecord</a:t>
            </a:r>
            <a:r>
              <a:rPr lang="en-US" dirty="0">
                <a:solidFill>
                  <a:schemeClr val="tx1">
                    <a:lumMod val="75000"/>
                    <a:lumOff val="25000"/>
                  </a:schemeClr>
                </a:solidFill>
              </a:rPr>
              <a:t>&lt;&gt;("</a:t>
            </a:r>
            <a:r>
              <a:rPr lang="en-US" dirty="0" err="1">
                <a:solidFill>
                  <a:schemeClr val="tx1">
                    <a:lumMod val="75000"/>
                    <a:lumOff val="25000"/>
                  </a:schemeClr>
                </a:solidFill>
              </a:rPr>
              <a:t>CustomerCountry</a:t>
            </a:r>
            <a:r>
              <a:rPr lang="en-US" dirty="0">
                <a:solidFill>
                  <a:schemeClr val="tx1">
                    <a:lumMod val="75000"/>
                    <a:lumOff val="25000"/>
                  </a:schemeClr>
                </a:solidFill>
              </a:rPr>
              <a:t>", "Biomedical Materials", "USA");</a:t>
            </a:r>
          </a:p>
          <a:p>
            <a:r>
              <a:rPr lang="en-US" dirty="0" err="1">
                <a:solidFill>
                  <a:schemeClr val="tx1">
                    <a:lumMod val="75000"/>
                    <a:lumOff val="25000"/>
                  </a:schemeClr>
                </a:solidFill>
              </a:rPr>
              <a:t>producer.send</a:t>
            </a:r>
            <a:r>
              <a:rPr lang="en-US" dirty="0">
                <a:solidFill>
                  <a:schemeClr val="tx1">
                    <a:lumMod val="75000"/>
                    <a:lumOff val="25000"/>
                  </a:schemeClr>
                </a:solidFill>
              </a:rPr>
              <a:t>(record, </a:t>
            </a:r>
            <a:r>
              <a:rPr lang="en-US" b="1" dirty="0">
                <a:solidFill>
                  <a:schemeClr val="tx1">
                    <a:lumMod val="75000"/>
                    <a:lumOff val="25000"/>
                  </a:schemeClr>
                </a:solidFill>
              </a:rPr>
              <a:t>new </a:t>
            </a:r>
            <a:r>
              <a:rPr lang="en-US" b="1" dirty="0" err="1">
                <a:solidFill>
                  <a:schemeClr val="tx1">
                    <a:lumMod val="75000"/>
                    <a:lumOff val="25000"/>
                  </a:schemeClr>
                </a:solidFill>
              </a:rPr>
              <a:t>DemoProducerCallback</a:t>
            </a:r>
            <a:r>
              <a:rPr lang="en-US" b="1" dirty="0">
                <a:solidFill>
                  <a:schemeClr val="tx1">
                    <a:lumMod val="75000"/>
                    <a:lumOff val="25000"/>
                  </a:schemeClr>
                </a:solidFill>
              </a:rPr>
              <a:t>()</a:t>
            </a:r>
            <a:r>
              <a:rPr lang="en-US" dirty="0">
                <a:solidFill>
                  <a:schemeClr val="tx1">
                    <a:lumMod val="75000"/>
                    <a:lumOff val="25000"/>
                  </a:schemeClr>
                </a:solidFill>
              </a:rPr>
              <a:t>);</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471681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6B3-1B2D-4301-E5FE-836A039E79F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CA2C3C7-FDBD-E47F-E950-EF263D9AF4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Méthode flush</a:t>
            </a:r>
          </a:p>
        </p:txBody>
      </p:sp>
      <p:sp>
        <p:nvSpPr>
          <p:cNvPr id="6" name="TextBox 13">
            <a:extLst>
              <a:ext uri="{FF2B5EF4-FFF2-40B4-BE49-F238E27FC236}">
                <a16:creationId xmlns:a16="http://schemas.microsoft.com/office/drawing/2014/main" id="{FFCAECDF-C60E-6037-BAD5-7F19FC6CD244}"/>
              </a:ext>
            </a:extLst>
          </p:cNvPr>
          <p:cNvSpPr txBox="1"/>
          <p:nvPr/>
        </p:nvSpPr>
        <p:spPr>
          <a:xfrm>
            <a:off x="192216" y="923831"/>
            <a:ext cx="10104377" cy="769441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Sur le </a:t>
            </a:r>
            <a:r>
              <a:rPr lang="fr-FR" sz="2400" dirty="0" err="1">
                <a:solidFill>
                  <a:schemeClr val="tx1">
                    <a:lumMod val="75000"/>
                    <a:lumOff val="25000"/>
                  </a:schemeClr>
                </a:solidFill>
              </a:rPr>
              <a:t>producer</a:t>
            </a:r>
            <a:r>
              <a:rPr lang="fr-FR" sz="2400" dirty="0">
                <a:solidFill>
                  <a:schemeClr val="tx1">
                    <a:lumMod val="75000"/>
                    <a:lumOff val="25000"/>
                  </a:schemeClr>
                </a:solidFill>
              </a:rPr>
              <a:t> la méthode </a:t>
            </a:r>
            <a:r>
              <a:rPr lang="fr-FR" sz="2400" b="1" i="1" dirty="0">
                <a:solidFill>
                  <a:schemeClr val="tx1">
                    <a:lumMod val="75000"/>
                    <a:lumOff val="25000"/>
                  </a:schemeClr>
                </a:solidFill>
              </a:rPr>
              <a:t>flush() </a:t>
            </a:r>
            <a:r>
              <a:rPr lang="fr-FR" sz="2400" dirty="0">
                <a:solidFill>
                  <a:schemeClr val="tx1">
                    <a:lumMod val="75000"/>
                    <a:lumOff val="25000"/>
                  </a:schemeClr>
                </a:solidFill>
              </a:rPr>
              <a:t>permet de vider le batch des messages en attente d’émission.</a:t>
            </a: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Elle peut être utilisée pour s’assurer que tous les messages envoyés par </a:t>
            </a:r>
            <a:r>
              <a:rPr lang="fr-FR" sz="2400" dirty="0" err="1">
                <a:solidFill>
                  <a:schemeClr val="tx1">
                    <a:lumMod val="75000"/>
                    <a:lumOff val="25000"/>
                  </a:schemeClr>
                </a:solidFill>
              </a:rPr>
              <a:t>send</a:t>
            </a:r>
            <a:r>
              <a:rPr lang="fr-FR" sz="2400" dirty="0">
                <a:solidFill>
                  <a:schemeClr val="tx1">
                    <a:lumMod val="75000"/>
                    <a:lumOff val="25000"/>
                  </a:schemeClr>
                </a:solidFill>
              </a:rPr>
              <a:t>() sont vraiment parvenus au broker</a:t>
            </a:r>
          </a:p>
          <a:p>
            <a:endParaRPr lang="fr-FR" dirty="0">
              <a:solidFill>
                <a:schemeClr val="tx1">
                  <a:lumMod val="75000"/>
                  <a:lumOff val="25000"/>
                </a:schemeClr>
              </a:solidFill>
            </a:endParaRPr>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25076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D0AA-8A07-5F15-ED9F-2BCB17E4719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1953538-F8EB-2152-C7D2-024066ECB2A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Sérialiseurs</a:t>
            </a:r>
          </a:p>
        </p:txBody>
      </p:sp>
      <p:sp>
        <p:nvSpPr>
          <p:cNvPr id="6" name="TextBox 13">
            <a:extLst>
              <a:ext uri="{FF2B5EF4-FFF2-40B4-BE49-F238E27FC236}">
                <a16:creationId xmlns:a16="http://schemas.microsoft.com/office/drawing/2014/main" id="{CF25A077-26E0-B3B0-D666-246D76BA7EFE}"/>
              </a:ext>
            </a:extLst>
          </p:cNvPr>
          <p:cNvSpPr txBox="1"/>
          <p:nvPr/>
        </p:nvSpPr>
        <p:spPr>
          <a:xfrm>
            <a:off x="192216" y="923831"/>
            <a:ext cx="10104377" cy="8494633"/>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La librairie </a:t>
            </a:r>
            <a:r>
              <a:rPr lang="fr-FR" sz="2400" i="1" dirty="0">
                <a:solidFill>
                  <a:schemeClr val="tx1">
                    <a:lumMod val="75000"/>
                    <a:lumOff val="25000"/>
                  </a:schemeClr>
                </a:solidFill>
              </a:rPr>
              <a:t>Kafka </a:t>
            </a:r>
            <a:r>
              <a:rPr lang="fr-FR" sz="2400" dirty="0">
                <a:solidFill>
                  <a:schemeClr val="tx1">
                    <a:lumMod val="75000"/>
                    <a:lumOff val="25000"/>
                  </a:schemeClr>
                </a:solidFill>
              </a:rPr>
              <a:t>inclut des (dé)sérialiseurs pour les types primitifs </a:t>
            </a:r>
            <a:r>
              <a:rPr lang="fr-FR" sz="2400" i="1" dirty="0">
                <a:solidFill>
                  <a:schemeClr val="tx1">
                    <a:lumMod val="75000"/>
                    <a:lumOff val="25000"/>
                  </a:schemeClr>
                </a:solidFill>
              </a:rPr>
              <a:t>string</a:t>
            </a:r>
            <a:r>
              <a:rPr lang="fr-FR" sz="2400" dirty="0">
                <a:solidFill>
                  <a:schemeClr val="tx1">
                    <a:lumMod val="75000"/>
                    <a:lumOff val="25000"/>
                  </a:schemeClr>
                </a:solidFill>
              </a:rPr>
              <a:t>, </a:t>
            </a:r>
            <a:r>
              <a:rPr lang="fr-FR" sz="2400" i="1" dirty="0" err="1">
                <a:solidFill>
                  <a:schemeClr val="tx1">
                    <a:lumMod val="75000"/>
                    <a:lumOff val="25000"/>
                  </a:schemeClr>
                </a:solidFill>
              </a:rPr>
              <a:t>integer</a:t>
            </a:r>
            <a:r>
              <a:rPr lang="fr-FR" sz="2400" i="1" dirty="0">
                <a:solidFill>
                  <a:schemeClr val="tx1">
                    <a:lumMod val="75000"/>
                    <a:lumOff val="25000"/>
                  </a:schemeClr>
                </a:solidFill>
              </a:rPr>
              <a:t> </a:t>
            </a:r>
            <a:r>
              <a:rPr lang="fr-FR" sz="2400" dirty="0">
                <a:solidFill>
                  <a:schemeClr val="tx1">
                    <a:lumMod val="75000"/>
                    <a:lumOff val="25000"/>
                  </a:schemeClr>
                </a:solidFill>
              </a:rPr>
              <a:t>etc.</a:t>
            </a:r>
          </a:p>
          <a:p>
            <a:endParaRPr lang="fr-FR" sz="2400" dirty="0">
              <a:solidFill>
                <a:schemeClr val="tx1">
                  <a:lumMod val="75000"/>
                  <a:lumOff val="25000"/>
                </a:schemeClr>
              </a:solidFill>
            </a:endParaRPr>
          </a:p>
          <a:p>
            <a:r>
              <a:rPr lang="fr-FR" sz="2400" dirty="0">
                <a:solidFill>
                  <a:schemeClr val="tx1">
                    <a:lumMod val="75000"/>
                    <a:lumOff val="25000"/>
                  </a:schemeClr>
                </a:solidFill>
              </a:rPr>
              <a:t>Pour des objets du domaine, il faut implémenter ses propres sérialiseurs/</a:t>
            </a:r>
            <a:r>
              <a:rPr lang="fr-FR" sz="2400" dirty="0" err="1">
                <a:solidFill>
                  <a:schemeClr val="tx1">
                    <a:lumMod val="75000"/>
                    <a:lumOff val="25000"/>
                  </a:schemeClr>
                </a:solidFill>
              </a:rPr>
              <a:t>désérialiseurs</a:t>
            </a:r>
            <a:r>
              <a:rPr lang="fr-FR" sz="2400" dirty="0">
                <a:solidFill>
                  <a:schemeClr val="tx1">
                    <a:lumMod val="75000"/>
                    <a:lumOff val="25000"/>
                  </a:schemeClr>
                </a:solidFill>
              </a:rPr>
              <a:t> en s’appuyant sur des librairies comme </a:t>
            </a:r>
            <a:r>
              <a:rPr lang="fr-FR" sz="2400" i="1" dirty="0" err="1">
                <a:solidFill>
                  <a:schemeClr val="tx1">
                    <a:lumMod val="75000"/>
                    <a:lumOff val="25000"/>
                  </a:schemeClr>
                </a:solidFill>
              </a:rPr>
              <a:t>Avro</a:t>
            </a:r>
            <a:r>
              <a:rPr lang="fr-FR" sz="2400" dirty="0">
                <a:solidFill>
                  <a:schemeClr val="tx1">
                    <a:lumMod val="75000"/>
                    <a:lumOff val="25000"/>
                  </a:schemeClr>
                </a:solidFill>
              </a:rPr>
              <a:t>, </a:t>
            </a:r>
            <a:r>
              <a:rPr lang="fr-FR" sz="2400" i="1" dirty="0" err="1">
                <a:solidFill>
                  <a:schemeClr val="tx1">
                    <a:lumMod val="75000"/>
                    <a:lumOff val="25000"/>
                  </a:schemeClr>
                </a:solidFill>
              </a:rPr>
              <a:t>Thrift</a:t>
            </a:r>
            <a:r>
              <a:rPr lang="fr-FR" sz="2400" dirty="0">
                <a:solidFill>
                  <a:schemeClr val="tx1">
                    <a:lumMod val="75000"/>
                    <a:lumOff val="25000"/>
                  </a:schemeClr>
                </a:solidFill>
              </a:rPr>
              <a:t>, </a:t>
            </a:r>
            <a:r>
              <a:rPr lang="fr-FR" sz="2400" i="1" dirty="0" err="1">
                <a:solidFill>
                  <a:schemeClr val="tx1">
                    <a:lumMod val="75000"/>
                    <a:lumOff val="25000"/>
                  </a:schemeClr>
                </a:solidFill>
              </a:rPr>
              <a:t>Protobuf</a:t>
            </a:r>
            <a:r>
              <a:rPr lang="fr-FR" sz="2400" i="1" dirty="0">
                <a:solidFill>
                  <a:schemeClr val="tx1">
                    <a:lumMod val="75000"/>
                    <a:lumOff val="25000"/>
                  </a:schemeClr>
                </a:solidFill>
              </a:rPr>
              <a:t> </a:t>
            </a:r>
            <a:r>
              <a:rPr lang="fr-FR" sz="2400" dirty="0">
                <a:solidFill>
                  <a:schemeClr val="tx1">
                    <a:lumMod val="75000"/>
                    <a:lumOff val="25000"/>
                  </a:schemeClr>
                </a:solidFill>
              </a:rPr>
              <a:t>ou </a:t>
            </a:r>
            <a:r>
              <a:rPr lang="fr-FR" sz="2400" i="1" dirty="0">
                <a:solidFill>
                  <a:schemeClr val="tx1">
                    <a:lumMod val="75000"/>
                    <a:lumOff val="25000"/>
                  </a:schemeClr>
                </a:solidFill>
              </a:rPr>
              <a:t>Jackson</a:t>
            </a:r>
          </a:p>
          <a:p>
            <a:endParaRPr lang="fr-FR" sz="2400" dirty="0">
              <a:solidFill>
                <a:schemeClr val="tx1">
                  <a:lumMod val="75000"/>
                  <a:lumOff val="25000"/>
                </a:schemeClr>
              </a:solidFill>
            </a:endParaRPr>
          </a:p>
          <a:p>
            <a:r>
              <a:rPr lang="fr-FR" sz="2400" dirty="0">
                <a:solidFill>
                  <a:schemeClr val="tx1">
                    <a:lumMod val="75000"/>
                    <a:lumOff val="25000"/>
                  </a:schemeClr>
                </a:solidFill>
              </a:rPr>
              <a:t>Certains sérialiseurs permettent une gestion fine des évolutions des formats de messages via les </a:t>
            </a:r>
            <a:r>
              <a:rPr lang="fr-FR" sz="2400" b="1" i="1" dirty="0" err="1">
                <a:solidFill>
                  <a:schemeClr val="tx1">
                    <a:lumMod val="75000"/>
                    <a:lumOff val="25000"/>
                  </a:schemeClr>
                </a:solidFill>
              </a:rPr>
              <a:t>Schema</a:t>
            </a:r>
            <a:r>
              <a:rPr lang="fr-FR" sz="2400" b="1" i="1" dirty="0">
                <a:solidFill>
                  <a:schemeClr val="tx1">
                    <a:lumMod val="75000"/>
                    <a:lumOff val="25000"/>
                  </a:schemeClr>
                </a:solidFill>
              </a:rPr>
              <a:t> </a:t>
            </a:r>
            <a:r>
              <a:rPr lang="fr-FR" sz="2400" b="1" i="1" dirty="0" err="1">
                <a:solidFill>
                  <a:schemeClr val="tx1">
                    <a:lumMod val="75000"/>
                    <a:lumOff val="25000"/>
                  </a:schemeClr>
                </a:solidFill>
              </a:rPr>
              <a:t>Registry</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568293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1AC1-FDF2-E82B-1B12-E9194BE89AA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DCDDB05-763A-6161-0EBA-10CE00CA16D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A7F336E4-F538-9D00-F97C-1F21094150BA}"/>
              </a:ext>
            </a:extLst>
          </p:cNvPr>
          <p:cNvSpPr txBox="1"/>
          <p:nvPr/>
        </p:nvSpPr>
        <p:spPr>
          <a:xfrm>
            <a:off x="376774" y="591322"/>
            <a:ext cx="10104377" cy="6186309"/>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sz="2400" dirty="0">
              <a:solidFill>
                <a:schemeClr val="tx1">
                  <a:lumMod val="75000"/>
                  <a:lumOff val="25000"/>
                </a:schemeClr>
              </a:solidFill>
            </a:endParaRPr>
          </a:p>
          <a:p>
            <a:r>
              <a:rPr lang="fr-FR" sz="1400" dirty="0" err="1">
                <a:solidFill>
                  <a:schemeClr val="tx1">
                    <a:lumMod val="75000"/>
                    <a:lumOff val="25000"/>
                  </a:schemeClr>
                </a:solidFill>
              </a:rPr>
              <a:t>Properties</a:t>
            </a:r>
            <a:r>
              <a:rPr lang="fr-FR" sz="1400" dirty="0">
                <a:solidFill>
                  <a:schemeClr val="tx1">
                    <a:lumMod val="75000"/>
                    <a:lumOff val="25000"/>
                  </a:schemeClr>
                </a:solidFill>
              </a:rPr>
              <a:t> </a:t>
            </a:r>
            <a:r>
              <a:rPr lang="fr-FR" sz="1400" dirty="0" err="1">
                <a:solidFill>
                  <a:schemeClr val="tx1">
                    <a:lumMod val="75000"/>
                    <a:lumOff val="25000"/>
                  </a:schemeClr>
                </a:solidFill>
              </a:rPr>
              <a:t>props</a:t>
            </a:r>
            <a:r>
              <a:rPr lang="fr-FR" sz="1400" dirty="0">
                <a:solidFill>
                  <a:schemeClr val="tx1">
                    <a:lumMod val="75000"/>
                    <a:lumOff val="25000"/>
                  </a:schemeClr>
                </a:solidFill>
              </a:rPr>
              <a:t> = new </a:t>
            </a:r>
            <a:r>
              <a:rPr lang="fr-FR" sz="1400" dirty="0" err="1">
                <a:solidFill>
                  <a:schemeClr val="tx1">
                    <a:lumMod val="75000"/>
                    <a:lumOff val="25000"/>
                  </a:schemeClr>
                </a:solidFill>
              </a:rPr>
              <a:t>Properties</a:t>
            </a:r>
            <a:r>
              <a:rPr lang="fr-FR" sz="1400" dirty="0">
                <a:solidFill>
                  <a:schemeClr val="tx1">
                    <a:lumMod val="75000"/>
                    <a:lumOff val="25000"/>
                  </a:schemeClr>
                </a:solidFill>
              </a:rPr>
              <a:t>();</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bootstrap.servers</a:t>
            </a:r>
            <a:r>
              <a:rPr lang="fr-FR" sz="1400" dirty="0">
                <a:solidFill>
                  <a:schemeClr val="tx1">
                    <a:lumMod val="75000"/>
                    <a:lumOff val="25000"/>
                  </a:schemeClr>
                </a:solidFill>
              </a:rPr>
              <a:t>", "localhost:19092"); </a:t>
            </a:r>
          </a:p>
          <a:p>
            <a:r>
              <a:rPr lang="fr-FR" sz="1400" dirty="0" err="1">
                <a:solidFill>
                  <a:schemeClr val="tx1">
                    <a:lumMod val="75000"/>
                    <a:lumOff val="25000"/>
                  </a:schemeClr>
                </a:solidFill>
              </a:rPr>
              <a:t>props.put</a:t>
            </a:r>
            <a:r>
              <a:rPr lang="fr-FR" sz="1400" dirty="0">
                <a:solidFill>
                  <a:schemeClr val="tx1">
                    <a:lumMod val="75000"/>
                    <a:lumOff val="25000"/>
                  </a:schemeClr>
                </a:solidFill>
              </a:rPr>
              <a:t>("</a:t>
            </a:r>
            <a:r>
              <a:rPr lang="fr-FR" sz="1400" dirty="0" err="1">
                <a:solidFill>
                  <a:schemeClr val="tx1">
                    <a:lumMod val="75000"/>
                    <a:lumOff val="25000"/>
                  </a:schemeClr>
                </a:solidFill>
              </a:rPr>
              <a:t>acks</a:t>
            </a:r>
            <a:r>
              <a:rPr lang="fr-FR" sz="1400" dirty="0">
                <a:solidFill>
                  <a:schemeClr val="tx1">
                    <a:lumMod val="75000"/>
                    <a:lumOff val="25000"/>
                  </a:schemeClr>
                </a:solidFill>
              </a:rPr>
              <a:t>", "0");</a:t>
            </a:r>
          </a:p>
          <a:p>
            <a:r>
              <a:rPr lang="fr-FR" sz="2400" dirty="0">
                <a:solidFill>
                  <a:schemeClr val="tx1">
                    <a:lumMod val="75000"/>
                    <a:lumOff val="25000"/>
                  </a:schemeClr>
                </a:solidFill>
              </a:rPr>
              <a:t> </a:t>
            </a:r>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5" name="Image 4">
            <a:extLst>
              <a:ext uri="{FF2B5EF4-FFF2-40B4-BE49-F238E27FC236}">
                <a16:creationId xmlns:a16="http://schemas.microsoft.com/office/drawing/2014/main" id="{DC34CAA6-C9D7-BD81-7FE3-5F000657FCD5}"/>
              </a:ext>
            </a:extLst>
          </p:cNvPr>
          <p:cNvPicPr>
            <a:picLocks noChangeAspect="1"/>
          </p:cNvPicPr>
          <p:nvPr/>
        </p:nvPicPr>
        <p:blipFill>
          <a:blip r:embed="rId3"/>
          <a:stretch>
            <a:fillRect/>
          </a:stretch>
        </p:blipFill>
        <p:spPr>
          <a:xfrm>
            <a:off x="3989024" y="2017793"/>
            <a:ext cx="6217245" cy="4325040"/>
          </a:xfrm>
          <a:prstGeom prst="rect">
            <a:avLst/>
          </a:prstGeom>
        </p:spPr>
      </p:pic>
    </p:spTree>
    <p:extLst>
      <p:ext uri="{BB962C8B-B14F-4D97-AF65-F5344CB8AC3E}">
        <p14:creationId xmlns:p14="http://schemas.microsoft.com/office/powerpoint/2010/main" val="1806337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5F49-7C60-247F-1AA6-F3E2FD2DE46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A3BB859-CD43-1307-6599-EBE2AFB9E1D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510BCF03-F1E3-C990-E547-6E356F8559F2}"/>
              </a:ext>
            </a:extLst>
          </p:cNvPr>
          <p:cNvSpPr txBox="1"/>
          <p:nvPr/>
        </p:nvSpPr>
        <p:spPr>
          <a:xfrm>
            <a:off x="501464" y="1609631"/>
            <a:ext cx="10104377" cy="3785652"/>
          </a:xfrm>
          <a:prstGeom prst="rect">
            <a:avLst/>
          </a:prstGeom>
          <a:noFill/>
        </p:spPr>
        <p:txBody>
          <a:bodyPr wrap="square">
            <a:spAutoFit/>
          </a:bodyPr>
          <a:lstStyle/>
          <a:p>
            <a:r>
              <a:rPr lang="en-US" sz="2400" b="1" dirty="0">
                <a:solidFill>
                  <a:schemeClr val="tx1">
                    <a:lumMod val="75000"/>
                    <a:lumOff val="25000"/>
                  </a:schemeClr>
                </a:solidFill>
                <a:latin typeface="Aptos" panose="020B0004020202020204" pitchFamily="34" charset="0"/>
              </a:rPr>
              <a:t>acks=0</a:t>
            </a:r>
            <a:r>
              <a:rPr lang="en-US" sz="2400" dirty="0">
                <a:solidFill>
                  <a:schemeClr val="tx1">
                    <a:lumMod val="75000"/>
                    <a:lumOff val="25000"/>
                  </a:schemeClr>
                </a:solidFill>
                <a:latin typeface="Aptos" panose="020B0004020202020204" pitchFamily="34" charset="0"/>
              </a:rPr>
              <a:t> → The producer does </a:t>
            </a:r>
            <a:r>
              <a:rPr lang="en-US" sz="2400" b="1" dirty="0">
                <a:solidFill>
                  <a:schemeClr val="tx1">
                    <a:lumMod val="75000"/>
                    <a:lumOff val="25000"/>
                  </a:schemeClr>
                </a:solidFill>
                <a:latin typeface="Aptos" panose="020B0004020202020204" pitchFamily="34" charset="0"/>
              </a:rPr>
              <a:t>not wait for any acknowledgment</a:t>
            </a:r>
            <a:r>
              <a:rPr lang="en-US" sz="2400" dirty="0">
                <a:solidFill>
                  <a:schemeClr val="tx1">
                    <a:lumMod val="75000"/>
                    <a:lumOff val="25000"/>
                  </a:schemeClr>
                </a:solidFill>
                <a:latin typeface="Aptos" panose="020B0004020202020204" pitchFamily="34" charset="0"/>
              </a:rPr>
              <a:t> from the broker.</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Messages are considered “sent” as soon as they leave the producer.</a:t>
            </a:r>
          </a:p>
          <a:p>
            <a:r>
              <a:rPr lang="en-US" sz="2400" dirty="0">
                <a:solidFill>
                  <a:schemeClr val="tx1">
                    <a:lumMod val="75000"/>
                    <a:lumOff val="25000"/>
                  </a:schemeClr>
                </a:solidFill>
                <a:latin typeface="Aptos" panose="020B0004020202020204" pitchFamily="34" charset="0"/>
              </a:rPr>
              <a:t>Highest throughput, lowest latency.</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No guarantee that the broker actually received the record (messages can be lost if broker crashes or network fails).</a:t>
            </a:r>
          </a:p>
          <a:p>
            <a:endParaRPr lang="en-US" sz="2400" dirty="0">
              <a:solidFill>
                <a:schemeClr val="tx1">
                  <a:lumMod val="75000"/>
                  <a:lumOff val="25000"/>
                </a:schemeClr>
              </a:solidFill>
              <a:latin typeface="Aptos" panose="020B0004020202020204" pitchFamily="34" charset="0"/>
            </a:endParaRPr>
          </a:p>
          <a:p>
            <a:r>
              <a:rPr lang="en-US" sz="2400" dirty="0">
                <a:solidFill>
                  <a:schemeClr val="tx1">
                    <a:lumMod val="75000"/>
                    <a:lumOff val="25000"/>
                  </a:schemeClr>
                </a:solidFill>
                <a:latin typeface="Aptos" panose="020B0004020202020204" pitchFamily="34" charset="0"/>
              </a:rPr>
              <a:t>Use only when </a:t>
            </a:r>
            <a:r>
              <a:rPr lang="en-US" sz="2400" b="1" dirty="0">
                <a:solidFill>
                  <a:schemeClr val="tx1">
                    <a:lumMod val="75000"/>
                    <a:lumOff val="25000"/>
                  </a:schemeClr>
                </a:solidFill>
                <a:latin typeface="Aptos" panose="020B0004020202020204" pitchFamily="34" charset="0"/>
              </a:rPr>
              <a:t>speed matters more than reliability</a:t>
            </a:r>
            <a:r>
              <a:rPr lang="en-US" sz="2400" dirty="0">
                <a:solidFill>
                  <a:schemeClr val="tx1">
                    <a:lumMod val="75000"/>
                    <a:lumOff val="25000"/>
                  </a:schemeClr>
                </a:solidFill>
                <a:latin typeface="Aptos" panose="020B0004020202020204" pitchFamily="34" charset="0"/>
              </a:rPr>
              <a:t>.</a:t>
            </a:r>
          </a:p>
        </p:txBody>
      </p:sp>
    </p:spTree>
    <p:extLst>
      <p:ext uri="{BB962C8B-B14F-4D97-AF65-F5344CB8AC3E}">
        <p14:creationId xmlns:p14="http://schemas.microsoft.com/office/powerpoint/2010/main" val="414342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17A8-E89F-20A7-D804-8C7F29A24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5109068-758F-04C9-9333-4CBB6CF272E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B502BD0B-BB3C-2141-EFD4-32667364A291}"/>
              </a:ext>
            </a:extLst>
          </p:cNvPr>
          <p:cNvSpPr txBox="1"/>
          <p:nvPr/>
        </p:nvSpPr>
        <p:spPr>
          <a:xfrm>
            <a:off x="501464" y="1609631"/>
            <a:ext cx="10104377" cy="4154984"/>
          </a:xfrm>
          <a:prstGeom prst="rect">
            <a:avLst/>
          </a:prstGeom>
          <a:noFill/>
        </p:spPr>
        <p:txBody>
          <a:bodyPr wrap="square">
            <a:spAutoFit/>
          </a:bodyPr>
          <a:lstStyle/>
          <a:p>
            <a:r>
              <a:rPr lang="en-US" sz="2400" b="1" dirty="0">
                <a:latin typeface="Aptos" panose="020B0004020202020204" pitchFamily="34" charset="0"/>
              </a:rPr>
              <a:t>acks=1 → </a:t>
            </a:r>
            <a:r>
              <a:rPr lang="en-US" sz="2400" dirty="0">
                <a:latin typeface="Aptos" panose="020B0004020202020204" pitchFamily="34" charset="0"/>
              </a:rPr>
              <a:t>The producer waits for acknowledgment from the</a:t>
            </a:r>
            <a:r>
              <a:rPr lang="en-US" sz="2400" b="1" dirty="0">
                <a:latin typeface="Aptos" panose="020B0004020202020204" pitchFamily="34" charset="0"/>
              </a:rPr>
              <a:t> leader broker only.</a:t>
            </a:r>
          </a:p>
          <a:p>
            <a:endParaRPr lang="en-US" sz="2400" dirty="0">
              <a:latin typeface="Aptos" panose="020B0004020202020204" pitchFamily="34" charset="0"/>
            </a:endParaRPr>
          </a:p>
          <a:p>
            <a:r>
              <a:rPr lang="en-US" sz="2400" dirty="0">
                <a:latin typeface="Aptos" panose="020B0004020202020204" pitchFamily="34" charset="0"/>
              </a:rPr>
              <a:t>Write is successful once the leader writes the record to its local log.</a:t>
            </a:r>
          </a:p>
          <a:p>
            <a:endParaRPr lang="en-US" sz="2400" b="1" dirty="0">
              <a:latin typeface="Aptos" panose="020B0004020202020204" pitchFamily="34" charset="0"/>
            </a:endParaRPr>
          </a:p>
          <a:p>
            <a:r>
              <a:rPr lang="en-US" sz="2400" dirty="0">
                <a:latin typeface="Aptos" panose="020B0004020202020204" pitchFamily="34" charset="0"/>
              </a:rPr>
              <a:t>Followers do not need to confirm.</a:t>
            </a:r>
          </a:p>
          <a:p>
            <a:endParaRPr lang="en-US" sz="2400" b="1" dirty="0">
              <a:latin typeface="Aptos" panose="020B0004020202020204" pitchFamily="34" charset="0"/>
            </a:endParaRPr>
          </a:p>
          <a:p>
            <a:r>
              <a:rPr lang="en-US" sz="2400" dirty="0">
                <a:latin typeface="Aptos" panose="020B0004020202020204" pitchFamily="34" charset="0"/>
              </a:rPr>
              <a:t>Faster than acks=all, safer than acks=0.</a:t>
            </a:r>
          </a:p>
          <a:p>
            <a:endParaRPr lang="en-US" sz="2400" dirty="0">
              <a:latin typeface="Aptos" panose="020B0004020202020204" pitchFamily="34" charset="0"/>
            </a:endParaRPr>
          </a:p>
          <a:p>
            <a:r>
              <a:rPr lang="en-US" sz="2400" dirty="0">
                <a:latin typeface="Aptos" panose="020B0004020202020204" pitchFamily="34" charset="0"/>
              </a:rPr>
              <a:t>Risk: If the leader crashes before followers replicate, the message can be lost.</a:t>
            </a:r>
          </a:p>
        </p:txBody>
      </p:sp>
    </p:spTree>
    <p:extLst>
      <p:ext uri="{BB962C8B-B14F-4D97-AF65-F5344CB8AC3E}">
        <p14:creationId xmlns:p14="http://schemas.microsoft.com/office/powerpoint/2010/main" val="4134385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0E324-BE1E-05B4-7B3D-30081D78E65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CE12BC-202C-3A6E-B426-62D3709B432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Producer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00FA3E5-811F-9B98-865A-9F3B99784BED}"/>
              </a:ext>
            </a:extLst>
          </p:cNvPr>
          <p:cNvSpPr txBox="1"/>
          <p:nvPr/>
        </p:nvSpPr>
        <p:spPr>
          <a:xfrm>
            <a:off x="501464" y="1609631"/>
            <a:ext cx="10104377" cy="4524315"/>
          </a:xfrm>
          <a:prstGeom prst="rect">
            <a:avLst/>
          </a:prstGeom>
          <a:noFill/>
        </p:spPr>
        <p:txBody>
          <a:bodyPr wrap="square">
            <a:spAutoFit/>
          </a:bodyPr>
          <a:lstStyle/>
          <a:p>
            <a:r>
              <a:rPr lang="en-US" sz="2400" b="1" dirty="0">
                <a:latin typeface="Aptos" panose="020B0004020202020204" pitchFamily="34" charset="0"/>
              </a:rPr>
              <a:t>acks=all or -1→ </a:t>
            </a:r>
            <a:r>
              <a:rPr lang="en-US" sz="2400" dirty="0">
                <a:latin typeface="Aptos" panose="020B0004020202020204" pitchFamily="34" charset="0"/>
              </a:rPr>
              <a:t>The producer waits for acknowledgments from all in-sync replicas (ISR) of a partition, including the leader.</a:t>
            </a:r>
          </a:p>
          <a:p>
            <a:endParaRPr lang="en-US" sz="2400" dirty="0">
              <a:latin typeface="Aptos" panose="020B0004020202020204" pitchFamily="34" charset="0"/>
            </a:endParaRPr>
          </a:p>
          <a:p>
            <a:r>
              <a:rPr lang="en-US" sz="2400" dirty="0">
                <a:latin typeface="Aptos" panose="020B0004020202020204" pitchFamily="34" charset="0"/>
              </a:rPr>
              <a:t>Write is successful only when leader and all ISR replicas confirm.</a:t>
            </a:r>
          </a:p>
          <a:p>
            <a:endParaRPr lang="en-US" sz="2400" dirty="0">
              <a:latin typeface="Aptos" panose="020B0004020202020204" pitchFamily="34" charset="0"/>
            </a:endParaRPr>
          </a:p>
          <a:p>
            <a:r>
              <a:rPr lang="en-US" sz="2400" dirty="0">
                <a:latin typeface="Aptos" panose="020B0004020202020204" pitchFamily="34" charset="0"/>
              </a:rPr>
              <a:t>Provides the strongest durability guarantee (no data loss if ISR ≥ </a:t>
            </a:r>
            <a:r>
              <a:rPr lang="en-US" sz="2400" dirty="0" err="1">
                <a:latin typeface="Aptos" panose="020B0004020202020204" pitchFamily="34" charset="0"/>
              </a:rPr>
              <a:t>min.insync.replicas</a:t>
            </a:r>
            <a:r>
              <a:rPr lang="en-US" sz="2400" dirty="0">
                <a:latin typeface="Aptos" panose="020B0004020202020204" pitchFamily="34" charset="0"/>
              </a:rPr>
              <a:t>).</a:t>
            </a:r>
          </a:p>
          <a:p>
            <a:endParaRPr lang="en-US" sz="2400" dirty="0">
              <a:latin typeface="Aptos" panose="020B0004020202020204" pitchFamily="34" charset="0"/>
            </a:endParaRPr>
          </a:p>
          <a:p>
            <a:r>
              <a:rPr lang="en-US" sz="2400" dirty="0">
                <a:latin typeface="Aptos" panose="020B0004020202020204" pitchFamily="34" charset="0"/>
              </a:rPr>
              <a:t>Slower than acks=0 or acks=1, but safest.</a:t>
            </a:r>
          </a:p>
          <a:p>
            <a:r>
              <a:rPr lang="en-US" sz="2400" dirty="0">
                <a:latin typeface="Aptos" panose="020B0004020202020204" pitchFamily="34" charset="0"/>
              </a:rPr>
              <a:t> The setting is even stronger with broker setting </a:t>
            </a:r>
            <a:r>
              <a:rPr lang="en-US" sz="2400" dirty="0" err="1">
                <a:latin typeface="Aptos" panose="020B0004020202020204" pitchFamily="34" charset="0"/>
              </a:rPr>
              <a:t>min.insync.replicas</a:t>
            </a:r>
            <a:r>
              <a:rPr lang="en-US" sz="2400" dirty="0">
                <a:latin typeface="Aptos" panose="020B0004020202020204" pitchFamily="34" charset="0"/>
              </a:rPr>
              <a:t> which specifies the minimum number of ISRs that must acknowledge a write. </a:t>
            </a:r>
            <a:r>
              <a:rPr lang="en-US" sz="2400" b="1" dirty="0">
                <a:latin typeface="Aptos" panose="020B0004020202020204" pitchFamily="34" charset="0"/>
              </a:rPr>
              <a:t>Most use cases will use  acks=all and set a </a:t>
            </a:r>
            <a:r>
              <a:rPr lang="en-US" sz="2400" b="1" dirty="0" err="1">
                <a:latin typeface="Aptos" panose="020B0004020202020204" pitchFamily="34" charset="0"/>
              </a:rPr>
              <a:t>min.insync.replicas</a:t>
            </a:r>
            <a:r>
              <a:rPr lang="en-US" sz="2400" b="1" dirty="0">
                <a:latin typeface="Aptos" panose="020B0004020202020204" pitchFamily="34" charset="0"/>
              </a:rPr>
              <a:t> &gt; 1.</a:t>
            </a:r>
          </a:p>
        </p:txBody>
      </p:sp>
    </p:spTree>
    <p:extLst>
      <p:ext uri="{BB962C8B-B14F-4D97-AF65-F5344CB8AC3E}">
        <p14:creationId xmlns:p14="http://schemas.microsoft.com/office/powerpoint/2010/main" val="1189387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4D77-88EE-7C15-0288-9329CCAA380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D67EE44-3328-85FC-1623-DE8DDDB385E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328E17A6-6AA8-18EC-C066-CA86DB6B2C82}"/>
              </a:ext>
            </a:extLst>
          </p:cNvPr>
          <p:cNvSpPr txBox="1"/>
          <p:nvPr/>
        </p:nvSpPr>
        <p:spPr>
          <a:xfrm>
            <a:off x="192216" y="923831"/>
            <a:ext cx="10104377" cy="10064294"/>
          </a:xfrm>
          <a:prstGeom prst="rect">
            <a:avLst/>
          </a:prstGeom>
          <a:noFill/>
        </p:spPr>
        <p:txBody>
          <a:bodyPr wrap="square">
            <a:spAutoFit/>
          </a:bodyPr>
          <a:lstStyle/>
          <a:p>
            <a:r>
              <a:rPr lang="fr-FR" sz="2000" dirty="0">
                <a:solidFill>
                  <a:schemeClr val="tx1">
                    <a:lumMod val="75000"/>
                    <a:lumOff val="25000"/>
                  </a:schemeClr>
                </a:solidFill>
              </a:rPr>
              <a:t> </a:t>
            </a:r>
            <a:endParaRPr lang="fr-FR" dirty="0"/>
          </a:p>
          <a:p>
            <a:endParaRPr lang="fr-FR" dirty="0"/>
          </a:p>
          <a:p>
            <a:r>
              <a:rPr lang="fr-FR" dirty="0">
                <a:solidFill>
                  <a:schemeClr val="tx1">
                    <a:lumMod val="75000"/>
                    <a:lumOff val="25000"/>
                  </a:schemeClr>
                </a:solidFill>
              </a:rPr>
              <a:t>Certains paramètres ont un impact significatif sur l'utilisation de la mémoire, les performances et la fiabilité des producteurs.</a:t>
            </a:r>
          </a:p>
          <a:p>
            <a:endParaRPr lang="fr-FR" dirty="0">
              <a:solidFill>
                <a:schemeClr val="tx1">
                  <a:lumMod val="75000"/>
                  <a:lumOff val="25000"/>
                </a:schemeClr>
              </a:solidFill>
            </a:endParaRPr>
          </a:p>
          <a:p>
            <a:r>
              <a:rPr lang="fr-FR" dirty="0">
                <a:solidFill>
                  <a:schemeClr val="tx1">
                    <a:lumMod val="75000"/>
                    <a:lumOff val="25000"/>
                  </a:schemeClr>
                </a:solidFill>
              </a:rPr>
              <a:t>Fiabilité :</a:t>
            </a:r>
          </a:p>
          <a:p>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acks</a:t>
            </a:r>
            <a:r>
              <a:rPr lang="fr-FR" b="1" i="1" dirty="0">
                <a:solidFill>
                  <a:schemeClr val="tx1">
                    <a:lumMod val="75000"/>
                    <a:lumOff val="25000"/>
                  </a:schemeClr>
                </a:solidFill>
              </a:rPr>
              <a:t> </a:t>
            </a:r>
            <a:r>
              <a:rPr lang="fr-FR" dirty="0">
                <a:solidFill>
                  <a:schemeClr val="tx1">
                    <a:lumMod val="75000"/>
                    <a:lumOff val="25000"/>
                  </a:schemeClr>
                </a:solidFill>
              </a:rPr>
              <a:t>: contrôle le nombre de réplicas qui doivent recevoir l'enregistrement avant que le producteur puisse considérer l'écriture comme réussie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retries : </a:t>
            </a:r>
            <a:r>
              <a:rPr lang="fr-FR" dirty="0">
                <a:solidFill>
                  <a:schemeClr val="tx1">
                    <a:lumMod val="75000"/>
                    <a:lumOff val="25000"/>
                  </a:schemeClr>
                </a:solidFill>
              </a:rPr>
              <a:t>Si l’erreur renvoyée est de type </a:t>
            </a:r>
            <a:r>
              <a:rPr lang="fr-FR" dirty="0" err="1">
                <a:solidFill>
                  <a:schemeClr val="tx1">
                    <a:lumMod val="75000"/>
                    <a:lumOff val="25000"/>
                  </a:schemeClr>
                </a:solidFill>
              </a:rPr>
              <a:t>Retriable</a:t>
            </a:r>
            <a:r>
              <a:rPr lang="fr-FR" dirty="0">
                <a:solidFill>
                  <a:schemeClr val="tx1">
                    <a:lumMod val="75000"/>
                    <a:lumOff val="25000"/>
                  </a:schemeClr>
                </a:solidFill>
              </a:rPr>
              <a:t>, le nombre de tentative de renvoi. Si &gt; 0 possibilité d’envoi en doublon</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max.in.flight.requests.per.connection</a:t>
            </a:r>
            <a:r>
              <a:rPr lang="fr-FR" b="1" i="1" dirty="0">
                <a:solidFill>
                  <a:schemeClr val="tx1">
                    <a:lumMod val="75000"/>
                    <a:lumOff val="25000"/>
                  </a:schemeClr>
                </a:solidFill>
              </a:rPr>
              <a:t> </a:t>
            </a:r>
            <a:r>
              <a:rPr lang="fr-FR" dirty="0">
                <a:solidFill>
                  <a:schemeClr val="tx1">
                    <a:lumMod val="75000"/>
                    <a:lumOff val="25000"/>
                  </a:schemeClr>
                </a:solidFill>
              </a:rPr>
              <a:t>: Maximum de message en cours de transmission (sans réponse obtenu) </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enable.idempotence</a:t>
            </a:r>
            <a:r>
              <a:rPr lang="fr-FR" b="1" i="1" dirty="0">
                <a:solidFill>
                  <a:schemeClr val="tx1">
                    <a:lumMod val="75000"/>
                    <a:lumOff val="25000"/>
                  </a:schemeClr>
                </a:solidFill>
              </a:rPr>
              <a:t> </a:t>
            </a:r>
            <a:r>
              <a:rPr lang="fr-FR" dirty="0">
                <a:solidFill>
                  <a:schemeClr val="tx1">
                    <a:lumMod val="75000"/>
                    <a:lumOff val="25000"/>
                  </a:schemeClr>
                </a:solidFill>
              </a:rPr>
              <a:t>: Livraison unique de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transactional.id : </a:t>
            </a:r>
            <a:r>
              <a:rPr lang="fr-FR" dirty="0">
                <a:solidFill>
                  <a:schemeClr val="tx1">
                    <a:lumMod val="75000"/>
                    <a:lumOff val="25000"/>
                  </a:schemeClr>
                </a:solidFill>
              </a:rPr>
              <a:t>Mode transactionnel</a:t>
            </a: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30552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695EF-84F7-D331-3A34-D8391CD9ADF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FD15C65-0BB8-484F-2EFC-4A05222C96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D61A6809-4968-D7B6-0C6D-5810E29F887A}"/>
              </a:ext>
            </a:extLst>
          </p:cNvPr>
          <p:cNvSpPr txBox="1"/>
          <p:nvPr/>
        </p:nvSpPr>
        <p:spPr>
          <a:xfrm>
            <a:off x="464872" y="1158723"/>
            <a:ext cx="7695511" cy="584775"/>
          </a:xfrm>
          <a:prstGeom prst="rect">
            <a:avLst/>
          </a:prstGeom>
          <a:noFill/>
        </p:spPr>
        <p:txBody>
          <a:bodyPr wrap="square">
            <a:spAutoFit/>
          </a:bodyPr>
          <a:lstStyle/>
          <a:p>
            <a:r>
              <a:rPr lang="fr-FR" dirty="0"/>
              <a:t> </a:t>
            </a: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
        <p:nvSpPr>
          <p:cNvPr id="9" name="TextBox 13">
            <a:extLst>
              <a:ext uri="{FF2B5EF4-FFF2-40B4-BE49-F238E27FC236}">
                <a16:creationId xmlns:a16="http://schemas.microsoft.com/office/drawing/2014/main" id="{D2779F2A-E823-0CFD-D9FB-D3FB306A345E}"/>
              </a:ext>
            </a:extLst>
          </p:cNvPr>
          <p:cNvSpPr txBox="1"/>
          <p:nvPr/>
        </p:nvSpPr>
        <p:spPr>
          <a:xfrm>
            <a:off x="893309" y="2395980"/>
            <a:ext cx="8426860" cy="2154436"/>
          </a:xfrm>
          <a:prstGeom prst="rect">
            <a:avLst/>
          </a:prstGeom>
          <a:noFill/>
        </p:spPr>
        <p:txBody>
          <a:bodyPr wrap="square">
            <a:spAutoFit/>
          </a:bodyPr>
          <a:lstStyle/>
          <a:p>
            <a:r>
              <a:rPr lang="fr-FR" sz="3200" dirty="0">
                <a:solidFill>
                  <a:schemeClr val="tx1">
                    <a:lumMod val="75000"/>
                    <a:lumOff val="25000"/>
                  </a:schemeClr>
                </a:solidFill>
              </a:rPr>
              <a:t>Un outil est nécessaire pour passer à  l’architecture orientée événements </a:t>
            </a:r>
          </a:p>
          <a:p>
            <a:r>
              <a:rPr lang="fr-FR" sz="3200" dirty="0">
                <a:solidFill>
                  <a:schemeClr val="tx1">
                    <a:lumMod val="75000"/>
                    <a:lumOff val="25000"/>
                  </a:schemeClr>
                </a:solidFill>
              </a:rPr>
              <a:t>en temps-réel</a:t>
            </a:r>
          </a:p>
          <a:p>
            <a:endParaRPr lang="fr-FR" sz="2400" dirty="0">
              <a:solidFill>
                <a:schemeClr val="tx1">
                  <a:lumMod val="75000"/>
                  <a:lumOff val="25000"/>
                </a:schemeClr>
              </a:solidFill>
              <a:cs typeface="Arial" panose="020B0604020202020204" pitchFamily="34" charset="0"/>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pic>
        <p:nvPicPr>
          <p:cNvPr id="2" name="Graphique 1">
            <a:extLst>
              <a:ext uri="{FF2B5EF4-FFF2-40B4-BE49-F238E27FC236}">
                <a16:creationId xmlns:a16="http://schemas.microsoft.com/office/drawing/2014/main" id="{555F98F4-F817-6DA4-0276-9E743B230E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84512" y="4535660"/>
            <a:ext cx="528115" cy="492908"/>
          </a:xfrm>
          <a:prstGeom prst="rect">
            <a:avLst/>
          </a:prstGeom>
        </p:spPr>
      </p:pic>
      <p:sp>
        <p:nvSpPr>
          <p:cNvPr id="5" name="ZoneTexte 4">
            <a:extLst>
              <a:ext uri="{FF2B5EF4-FFF2-40B4-BE49-F238E27FC236}">
                <a16:creationId xmlns:a16="http://schemas.microsoft.com/office/drawing/2014/main" id="{4AECEC83-CFB5-6C30-0634-CBC71D21F449}"/>
              </a:ext>
            </a:extLst>
          </p:cNvPr>
          <p:cNvSpPr txBox="1"/>
          <p:nvPr/>
        </p:nvSpPr>
        <p:spPr>
          <a:xfrm>
            <a:off x="3036815" y="5167701"/>
            <a:ext cx="2147582"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NEHA NARKHEDE</a:t>
            </a:r>
          </a:p>
        </p:txBody>
      </p:sp>
      <p:sp>
        <p:nvSpPr>
          <p:cNvPr id="7" name="ZoneTexte 6">
            <a:extLst>
              <a:ext uri="{FF2B5EF4-FFF2-40B4-BE49-F238E27FC236}">
                <a16:creationId xmlns:a16="http://schemas.microsoft.com/office/drawing/2014/main" id="{A5787FC3-BE10-86A8-7278-6B03039F7EDE}"/>
              </a:ext>
            </a:extLst>
          </p:cNvPr>
          <p:cNvSpPr txBox="1"/>
          <p:nvPr/>
        </p:nvSpPr>
        <p:spPr>
          <a:xfrm>
            <a:off x="8063200" y="4478228"/>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JAY KREPS</a:t>
            </a:r>
          </a:p>
        </p:txBody>
      </p:sp>
      <p:sp>
        <p:nvSpPr>
          <p:cNvPr id="8" name="ZoneTexte 7">
            <a:extLst>
              <a:ext uri="{FF2B5EF4-FFF2-40B4-BE49-F238E27FC236}">
                <a16:creationId xmlns:a16="http://schemas.microsoft.com/office/drawing/2014/main" id="{DBDBBC61-173E-19F5-A588-715FD3FB0161}"/>
              </a:ext>
            </a:extLst>
          </p:cNvPr>
          <p:cNvSpPr txBox="1"/>
          <p:nvPr/>
        </p:nvSpPr>
        <p:spPr>
          <a:xfrm>
            <a:off x="6613302" y="6290381"/>
            <a:ext cx="1186624" cy="307777"/>
          </a:xfrm>
          <a:prstGeom prst="rect">
            <a:avLst/>
          </a:prstGeom>
          <a:solidFill>
            <a:schemeClr val="bg1"/>
          </a:solidFill>
        </p:spPr>
        <p:txBody>
          <a:bodyPr wrap="square" rtlCol="0">
            <a:spAutoFit/>
          </a:bodyPr>
          <a:lstStyle/>
          <a:p>
            <a:pPr algn="ctr"/>
            <a:r>
              <a:rPr lang="fr-FR" sz="1400" b="1" dirty="0">
                <a:solidFill>
                  <a:schemeClr val="tx1">
                    <a:lumMod val="75000"/>
                    <a:lumOff val="25000"/>
                  </a:schemeClr>
                </a:solidFill>
              </a:rPr>
              <a:t>JUN RAO</a:t>
            </a:r>
          </a:p>
        </p:txBody>
      </p:sp>
      <p:pic>
        <p:nvPicPr>
          <p:cNvPr id="11" name="Graphique 10">
            <a:extLst>
              <a:ext uri="{FF2B5EF4-FFF2-40B4-BE49-F238E27FC236}">
                <a16:creationId xmlns:a16="http://schemas.microsoft.com/office/drawing/2014/main" id="{6FF825E5-51A4-A120-6898-A3E6D83AE8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98595" y="3873475"/>
            <a:ext cx="515834" cy="492908"/>
          </a:xfrm>
          <a:prstGeom prst="rect">
            <a:avLst/>
          </a:prstGeom>
        </p:spPr>
      </p:pic>
      <p:pic>
        <p:nvPicPr>
          <p:cNvPr id="13" name="Graphique 12">
            <a:extLst>
              <a:ext uri="{FF2B5EF4-FFF2-40B4-BE49-F238E27FC236}">
                <a16:creationId xmlns:a16="http://schemas.microsoft.com/office/drawing/2014/main" id="{5DAB3159-7837-740F-662B-E154AA15E0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48697" y="5652506"/>
            <a:ext cx="515834" cy="492908"/>
          </a:xfrm>
          <a:prstGeom prst="rect">
            <a:avLst/>
          </a:prstGeom>
        </p:spPr>
      </p:pic>
    </p:spTree>
    <p:extLst>
      <p:ext uri="{BB962C8B-B14F-4D97-AF65-F5344CB8AC3E}">
        <p14:creationId xmlns:p14="http://schemas.microsoft.com/office/powerpoint/2010/main" val="555011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B8D5-92B1-36F1-0382-36907B4D7A2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0F86FDF-22B7-C5D5-B8DF-FDE7102BBA2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Configuration des producteurs </a:t>
            </a:r>
          </a:p>
        </p:txBody>
      </p:sp>
      <p:sp>
        <p:nvSpPr>
          <p:cNvPr id="6" name="TextBox 13">
            <a:extLst>
              <a:ext uri="{FF2B5EF4-FFF2-40B4-BE49-F238E27FC236}">
                <a16:creationId xmlns:a16="http://schemas.microsoft.com/office/drawing/2014/main" id="{734767EB-6F76-ED23-B104-F7985857A424}"/>
              </a:ext>
            </a:extLst>
          </p:cNvPr>
          <p:cNvSpPr txBox="1"/>
          <p:nvPr/>
        </p:nvSpPr>
        <p:spPr>
          <a:xfrm>
            <a:off x="192216" y="923831"/>
            <a:ext cx="10104377" cy="10310515"/>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b="1" i="1" dirty="0" err="1">
                <a:solidFill>
                  <a:schemeClr val="tx1">
                    <a:lumMod val="75000"/>
                    <a:lumOff val="25000"/>
                  </a:schemeClr>
                </a:solidFill>
              </a:rPr>
              <a:t>batch.size</a:t>
            </a:r>
            <a:r>
              <a:rPr lang="fr-FR" b="1" i="1" dirty="0">
                <a:solidFill>
                  <a:schemeClr val="tx1">
                    <a:lumMod val="75000"/>
                    <a:lumOff val="25000"/>
                  </a:schemeClr>
                </a:solidFill>
              </a:rPr>
              <a:t> </a:t>
            </a:r>
            <a:r>
              <a:rPr lang="fr-FR" dirty="0">
                <a:solidFill>
                  <a:schemeClr val="tx1">
                    <a:lumMod val="75000"/>
                    <a:lumOff val="25000"/>
                  </a:schemeClr>
                </a:solidFill>
              </a:rPr>
              <a:t>: La taille du batch en mémoire pour envoyer les messages. Défaut 16ko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linger.ms </a:t>
            </a:r>
            <a:r>
              <a:rPr lang="fr-FR" dirty="0">
                <a:solidFill>
                  <a:schemeClr val="tx1">
                    <a:lumMod val="75000"/>
                    <a:lumOff val="25000"/>
                  </a:schemeClr>
                </a:solidFill>
              </a:rPr>
              <a:t>: la durée d'attente de messages supplémentaires avant d'envoyer le batch courant. Défaut 0ms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buffer.memory</a:t>
            </a:r>
            <a:r>
              <a:rPr lang="fr-FR" b="1" i="1" dirty="0">
                <a:solidFill>
                  <a:schemeClr val="tx1">
                    <a:lumMod val="75000"/>
                    <a:lumOff val="25000"/>
                  </a:schemeClr>
                </a:solidFill>
              </a:rPr>
              <a:t> </a:t>
            </a:r>
            <a:r>
              <a:rPr lang="fr-FR" dirty="0">
                <a:solidFill>
                  <a:schemeClr val="tx1">
                    <a:lumMod val="75000"/>
                    <a:lumOff val="25000"/>
                  </a:schemeClr>
                </a:solidFill>
              </a:rPr>
              <a:t>: Taille buffer pour stocker les messages que l’on ne peut pas envoyé. Défaut 32Mo</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compression.type</a:t>
            </a:r>
            <a:r>
              <a:rPr lang="fr-FR" b="1" i="1" dirty="0">
                <a:solidFill>
                  <a:schemeClr val="tx1">
                    <a:lumMod val="75000"/>
                    <a:lumOff val="25000"/>
                  </a:schemeClr>
                </a:solidFill>
              </a:rPr>
              <a:t> </a:t>
            </a:r>
            <a:r>
              <a:rPr lang="fr-FR" dirty="0">
                <a:solidFill>
                  <a:schemeClr val="tx1">
                    <a:lumMod val="75000"/>
                    <a:lumOff val="25000"/>
                  </a:schemeClr>
                </a:solidFill>
              </a:rPr>
              <a:t>: Par défaut, les messages ne sont pas compressés. Valeurs possibles : </a:t>
            </a:r>
            <a:r>
              <a:rPr lang="fr-FR" i="1" dirty="0" err="1">
                <a:solidFill>
                  <a:schemeClr val="tx1">
                    <a:lumMod val="75000"/>
                    <a:lumOff val="25000"/>
                  </a:schemeClr>
                </a:solidFill>
              </a:rPr>
              <a:t>snappy</a:t>
            </a:r>
            <a:r>
              <a:rPr lang="fr-FR" i="1" dirty="0">
                <a:solidFill>
                  <a:schemeClr val="tx1">
                    <a:lumMod val="75000"/>
                    <a:lumOff val="25000"/>
                  </a:schemeClr>
                </a:solidFill>
              </a:rPr>
              <a:t> </a:t>
            </a:r>
            <a:r>
              <a:rPr lang="fr-FR" dirty="0">
                <a:solidFill>
                  <a:schemeClr val="tx1">
                    <a:lumMod val="75000"/>
                    <a:lumOff val="25000"/>
                  </a:schemeClr>
                </a:solidFill>
              </a:rPr>
              <a:t>, </a:t>
            </a:r>
            <a:r>
              <a:rPr lang="fr-FR" i="1" dirty="0" err="1">
                <a:solidFill>
                  <a:schemeClr val="tx1">
                    <a:lumMod val="75000"/>
                    <a:lumOff val="25000"/>
                  </a:schemeClr>
                </a:solidFill>
              </a:rPr>
              <a:t>gzip</a:t>
            </a:r>
            <a:r>
              <a:rPr lang="fr-FR" i="1" dirty="0">
                <a:solidFill>
                  <a:schemeClr val="tx1">
                    <a:lumMod val="75000"/>
                    <a:lumOff val="25000"/>
                  </a:schemeClr>
                </a:solidFill>
              </a:rPr>
              <a:t> </a:t>
            </a:r>
            <a:r>
              <a:rPr lang="fr-FR" dirty="0">
                <a:solidFill>
                  <a:schemeClr val="tx1">
                    <a:lumMod val="75000"/>
                    <a:lumOff val="25000"/>
                  </a:schemeClr>
                </a:solidFill>
              </a:rPr>
              <a:t>, ou </a:t>
            </a:r>
            <a:r>
              <a:rPr lang="fr-FR" i="1" dirty="0">
                <a:solidFill>
                  <a:schemeClr val="tx1">
                    <a:lumMod val="75000"/>
                    <a:lumOff val="25000"/>
                  </a:schemeClr>
                </a:solidFill>
              </a:rPr>
              <a:t>lz4</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request.timeout.ms</a:t>
            </a:r>
            <a:r>
              <a:rPr lang="fr-FR" dirty="0">
                <a:solidFill>
                  <a:schemeClr val="tx1">
                    <a:lumMod val="75000"/>
                    <a:lumOff val="25000"/>
                  </a:schemeClr>
                </a:solidFill>
              </a:rPr>
              <a:t>, </a:t>
            </a:r>
            <a:r>
              <a:rPr lang="fr-FR" b="1" i="1" dirty="0">
                <a:solidFill>
                  <a:schemeClr val="tx1">
                    <a:lumMod val="75000"/>
                    <a:lumOff val="25000"/>
                  </a:schemeClr>
                </a:solidFill>
              </a:rPr>
              <a:t>metadata.fetch.timeout.ms </a:t>
            </a:r>
            <a:r>
              <a:rPr lang="fr-FR" dirty="0">
                <a:solidFill>
                  <a:schemeClr val="tx1">
                    <a:lumMod val="75000"/>
                    <a:lumOff val="25000"/>
                  </a:schemeClr>
                </a:solidFill>
              </a:rPr>
              <a:t>et </a:t>
            </a:r>
            <a:r>
              <a:rPr lang="fr-FR" b="1" i="1" dirty="0">
                <a:solidFill>
                  <a:schemeClr val="tx1">
                    <a:lumMod val="75000"/>
                    <a:lumOff val="25000"/>
                  </a:schemeClr>
                </a:solidFill>
              </a:rPr>
              <a:t>timeout.ms</a:t>
            </a:r>
            <a:r>
              <a:rPr lang="fr-FR" i="1" dirty="0">
                <a:solidFill>
                  <a:schemeClr val="tx1">
                    <a:lumMod val="75000"/>
                    <a:lumOff val="25000"/>
                  </a:schemeClr>
                </a:solidFill>
              </a:rPr>
              <a:t>: Timeouts pour la réception</a:t>
            </a:r>
          </a:p>
          <a:p>
            <a:pPr marL="285750" indent="-285750">
              <a:buFont typeface="Arial" panose="020B0604020202020204" pitchFamily="34" charset="0"/>
              <a:buChar char="•"/>
            </a:pPr>
            <a:r>
              <a:rPr lang="fr-FR" i="1" dirty="0">
                <a:solidFill>
                  <a:schemeClr val="tx1">
                    <a:lumMod val="75000"/>
                    <a:lumOff val="25000"/>
                  </a:schemeClr>
                </a:solidFill>
              </a:rPr>
              <a:t> d’une réponse à un message, pour obtenir des </a:t>
            </a:r>
            <a:r>
              <a:rPr lang="fr-FR" i="1" dirty="0" err="1">
                <a:solidFill>
                  <a:schemeClr val="tx1">
                    <a:lumMod val="75000"/>
                    <a:lumOff val="25000"/>
                  </a:schemeClr>
                </a:solidFill>
              </a:rPr>
              <a:t>méta-données</a:t>
            </a:r>
            <a:r>
              <a:rPr lang="fr-FR" i="1" dirty="0">
                <a:solidFill>
                  <a:schemeClr val="tx1">
                    <a:lumMod val="75000"/>
                    <a:lumOff val="25000"/>
                  </a:schemeClr>
                </a:solidFill>
              </a:rPr>
              <a:t> (leader, etc..) pour obtenir le </a:t>
            </a:r>
            <a:r>
              <a:rPr lang="fr-FR" i="1" dirty="0" err="1">
                <a:solidFill>
                  <a:schemeClr val="tx1">
                    <a:lumMod val="75000"/>
                    <a:lumOff val="25000"/>
                  </a:schemeClr>
                </a:solidFill>
              </a:rPr>
              <a:t>ack</a:t>
            </a:r>
            <a:r>
              <a:rPr lang="fr-FR" i="1" dirty="0">
                <a:solidFill>
                  <a:schemeClr val="tx1">
                    <a:lumMod val="75000"/>
                    <a:lumOff val="25000"/>
                  </a:schemeClr>
                </a:solidFill>
              </a:rPr>
              <a:t> des répliques.</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a:solidFill>
                  <a:schemeClr val="tx1">
                    <a:lumMod val="75000"/>
                    <a:lumOff val="25000"/>
                  </a:schemeClr>
                </a:solidFill>
              </a:rPr>
              <a:t>max.block.ms </a:t>
            </a:r>
            <a:r>
              <a:rPr lang="fr-FR" i="1" dirty="0">
                <a:solidFill>
                  <a:schemeClr val="tx1">
                    <a:lumMod val="75000"/>
                    <a:lumOff val="25000"/>
                  </a:schemeClr>
                </a:solidFill>
              </a:rPr>
              <a:t>: Temps maximum d’attente pour la méthode </a:t>
            </a:r>
            <a:r>
              <a:rPr lang="fr-FR" i="1" dirty="0" err="1">
                <a:solidFill>
                  <a:schemeClr val="tx1">
                    <a:lumMod val="75000"/>
                    <a:lumOff val="25000"/>
                  </a:schemeClr>
                </a:solidFill>
              </a:rPr>
              <a:t>send</a:t>
            </a:r>
            <a:r>
              <a:rPr lang="fr-FR" i="1" dirty="0">
                <a:solidFill>
                  <a:schemeClr val="tx1">
                    <a:lumMod val="75000"/>
                    <a:lumOff val="25000"/>
                  </a:schemeClr>
                </a:solidFill>
              </a:rPr>
              <a:t>(). Dans le cas ou le buffer est rempli</a:t>
            </a: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max.request.size</a:t>
            </a:r>
            <a:r>
              <a:rPr lang="fr-FR" b="1" i="1" dirty="0">
                <a:solidFill>
                  <a:schemeClr val="tx1">
                    <a:lumMod val="75000"/>
                    <a:lumOff val="25000"/>
                  </a:schemeClr>
                </a:solidFill>
              </a:rPr>
              <a:t> </a:t>
            </a:r>
            <a:r>
              <a:rPr lang="fr-FR" i="1" dirty="0">
                <a:solidFill>
                  <a:schemeClr val="tx1">
                    <a:lumMod val="75000"/>
                    <a:lumOff val="25000"/>
                  </a:schemeClr>
                </a:solidFill>
              </a:rPr>
              <a:t>: Taille max d’un message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i="1" dirty="0">
                <a:solidFill>
                  <a:schemeClr val="tx1">
                    <a:lumMod val="75000"/>
                    <a:lumOff val="25000"/>
                  </a:schemeClr>
                </a:solidFill>
              </a:rPr>
              <a:t>et </a:t>
            </a:r>
            <a:r>
              <a:rPr lang="fr-FR" b="1" i="1" dirty="0" err="1">
                <a:solidFill>
                  <a:schemeClr val="tx1">
                    <a:lumMod val="75000"/>
                    <a:lumOff val="25000"/>
                  </a:schemeClr>
                </a:solidFill>
              </a:rPr>
              <a:t>send.buffer.bytes</a:t>
            </a:r>
            <a:r>
              <a:rPr lang="fr-FR" i="1" dirty="0">
                <a:solidFill>
                  <a:schemeClr val="tx1">
                    <a:lumMod val="75000"/>
                    <a:lumOff val="25000"/>
                  </a:schemeClr>
                </a:solidFill>
              </a:rPr>
              <a:t>: Taille des buffers TCP</a:t>
            </a:r>
            <a:endParaRPr lang="fr-FR" dirty="0">
              <a:solidFill>
                <a:schemeClr val="tx1">
                  <a:lumMod val="75000"/>
                  <a:lumOff val="25000"/>
                </a:schemeClr>
              </a:solidFill>
            </a:endParaRPr>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452427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FE82-7202-199E-E79A-86889379D35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2DC9406-2740-1EA4-F027-9A908489857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Garantie sur l’ordre</a:t>
            </a:r>
          </a:p>
        </p:txBody>
      </p:sp>
      <p:sp>
        <p:nvSpPr>
          <p:cNvPr id="6" name="TextBox 13">
            <a:extLst>
              <a:ext uri="{FF2B5EF4-FFF2-40B4-BE49-F238E27FC236}">
                <a16:creationId xmlns:a16="http://schemas.microsoft.com/office/drawing/2014/main" id="{D1397B3B-2038-A139-6592-F139D50C532B}"/>
              </a:ext>
            </a:extLst>
          </p:cNvPr>
          <p:cNvSpPr txBox="1"/>
          <p:nvPr/>
        </p:nvSpPr>
        <p:spPr>
          <a:xfrm>
            <a:off x="192216" y="923831"/>
            <a:ext cx="10104377" cy="8925520"/>
          </a:xfrm>
          <a:prstGeom prst="rect">
            <a:avLst/>
          </a:prstGeom>
          <a:noFill/>
        </p:spPr>
        <p:txBody>
          <a:bodyPr wrap="square">
            <a:spAutoFit/>
          </a:bodyPr>
          <a:lstStyle/>
          <a:p>
            <a:endParaRPr lang="fr-FR" dirty="0"/>
          </a:p>
          <a:p>
            <a:r>
              <a:rPr lang="fr-FR" dirty="0">
                <a:solidFill>
                  <a:schemeClr val="tx1">
                    <a:lumMod val="75000"/>
                    <a:lumOff val="25000"/>
                  </a:schemeClr>
                </a:solidFill>
              </a:rPr>
              <a:t>En absence de </a:t>
            </a:r>
            <a:r>
              <a:rPr lang="fr-FR" dirty="0" err="1">
                <a:solidFill>
                  <a:schemeClr val="tx1">
                    <a:lumMod val="75000"/>
                    <a:lumOff val="25000"/>
                  </a:schemeClr>
                </a:solidFill>
              </a:rPr>
              <a:t>failure</a:t>
            </a:r>
            <a:r>
              <a:rPr lang="fr-FR" dirty="0">
                <a:solidFill>
                  <a:schemeClr val="tx1">
                    <a:lumMod val="75000"/>
                    <a:lumOff val="25000"/>
                  </a:schemeClr>
                </a:solidFill>
              </a:rPr>
              <a:t>, </a:t>
            </a:r>
            <a:r>
              <a:rPr lang="fr-FR" i="1" dirty="0">
                <a:solidFill>
                  <a:schemeClr val="tx1">
                    <a:lumMod val="75000"/>
                    <a:lumOff val="25000"/>
                  </a:schemeClr>
                </a:solidFill>
              </a:rPr>
              <a:t>Kafka </a:t>
            </a:r>
            <a:r>
              <a:rPr lang="fr-FR" dirty="0">
                <a:solidFill>
                  <a:schemeClr val="tx1">
                    <a:lumMod val="75000"/>
                    <a:lumOff val="25000"/>
                  </a:schemeClr>
                </a:solidFill>
              </a:rPr>
              <a:t>préserve l'ordre des messages au sein d'une partition.</a:t>
            </a: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des messages ont été envoyés par le producteur dans un ordre spécifique, le broker les écrit sur une partition dans cet ordre et tous les consommateurs les liront dans cet ordre … </a:t>
            </a:r>
          </a:p>
          <a:p>
            <a:endParaRPr lang="fr-FR" dirty="0">
              <a:solidFill>
                <a:schemeClr val="tx1">
                  <a:lumMod val="75000"/>
                  <a:lumOff val="25000"/>
                </a:schemeClr>
              </a:solidFill>
            </a:endParaRPr>
          </a:p>
          <a:p>
            <a:r>
              <a:rPr lang="fr-FR" dirty="0">
                <a:solidFill>
                  <a:schemeClr val="tx1">
                    <a:lumMod val="75000"/>
                    <a:lumOff val="25000"/>
                  </a:schemeClr>
                </a:solidFill>
              </a:rPr>
              <a:t>En cas de </a:t>
            </a:r>
            <a:r>
              <a:rPr lang="fr-FR" dirty="0" err="1">
                <a:solidFill>
                  <a:schemeClr val="tx1">
                    <a:lumMod val="75000"/>
                    <a:lumOff val="25000"/>
                  </a:schemeClr>
                </a:solidFill>
              </a:rPr>
              <a:t>failure</a:t>
            </a:r>
            <a:endParaRPr lang="fr-FR" dirty="0">
              <a:solidFill>
                <a:schemeClr val="tx1">
                  <a:lumMod val="75000"/>
                  <a:lumOff val="25000"/>
                </a:schemeClr>
              </a:solidFill>
            </a:endParaRPr>
          </a:p>
          <a:p>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Si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&gt; 1 . Il se peut que lors d’un renvoi l’ordre initial soit inversé.</a:t>
            </a:r>
          </a:p>
          <a:p>
            <a:pPr marL="742950" lvl="1" indent="-285750">
              <a:buFont typeface="Arial" panose="020B0604020202020204" pitchFamily="34" charset="0"/>
              <a:buChar char="•"/>
            </a:pP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Pour avoir une garantie sur l’ordre avec tolérance aux fautes, on configure </a:t>
            </a:r>
            <a:r>
              <a:rPr lang="fr-FR" i="1" dirty="0">
                <a:solidFill>
                  <a:schemeClr val="tx1">
                    <a:lumMod val="75000"/>
                    <a:lumOff val="25000"/>
                  </a:schemeClr>
                </a:solidFill>
              </a:rPr>
              <a:t>retries </a:t>
            </a:r>
            <a:r>
              <a:rPr lang="fr-FR" dirty="0">
                <a:solidFill>
                  <a:schemeClr val="tx1">
                    <a:lumMod val="75000"/>
                    <a:lumOff val="25000"/>
                  </a:schemeClr>
                </a:solidFill>
              </a:rPr>
              <a:t>&gt; 0 et </a:t>
            </a:r>
            <a:r>
              <a:rPr lang="fr-FR" i="1" dirty="0" err="1">
                <a:solidFill>
                  <a:schemeClr val="tx1">
                    <a:lumMod val="75000"/>
                    <a:lumOff val="25000"/>
                  </a:schemeClr>
                </a:solidFill>
              </a:rPr>
              <a:t>max.in.flights.requests.per.session</a:t>
            </a:r>
            <a:r>
              <a:rPr lang="fr-FR" i="1" dirty="0">
                <a:solidFill>
                  <a:schemeClr val="tx1">
                    <a:lumMod val="75000"/>
                    <a:lumOff val="25000"/>
                  </a:schemeClr>
                </a:solidFill>
              </a:rPr>
              <a:t> </a:t>
            </a:r>
            <a:r>
              <a:rPr lang="fr-FR" dirty="0">
                <a:solidFill>
                  <a:schemeClr val="tx1">
                    <a:lumMod val="75000"/>
                    <a:lumOff val="25000"/>
                  </a:schemeClr>
                </a:solidFill>
              </a:rPr>
              <a:t>=1 (au détriment du débit global)</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257962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736B-871D-A724-9A4D-D65FB08D5BB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B8A6265-F3A3-D480-8A22-AB0336230AE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07D0C5B-85B6-5B94-817C-2810B57FDF60}"/>
              </a:ext>
            </a:extLst>
          </p:cNvPr>
          <p:cNvSpPr txBox="1"/>
          <p:nvPr/>
        </p:nvSpPr>
        <p:spPr>
          <a:xfrm>
            <a:off x="192216" y="923831"/>
            <a:ext cx="10104377" cy="5601533"/>
          </a:xfrm>
          <a:prstGeom prst="rect">
            <a:avLst/>
          </a:prstGeom>
          <a:noFill/>
        </p:spPr>
        <p:txBody>
          <a:bodyPr wrap="square">
            <a:spAutoFit/>
          </a:bodyPr>
          <a:lstStyle/>
          <a:p>
            <a:endParaRPr lang="fr-FR" dirty="0"/>
          </a:p>
          <a:p>
            <a:r>
              <a:rPr lang="fr-FR" dirty="0">
                <a:solidFill>
                  <a:schemeClr val="tx1">
                    <a:lumMod val="75000"/>
                    <a:lumOff val="25000"/>
                  </a:schemeClr>
                </a:solidFill>
              </a:rPr>
              <a:t> </a:t>
            </a:r>
          </a:p>
          <a:p>
            <a:endParaRPr lang="fr-FR" dirty="0"/>
          </a:p>
          <a:p>
            <a:endParaRPr lang="fr-FR" dirty="0"/>
          </a:p>
          <a:p>
            <a:endParaRPr lang="fr-FR" sz="2400" dirty="0">
              <a:solidFill>
                <a:schemeClr val="tx1">
                  <a:lumMod val="75000"/>
                  <a:lumOff val="25000"/>
                </a:schemeClr>
              </a:solidFill>
            </a:endParaRPr>
          </a:p>
          <a:p>
            <a:r>
              <a:rPr lang="fr-FR" sz="24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8F72FA7B-F826-E575-51A2-C430FBA3BDEE}"/>
              </a:ext>
            </a:extLst>
          </p:cNvPr>
          <p:cNvPicPr>
            <a:picLocks noChangeAspect="1"/>
          </p:cNvPicPr>
          <p:nvPr/>
        </p:nvPicPr>
        <p:blipFill>
          <a:blip r:embed="rId3"/>
          <a:stretch>
            <a:fillRect/>
          </a:stretch>
        </p:blipFill>
        <p:spPr>
          <a:xfrm>
            <a:off x="1384325" y="2088430"/>
            <a:ext cx="8403911" cy="2681140"/>
          </a:xfrm>
          <a:prstGeom prst="rect">
            <a:avLst/>
          </a:prstGeom>
        </p:spPr>
      </p:pic>
    </p:spTree>
    <p:extLst>
      <p:ext uri="{BB962C8B-B14F-4D97-AF65-F5344CB8AC3E}">
        <p14:creationId xmlns:p14="http://schemas.microsoft.com/office/powerpoint/2010/main" val="2794668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9E95-FF20-C490-DC81-4FCD608237F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F75F1DE-8134-918F-5104-1C635D4A2AE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6492F2AE-842A-8F45-C30B-B11957BAE77B}"/>
              </a:ext>
            </a:extLst>
          </p:cNvPr>
          <p:cNvSpPr txBox="1"/>
          <p:nvPr/>
        </p:nvSpPr>
        <p:spPr>
          <a:xfrm>
            <a:off x="659807" y="1006958"/>
            <a:ext cx="10104377" cy="5139869"/>
          </a:xfrm>
          <a:prstGeom prst="rect">
            <a:avLst/>
          </a:prstGeom>
          <a:noFill/>
        </p:spPr>
        <p:txBody>
          <a:bodyPr wrap="square">
            <a:spAutoFit/>
          </a:bodyPr>
          <a:lstStyle/>
          <a:p>
            <a:r>
              <a:rPr lang="en-US" sz="2000" dirty="0">
                <a:solidFill>
                  <a:schemeClr val="tx1">
                    <a:lumMod val="75000"/>
                    <a:lumOff val="25000"/>
                  </a:schemeClr>
                </a:solidFill>
              </a:rPr>
              <a:t>Kafka provides three delivery guarantees:</a:t>
            </a:r>
          </a:p>
          <a:p>
            <a:endParaRPr lang="en-US" sz="2000" dirty="0">
              <a:solidFill>
                <a:schemeClr val="tx1">
                  <a:lumMod val="75000"/>
                  <a:lumOff val="25000"/>
                </a:schemeClr>
              </a:solidFill>
            </a:endParaRPr>
          </a:p>
          <a:p>
            <a:r>
              <a:rPr lang="en-US" sz="2000" b="1" dirty="0">
                <a:solidFill>
                  <a:schemeClr val="tx1">
                    <a:lumMod val="75000"/>
                    <a:lumOff val="25000"/>
                  </a:schemeClr>
                </a:solidFill>
              </a:rPr>
              <a:t>At most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may be lost but never redelivered.</a:t>
            </a:r>
          </a:p>
          <a:p>
            <a:pPr lvl="1"/>
            <a:r>
              <a:rPr lang="en-US" sz="2000" dirty="0">
                <a:solidFill>
                  <a:schemeClr val="tx1">
                    <a:lumMod val="75000"/>
                    <a:lumOff val="25000"/>
                  </a:schemeClr>
                </a:solidFill>
              </a:rPr>
              <a:t>Happens if producer sends without retries or consumer commits before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At least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never lost, but duplicates are possible.</a:t>
            </a:r>
          </a:p>
          <a:p>
            <a:pPr lvl="1"/>
            <a:r>
              <a:rPr lang="en-US" sz="2000" dirty="0">
                <a:solidFill>
                  <a:schemeClr val="tx1">
                    <a:lumMod val="75000"/>
                    <a:lumOff val="25000"/>
                  </a:schemeClr>
                </a:solidFill>
              </a:rPr>
              <a:t>Achieved with retries + committing offsets after processing.</a:t>
            </a:r>
          </a:p>
          <a:p>
            <a:pPr lvl="1"/>
            <a:endParaRPr lang="en-US" sz="2000" dirty="0">
              <a:solidFill>
                <a:schemeClr val="tx1">
                  <a:lumMod val="75000"/>
                  <a:lumOff val="25000"/>
                </a:schemeClr>
              </a:solidFill>
            </a:endParaRPr>
          </a:p>
          <a:p>
            <a:r>
              <a:rPr lang="en-US" sz="2000" b="1" dirty="0">
                <a:solidFill>
                  <a:schemeClr val="tx1">
                    <a:lumMod val="75000"/>
                    <a:lumOff val="25000"/>
                  </a:schemeClr>
                </a:solidFill>
              </a:rPr>
              <a:t>Exactly once</a:t>
            </a:r>
            <a:endParaRPr lang="en-US" sz="2000" dirty="0">
              <a:solidFill>
                <a:schemeClr val="tx1">
                  <a:lumMod val="75000"/>
                  <a:lumOff val="25000"/>
                </a:schemeClr>
              </a:solidFill>
            </a:endParaRPr>
          </a:p>
          <a:p>
            <a:pPr lvl="1"/>
            <a:r>
              <a:rPr lang="en-US" sz="2000" dirty="0">
                <a:solidFill>
                  <a:schemeClr val="tx1">
                    <a:lumMod val="75000"/>
                    <a:lumOff val="25000"/>
                  </a:schemeClr>
                </a:solidFill>
              </a:rPr>
              <a:t>Messages are neither lost nor duplicated.</a:t>
            </a:r>
          </a:p>
          <a:p>
            <a:pPr lvl="1"/>
            <a:r>
              <a:rPr lang="en-US" sz="2000" dirty="0">
                <a:solidFill>
                  <a:schemeClr val="tx1">
                    <a:lumMod val="75000"/>
                    <a:lumOff val="25000"/>
                  </a:schemeClr>
                </a:solidFill>
              </a:rPr>
              <a:t>Requires idempotent producers and transactional writes (producer + consumer + Kafka configs).</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13106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DC97-B987-04BD-0D49-F9BC2421E14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C7A0D51E-B124-D562-DD3A-FEA08FA91115}"/>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Producer API– Delivery </a:t>
            </a:r>
            <a:r>
              <a:rPr lang="fr-FR" sz="2800" dirty="0" err="1">
                <a:solidFill>
                  <a:schemeClr val="tx1">
                    <a:lumMod val="75000"/>
                    <a:lumOff val="25000"/>
                  </a:schemeClr>
                </a:solidFill>
              </a:rPr>
              <a:t>Guarantees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B3FA71-D017-DE7A-2327-01920C101550}"/>
              </a:ext>
            </a:extLst>
          </p:cNvPr>
          <p:cNvSpPr txBox="1"/>
          <p:nvPr/>
        </p:nvSpPr>
        <p:spPr>
          <a:xfrm>
            <a:off x="659807" y="1006958"/>
            <a:ext cx="10104377" cy="6247864"/>
          </a:xfrm>
          <a:prstGeom prst="rect">
            <a:avLst/>
          </a:prstGeom>
          <a:noFill/>
        </p:spPr>
        <p:txBody>
          <a:bodyPr wrap="square">
            <a:spAutoFit/>
          </a:bodyPr>
          <a:lstStyle/>
          <a:p>
            <a:r>
              <a:rPr lang="en-US" sz="1600" b="1" dirty="0">
                <a:solidFill>
                  <a:schemeClr val="tx1">
                    <a:lumMod val="75000"/>
                    <a:lumOff val="25000"/>
                  </a:schemeClr>
                </a:solidFill>
              </a:rPr>
              <a:t>At Most Once (messages may be lost, never duplicated)</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"0");                // don’t wait for broker ack</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"0");             // no retry on failure</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before</a:t>
            </a:r>
            <a:r>
              <a:rPr lang="en-US" sz="1600" dirty="0">
                <a:solidFill>
                  <a:schemeClr val="tx1">
                    <a:lumMod val="75000"/>
                    <a:lumOff val="25000"/>
                  </a:schemeClr>
                </a:solidFill>
              </a:rPr>
              <a:t>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At Least Once (no data loss, but duplicates possible)</a:t>
            </a:r>
          </a:p>
          <a:p>
            <a:endParaRPr lang="en-US" sz="1600"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              // wait for all ISR acks</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"false");  // duplicates may happen on retry</a:t>
            </a:r>
          </a:p>
          <a:p>
            <a:r>
              <a:rPr lang="en-US" sz="1600" dirty="0">
                <a:solidFill>
                  <a:schemeClr val="tx1">
                    <a:lumMod val="75000"/>
                    <a:lumOff val="25000"/>
                  </a:schemeClr>
                </a:solidFill>
              </a:rPr>
              <a:t>//Consumer Commit offsets </a:t>
            </a:r>
            <a:r>
              <a:rPr lang="en-US" sz="1600" b="1" dirty="0">
                <a:solidFill>
                  <a:schemeClr val="tx1">
                    <a:lumMod val="75000"/>
                    <a:lumOff val="25000"/>
                  </a:schemeClr>
                </a:solidFill>
              </a:rPr>
              <a:t>after</a:t>
            </a:r>
            <a:r>
              <a:rPr lang="en-US" sz="1600" dirty="0">
                <a:solidFill>
                  <a:schemeClr val="tx1">
                    <a:lumMod val="75000"/>
                    <a:lumOff val="25000"/>
                  </a:schemeClr>
                </a:solidFill>
              </a:rPr>
              <a:t> successfully processing the message.</a:t>
            </a:r>
          </a:p>
          <a:p>
            <a:endParaRPr lang="en-US" sz="1600" dirty="0">
              <a:solidFill>
                <a:schemeClr val="tx1">
                  <a:lumMod val="75000"/>
                  <a:lumOff val="25000"/>
                </a:schemeClr>
              </a:solidFill>
            </a:endParaRPr>
          </a:p>
          <a:p>
            <a:r>
              <a:rPr lang="en-US" sz="1600" b="1" dirty="0">
                <a:solidFill>
                  <a:schemeClr val="tx1">
                    <a:lumMod val="75000"/>
                    <a:lumOff val="25000"/>
                  </a:schemeClr>
                </a:solidFill>
              </a:rPr>
              <a:t>Exactly Once (no loss, no duplicates)</a:t>
            </a:r>
          </a:p>
          <a:p>
            <a:endParaRPr lang="en-US" sz="1600" b="1" dirty="0">
              <a:solidFill>
                <a:schemeClr val="tx1">
                  <a:lumMod val="75000"/>
                  <a:lumOff val="25000"/>
                </a:schemeClr>
              </a:solidFill>
            </a:endParaRPr>
          </a:p>
          <a:p>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enable.idempotence</a:t>
            </a:r>
            <a:r>
              <a:rPr lang="en-US" sz="1600" dirty="0">
                <a:solidFill>
                  <a:schemeClr val="tx1">
                    <a:lumMod val="75000"/>
                    <a:lumOff val="25000"/>
                  </a:schemeClr>
                </a:solidFill>
              </a:rPr>
              <a:t>", "true");</a:t>
            </a:r>
          </a:p>
          <a:p>
            <a:r>
              <a:rPr lang="en-US" sz="1600" dirty="0" err="1">
                <a:solidFill>
                  <a:schemeClr val="tx1">
                    <a:lumMod val="75000"/>
                    <a:lumOff val="25000"/>
                  </a:schemeClr>
                </a:solidFill>
              </a:rPr>
              <a:t>props.put</a:t>
            </a:r>
            <a:r>
              <a:rPr lang="en-US" sz="1600" dirty="0">
                <a:solidFill>
                  <a:schemeClr val="tx1">
                    <a:lumMod val="75000"/>
                    <a:lumOff val="25000"/>
                  </a:schemeClr>
                </a:solidFill>
              </a:rPr>
              <a:t>("acks", "all");</a:t>
            </a:r>
          </a:p>
          <a:p>
            <a:r>
              <a:rPr lang="en-US" sz="1600" dirty="0" err="1">
                <a:solidFill>
                  <a:schemeClr val="tx1">
                    <a:lumMod val="75000"/>
                    <a:lumOff val="25000"/>
                  </a:schemeClr>
                </a:solidFill>
              </a:rPr>
              <a:t>props.put</a:t>
            </a:r>
            <a:r>
              <a:rPr lang="en-US" sz="1600" dirty="0">
                <a:solidFill>
                  <a:schemeClr val="tx1">
                    <a:lumMod val="75000"/>
                    <a:lumOff val="25000"/>
                  </a:schemeClr>
                </a:solidFill>
              </a:rPr>
              <a:t>("retries", "</a:t>
            </a:r>
            <a:r>
              <a:rPr lang="en-US" sz="1600" dirty="0" err="1">
                <a:solidFill>
                  <a:schemeClr val="tx1">
                    <a:lumMod val="75000"/>
                    <a:lumOff val="25000"/>
                  </a:schemeClr>
                </a:solidFill>
              </a:rPr>
              <a:t>Integer.MAX_VALUE</a:t>
            </a:r>
            <a:r>
              <a:rPr lang="en-US" sz="1600" dirty="0">
                <a:solidFill>
                  <a:schemeClr val="tx1">
                    <a:lumMod val="75000"/>
                    <a:lumOff val="25000"/>
                  </a:schemeClr>
                </a:solidFill>
              </a:rPr>
              <a:t>");</a:t>
            </a:r>
          </a:p>
          <a:p>
            <a:r>
              <a:rPr lang="en-US" sz="1600" dirty="0" err="1">
                <a:solidFill>
                  <a:schemeClr val="tx1">
                    <a:lumMod val="75000"/>
                    <a:lumOff val="25000"/>
                  </a:schemeClr>
                </a:solidFill>
              </a:rPr>
              <a:t>props.put</a:t>
            </a:r>
            <a:r>
              <a:rPr lang="en-US" sz="1600" dirty="0">
                <a:solidFill>
                  <a:schemeClr val="tx1">
                    <a:lumMod val="75000"/>
                    <a:lumOff val="25000"/>
                  </a:schemeClr>
                </a:solidFill>
              </a:rPr>
              <a:t>("transactional.id", "txn-1");   // must be unique per producer</a:t>
            </a:r>
          </a:p>
          <a:p>
            <a:r>
              <a:rPr lang="en-US" sz="1600" dirty="0">
                <a:solidFill>
                  <a:schemeClr val="tx1">
                    <a:lumMod val="75000"/>
                    <a:lumOff val="25000"/>
                  </a:schemeClr>
                </a:solidFill>
              </a:rPr>
              <a:t>Producer : must &gt; </a:t>
            </a:r>
            <a:r>
              <a:rPr lang="en-US" sz="1600" dirty="0" err="1">
                <a:solidFill>
                  <a:schemeClr val="tx1">
                    <a:lumMod val="75000"/>
                    <a:lumOff val="25000"/>
                  </a:schemeClr>
                </a:solidFill>
              </a:rPr>
              <a:t>producer.initTransactions</a:t>
            </a:r>
            <a:r>
              <a:rPr lang="en-US" sz="1600" dirty="0">
                <a:solidFill>
                  <a:schemeClr val="tx1">
                    <a:lumMod val="75000"/>
                    <a:lumOff val="25000"/>
                  </a:schemeClr>
                </a:solidFill>
              </a:rPr>
              <a:t>(), </a:t>
            </a:r>
            <a:r>
              <a:rPr lang="en-US" sz="1600" dirty="0" err="1">
                <a:solidFill>
                  <a:schemeClr val="tx1">
                    <a:lumMod val="75000"/>
                    <a:lumOff val="25000"/>
                  </a:schemeClr>
                </a:solidFill>
              </a:rPr>
              <a:t>beginTransaction</a:t>
            </a:r>
            <a:r>
              <a:rPr lang="en-US" sz="1600" dirty="0">
                <a:solidFill>
                  <a:schemeClr val="tx1">
                    <a:lumMod val="75000"/>
                    <a:lumOff val="25000"/>
                  </a:schemeClr>
                </a:solidFill>
              </a:rPr>
              <a:t>(), </a:t>
            </a:r>
            <a:r>
              <a:rPr lang="en-US" sz="1600" dirty="0" err="1">
                <a:solidFill>
                  <a:schemeClr val="tx1">
                    <a:lumMod val="75000"/>
                    <a:lumOff val="25000"/>
                  </a:schemeClr>
                </a:solidFill>
              </a:rPr>
              <a:t>commitTransaction</a:t>
            </a:r>
            <a:r>
              <a:rPr lang="en-US" sz="1600" dirty="0">
                <a:solidFill>
                  <a:schemeClr val="tx1">
                    <a:lumMod val="75000"/>
                    <a:lumOff val="25000"/>
                  </a:schemeClr>
                </a:solidFill>
              </a:rPr>
              <a:t>()</a:t>
            </a:r>
          </a:p>
          <a:p>
            <a:r>
              <a:rPr lang="en-US" sz="1600" dirty="0">
                <a:solidFill>
                  <a:schemeClr val="tx1">
                    <a:lumMod val="75000"/>
                    <a:lumOff val="25000"/>
                  </a:schemeClr>
                </a:solidFill>
              </a:rPr>
              <a:t>Consumer: must </a:t>
            </a:r>
            <a:r>
              <a:rPr lang="en-US" sz="1600" dirty="0" err="1">
                <a:solidFill>
                  <a:schemeClr val="tx1">
                    <a:lumMod val="75000"/>
                    <a:lumOff val="25000"/>
                  </a:schemeClr>
                </a:solidFill>
              </a:rPr>
              <a:t>props.put</a:t>
            </a:r>
            <a:r>
              <a:rPr lang="en-US" sz="1600" dirty="0">
                <a:solidFill>
                  <a:schemeClr val="tx1">
                    <a:lumMod val="75000"/>
                    <a:lumOff val="25000"/>
                  </a:schemeClr>
                </a:solidFill>
              </a:rPr>
              <a:t>("</a:t>
            </a:r>
            <a:r>
              <a:rPr lang="en-US" sz="1600" dirty="0" err="1">
                <a:solidFill>
                  <a:schemeClr val="tx1">
                    <a:lumMod val="75000"/>
                    <a:lumOff val="25000"/>
                  </a:schemeClr>
                </a:solidFill>
              </a:rPr>
              <a:t>isolation.level</a:t>
            </a:r>
            <a:r>
              <a:rPr lang="en-US" sz="1600" dirty="0">
                <a:solidFill>
                  <a:schemeClr val="tx1">
                    <a:lumMod val="75000"/>
                    <a:lumOff val="25000"/>
                  </a:schemeClr>
                </a:solidFill>
              </a:rPr>
              <a:t>", "</a:t>
            </a:r>
            <a:r>
              <a:rPr lang="en-US" sz="1600" dirty="0" err="1">
                <a:solidFill>
                  <a:schemeClr val="tx1">
                    <a:lumMod val="75000"/>
                    <a:lumOff val="25000"/>
                  </a:schemeClr>
                </a:solidFill>
              </a:rPr>
              <a:t>read_committed</a:t>
            </a:r>
            <a:r>
              <a:rPr lang="en-US" sz="16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042326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5CCC-96A3-79A9-06B3-E154960FCD7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B4C3B5-687A-9630-9BFE-ADA93A35DB69}"/>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2ED1D4E-EAF5-019A-EF89-28CD464D3CA9}"/>
              </a:ext>
            </a:extLst>
          </p:cNvPr>
          <p:cNvSpPr txBox="1"/>
          <p:nvPr/>
        </p:nvSpPr>
        <p:spPr>
          <a:xfrm>
            <a:off x="659807" y="1006958"/>
            <a:ext cx="10104377" cy="3293209"/>
          </a:xfrm>
          <a:prstGeom prst="rect">
            <a:avLst/>
          </a:prstGeom>
          <a:noFill/>
        </p:spPr>
        <p:txBody>
          <a:bodyPr wrap="square">
            <a:spAutoFit/>
          </a:bodyPr>
          <a:lstStyle/>
          <a:p>
            <a:r>
              <a:rPr lang="fr-FR" sz="2400" dirty="0" err="1">
                <a:solidFill>
                  <a:schemeClr val="tx1">
                    <a:lumMod val="75000"/>
                    <a:lumOff val="25000"/>
                  </a:schemeClr>
                </a:solidFill>
              </a:rPr>
              <a:t>Why</a:t>
            </a:r>
            <a:r>
              <a:rPr lang="fr-FR" sz="2400" dirty="0">
                <a:solidFill>
                  <a:schemeClr val="tx1">
                    <a:lumMod val="75000"/>
                    <a:lumOff val="25000"/>
                  </a:schemeClr>
                </a:solidFill>
              </a:rPr>
              <a:t> </a:t>
            </a:r>
            <a:r>
              <a:rPr lang="fr-FR" sz="2400" dirty="0" err="1">
                <a:solidFill>
                  <a:schemeClr val="tx1">
                    <a:lumMod val="75000"/>
                    <a:lumOff val="25000"/>
                  </a:schemeClr>
                </a:solidFill>
              </a:rPr>
              <a:t>partitioning</a:t>
            </a:r>
            <a:r>
              <a:rPr lang="fr-FR" sz="2400" dirty="0">
                <a:solidFill>
                  <a:schemeClr val="tx1">
                    <a:lumMod val="75000"/>
                    <a:lumOff val="25000"/>
                  </a:schemeClr>
                </a:solidFill>
              </a:rPr>
              <a:t> ? </a:t>
            </a:r>
          </a:p>
          <a:p>
            <a:r>
              <a:rPr lang="fr-FR" sz="2400" dirty="0">
                <a:solidFill>
                  <a:schemeClr val="tx1">
                    <a:lumMod val="75000"/>
                    <a:lumOff val="25000"/>
                  </a:schemeClr>
                </a:solidFill>
              </a:rPr>
              <a:t> </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to </a:t>
            </a:r>
            <a:r>
              <a:rPr lang="fr-FR" sz="2400" dirty="0" err="1">
                <a:solidFill>
                  <a:schemeClr val="tx1">
                    <a:lumMod val="75000"/>
                    <a:lumOff val="25000"/>
                  </a:schemeClr>
                </a:solidFill>
              </a:rPr>
              <a:t>aggregate</a:t>
            </a:r>
            <a:r>
              <a:rPr lang="fr-FR" sz="2400" dirty="0">
                <a:solidFill>
                  <a:schemeClr val="tx1">
                    <a:lumMod val="75000"/>
                    <a:lumOff val="25000"/>
                  </a:schemeClr>
                </a:solidFill>
              </a:rPr>
              <a:t> or </a:t>
            </a:r>
            <a:r>
              <a:rPr lang="fr-FR" sz="2400" dirty="0" err="1">
                <a:solidFill>
                  <a:schemeClr val="tx1">
                    <a:lumMod val="75000"/>
                    <a:lumOff val="25000"/>
                  </a:schemeClr>
                </a:solidFill>
              </a:rPr>
              <a:t>join</a:t>
            </a:r>
            <a:r>
              <a:rPr lang="fr-FR" sz="2400" dirty="0">
                <a:solidFill>
                  <a:schemeClr val="tx1">
                    <a:lumMod val="75000"/>
                    <a:lumOff val="25000"/>
                  </a:schemeClr>
                </a:solidFill>
              </a:rPr>
              <a:t> by </a:t>
            </a:r>
            <a:r>
              <a:rPr lang="fr-FR" sz="2400" dirty="0" err="1">
                <a:solidFill>
                  <a:schemeClr val="tx1">
                    <a:lumMod val="75000"/>
                    <a:lumOff val="25000"/>
                  </a:schemeClr>
                </a:solidFill>
              </a:rPr>
              <a:t>some</a:t>
            </a:r>
            <a:r>
              <a:rPr lang="fr-FR" sz="2400" dirty="0">
                <a:solidFill>
                  <a:schemeClr val="tx1">
                    <a:lumMod val="75000"/>
                    <a:lumOff val="25000"/>
                  </a:schemeClr>
                </a:solidFill>
              </a:rPr>
              <a:t> key</a:t>
            </a:r>
          </a:p>
          <a:p>
            <a:pPr marL="285750" indent="-285750">
              <a:buFont typeface="Arial" panose="020B0604020202020204" pitchFamily="34" charset="0"/>
              <a:buChar char="•"/>
            </a:pPr>
            <a:r>
              <a:rPr lang="fr-FR" sz="2400" dirty="0" err="1">
                <a:solidFill>
                  <a:schemeClr val="tx1">
                    <a:lumMod val="75000"/>
                    <a:lumOff val="25000"/>
                  </a:schemeClr>
                </a:solidFill>
              </a:rPr>
              <a:t>Consumers</a:t>
            </a:r>
            <a:r>
              <a:rPr lang="fr-FR" sz="2400" dirty="0">
                <a:solidFill>
                  <a:schemeClr val="tx1">
                    <a:lumMod val="75000"/>
                    <a:lumOff val="25000"/>
                  </a:schemeClr>
                </a:solidFill>
              </a:rPr>
              <a:t> </a:t>
            </a:r>
            <a:r>
              <a:rPr lang="fr-FR" sz="2400" dirty="0" err="1">
                <a:solidFill>
                  <a:schemeClr val="tx1">
                    <a:lumMod val="75000"/>
                    <a:lumOff val="25000"/>
                  </a:schemeClr>
                </a:solidFill>
              </a:rPr>
              <a:t>need</a:t>
            </a:r>
            <a:r>
              <a:rPr lang="fr-FR" sz="2400" dirty="0">
                <a:solidFill>
                  <a:schemeClr val="tx1">
                    <a:lumMod val="75000"/>
                    <a:lumOff val="25000"/>
                  </a:schemeClr>
                </a:solidFill>
              </a:rPr>
              <a:t> </a:t>
            </a:r>
            <a:r>
              <a:rPr lang="fr-FR" sz="2400" dirty="0" err="1">
                <a:solidFill>
                  <a:schemeClr val="tx1">
                    <a:lumMod val="75000"/>
                    <a:lumOff val="25000"/>
                  </a:schemeClr>
                </a:solidFill>
              </a:rPr>
              <a:t>ordering</a:t>
            </a:r>
            <a:r>
              <a:rPr lang="fr-FR" sz="2400" dirty="0">
                <a:solidFill>
                  <a:schemeClr val="tx1">
                    <a:lumMod val="75000"/>
                    <a:lumOff val="25000"/>
                  </a:schemeClr>
                </a:solidFill>
              </a:rPr>
              <a:t> </a:t>
            </a:r>
            <a:r>
              <a:rPr lang="fr-FR" sz="2400" dirty="0" err="1">
                <a:solidFill>
                  <a:schemeClr val="tx1">
                    <a:lumMod val="75000"/>
                    <a:lumOff val="25000"/>
                  </a:schemeClr>
                </a:solidFill>
              </a:rPr>
              <a:t>guarantee</a:t>
            </a:r>
            <a:endParaRPr lang="fr-FR" sz="2400" dirty="0">
              <a:solidFill>
                <a:schemeClr val="tx1">
                  <a:lumMod val="75000"/>
                  <a:lumOff val="25000"/>
                </a:schemeClr>
              </a:solidFill>
            </a:endParaRP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sz="1600" dirty="0"/>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5BA5F2DD-A15E-A891-BBE2-0E1DF7C19922}"/>
              </a:ext>
            </a:extLst>
          </p:cNvPr>
          <p:cNvPicPr>
            <a:picLocks noChangeAspect="1"/>
          </p:cNvPicPr>
          <p:nvPr/>
        </p:nvPicPr>
        <p:blipFill>
          <a:blip r:embed="rId3"/>
          <a:stretch>
            <a:fillRect/>
          </a:stretch>
        </p:blipFill>
        <p:spPr>
          <a:xfrm>
            <a:off x="1994111" y="3138112"/>
            <a:ext cx="5744497" cy="1868625"/>
          </a:xfrm>
          <a:prstGeom prst="rect">
            <a:avLst/>
          </a:prstGeom>
        </p:spPr>
      </p:pic>
    </p:spTree>
    <p:extLst>
      <p:ext uri="{BB962C8B-B14F-4D97-AF65-F5344CB8AC3E}">
        <p14:creationId xmlns:p14="http://schemas.microsoft.com/office/powerpoint/2010/main" val="3192432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6F7-ACB5-7586-F6E6-4F10FE34404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56F260D-CF14-DD1F-CA05-B886CD38BE61}"/>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Partition </a:t>
            </a:r>
            <a:r>
              <a:rPr lang="fr-FR" sz="2800" dirty="0" err="1">
                <a:solidFill>
                  <a:schemeClr val="tx1">
                    <a:lumMod val="75000"/>
                    <a:lumOff val="25000"/>
                  </a:schemeClr>
                </a:solidFill>
              </a:rPr>
              <a:t>Strategies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FF9AAF79-C9EA-C6AC-16AA-FC7A3B8CF238}"/>
              </a:ext>
            </a:extLst>
          </p:cNvPr>
          <p:cNvSpPr txBox="1"/>
          <p:nvPr/>
        </p:nvSpPr>
        <p:spPr>
          <a:xfrm>
            <a:off x="659807" y="1006958"/>
            <a:ext cx="10104377" cy="4832092"/>
          </a:xfrm>
          <a:prstGeom prst="rect">
            <a:avLst/>
          </a:prstGeom>
          <a:noFill/>
        </p:spPr>
        <p:txBody>
          <a:bodyPr wrap="square">
            <a:spAutoFit/>
          </a:bodyPr>
          <a:lstStyle/>
          <a:p>
            <a:pPr marL="285750" indent="-285750">
              <a:buFont typeface="Arial" panose="020B0604020202020204" pitchFamily="34" charset="0"/>
              <a:buChar char="•"/>
            </a:pPr>
            <a:r>
              <a:rPr lang="fr-FR" sz="2000" dirty="0">
                <a:solidFill>
                  <a:schemeClr val="tx1">
                    <a:lumMod val="75000"/>
                    <a:lumOff val="25000"/>
                  </a:schemeClr>
                </a:solidFill>
              </a:rPr>
              <a:t> Default </a:t>
            </a:r>
            <a:r>
              <a:rPr lang="fr-FR" sz="2000" dirty="0" err="1">
                <a:solidFill>
                  <a:schemeClr val="tx1">
                    <a:lumMod val="75000"/>
                    <a:lumOff val="25000"/>
                  </a:schemeClr>
                </a:solidFill>
              </a:rPr>
              <a:t>partioning</a:t>
            </a:r>
            <a:r>
              <a:rPr lang="fr-FR" sz="2000" dirty="0">
                <a:solidFill>
                  <a:schemeClr val="tx1">
                    <a:lumMod val="75000"/>
                    <a:lumOff val="25000"/>
                  </a:schemeClr>
                </a:solidFill>
              </a:rPr>
              <a:t>:   hash(key) % </a:t>
            </a:r>
            <a:r>
              <a:rPr lang="fr-FR" sz="2000" dirty="0" err="1">
                <a:solidFill>
                  <a:schemeClr val="tx1">
                    <a:lumMod val="75000"/>
                    <a:lumOff val="25000"/>
                  </a:schemeClr>
                </a:solidFill>
              </a:rPr>
              <a:t>number_of_partitions</a:t>
            </a:r>
            <a:endParaRPr lang="fr-FR" sz="2000" dirty="0">
              <a:solidFill>
                <a:schemeClr val="tx1">
                  <a:lumMod val="75000"/>
                  <a:lumOff val="25000"/>
                </a:schemeClr>
              </a:solidFill>
            </a:endParaRPr>
          </a:p>
          <a:p>
            <a:pPr marL="400050" lvl="1"/>
            <a:r>
              <a:rPr lang="fr-FR" sz="2000" dirty="0">
                <a:solidFill>
                  <a:schemeClr val="tx1">
                    <a:lumMod val="75000"/>
                    <a:lumOff val="25000"/>
                  </a:schemeClr>
                </a:solidFill>
              </a:rPr>
              <a:t>if key = user1  and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4</a:t>
            </a:r>
          </a:p>
          <a:p>
            <a:pPr marL="400050" lvl="1"/>
            <a:r>
              <a:rPr lang="fr-FR" sz="2000" dirty="0">
                <a:solidFill>
                  <a:schemeClr val="tx1">
                    <a:lumMod val="75000"/>
                    <a:lumOff val="25000"/>
                  </a:schemeClr>
                </a:solidFill>
              </a:rPr>
              <a:t>Hash(key) = 15</a:t>
            </a:r>
          </a:p>
          <a:p>
            <a:pPr marL="400050" lvl="1"/>
            <a:r>
              <a:rPr lang="fr-FR" sz="2000" dirty="0">
                <a:solidFill>
                  <a:schemeClr val="tx1">
                    <a:lumMod val="75000"/>
                    <a:lumOff val="25000"/>
                  </a:schemeClr>
                </a:solidFill>
              </a:rPr>
              <a:t>Partition =   15%4 = 3</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err="1">
                <a:solidFill>
                  <a:schemeClr val="tx1">
                    <a:lumMod val="75000"/>
                    <a:lumOff val="25000"/>
                  </a:schemeClr>
                </a:solidFill>
              </a:rPr>
              <a:t>Partitioner</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pluggable</a:t>
            </a:r>
            <a:r>
              <a:rPr lang="fr-FR" sz="2000" dirty="0">
                <a:solidFill>
                  <a:schemeClr val="tx1">
                    <a:lumMod val="75000"/>
                    <a:lumOff val="25000"/>
                  </a:schemeClr>
                </a:solidFill>
              </a:rPr>
              <a:t> and </a:t>
            </a:r>
            <a:r>
              <a:rPr lang="fr-FR" sz="2000" dirty="0" err="1">
                <a:solidFill>
                  <a:schemeClr val="tx1">
                    <a:lumMod val="75000"/>
                    <a:lumOff val="25000"/>
                  </a:schemeClr>
                </a:solidFill>
              </a:rPr>
              <a:t>thus</a:t>
            </a:r>
            <a:r>
              <a:rPr lang="fr-FR" sz="2000" dirty="0">
                <a:solidFill>
                  <a:schemeClr val="tx1">
                    <a:lumMod val="75000"/>
                    <a:lumOff val="25000"/>
                  </a:schemeClr>
                </a:solidFill>
              </a:rPr>
              <a:t> </a:t>
            </a:r>
            <a:r>
              <a:rPr lang="fr-FR" sz="2000" dirty="0" err="1">
                <a:solidFill>
                  <a:schemeClr val="tx1">
                    <a:lumMod val="75000"/>
                    <a:lumOff val="25000"/>
                  </a:schemeClr>
                </a:solidFill>
              </a:rPr>
              <a:t>we</a:t>
            </a:r>
            <a:r>
              <a:rPr lang="fr-FR" sz="2000" dirty="0">
                <a:solidFill>
                  <a:schemeClr val="tx1">
                    <a:lumMod val="75000"/>
                    <a:lumOff val="25000"/>
                  </a:schemeClr>
                </a:solidFill>
              </a:rPr>
              <a:t> are free to </a:t>
            </a:r>
            <a:r>
              <a:rPr lang="fr-FR" sz="2000" dirty="0" err="1">
                <a:solidFill>
                  <a:schemeClr val="tx1">
                    <a:lumMod val="75000"/>
                    <a:lumOff val="25000"/>
                  </a:schemeClr>
                </a:solidFill>
              </a:rPr>
              <a:t>implement</a:t>
            </a:r>
            <a:r>
              <a:rPr lang="fr-FR" sz="2000" dirty="0">
                <a:solidFill>
                  <a:schemeClr val="tx1">
                    <a:lumMod val="75000"/>
                    <a:lumOff val="25000"/>
                  </a:schemeClr>
                </a:solidFill>
              </a:rPr>
              <a:t> a custom </a:t>
            </a:r>
            <a:r>
              <a:rPr lang="fr-FR" sz="2000" dirty="0" err="1">
                <a:solidFill>
                  <a:schemeClr val="tx1">
                    <a:lumMod val="75000"/>
                    <a:lumOff val="25000"/>
                  </a:schemeClr>
                </a:solidFill>
              </a:rPr>
              <a:t>partitioner</a:t>
            </a:r>
            <a:r>
              <a:rPr lang="fr-FR" sz="2000" dirty="0">
                <a:solidFill>
                  <a:schemeClr val="tx1">
                    <a:lumMod val="75000"/>
                    <a:lumOff val="25000"/>
                  </a:schemeClr>
                </a:solidFill>
              </a:rPr>
              <a:t>.</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number</a:t>
            </a:r>
            <a:r>
              <a:rPr lang="fr-FR" sz="2000" dirty="0">
                <a:solidFill>
                  <a:schemeClr val="tx1">
                    <a:lumMod val="75000"/>
                    <a:lumOff val="25000"/>
                  </a:schemeClr>
                </a:solidFill>
              </a:rPr>
              <a:t> of partitions </a:t>
            </a:r>
            <a:r>
              <a:rPr lang="fr-FR" sz="2000" dirty="0" err="1">
                <a:solidFill>
                  <a:schemeClr val="tx1">
                    <a:lumMod val="75000"/>
                    <a:lumOff val="25000"/>
                  </a:schemeClr>
                </a:solidFill>
              </a:rPr>
              <a:t>is</a:t>
            </a:r>
            <a:r>
              <a:rPr lang="fr-FR" sz="2000" dirty="0">
                <a:solidFill>
                  <a:schemeClr val="tx1">
                    <a:lumMod val="75000"/>
                    <a:lumOff val="25000"/>
                  </a:schemeClr>
                </a:solidFill>
              </a:rPr>
              <a:t> </a:t>
            </a:r>
            <a:r>
              <a:rPr lang="fr-FR" sz="2000" dirty="0" err="1">
                <a:solidFill>
                  <a:schemeClr val="tx1">
                    <a:lumMod val="75000"/>
                    <a:lumOff val="25000"/>
                  </a:schemeClr>
                </a:solidFill>
              </a:rPr>
              <a:t>specified</a:t>
            </a:r>
            <a:r>
              <a:rPr lang="fr-FR" sz="2000" dirty="0">
                <a:solidFill>
                  <a:schemeClr val="tx1">
                    <a:lumMod val="75000"/>
                    <a:lumOff val="25000"/>
                  </a:schemeClr>
                </a:solidFill>
              </a:rPr>
              <a:t> per topic , but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strategy</a:t>
            </a:r>
            <a:r>
              <a:rPr lang="fr-FR" sz="2000" dirty="0">
                <a:solidFill>
                  <a:schemeClr val="tx1">
                    <a:lumMod val="75000"/>
                    <a:lumOff val="25000"/>
                  </a:schemeClr>
                </a:solidFill>
              </a:rPr>
              <a:t> </a:t>
            </a:r>
            <a:r>
              <a:rPr lang="fr-FR" sz="2000" dirty="0" err="1">
                <a:solidFill>
                  <a:schemeClr val="tx1">
                    <a:lumMod val="75000"/>
                    <a:lumOff val="25000"/>
                  </a:schemeClr>
                </a:solidFill>
              </a:rPr>
              <a:t>is</a:t>
            </a:r>
            <a:r>
              <a:rPr lang="fr-FR" sz="2000" dirty="0">
                <a:solidFill>
                  <a:schemeClr val="tx1">
                    <a:lumMod val="75000"/>
                    <a:lumOff val="25000"/>
                  </a:schemeClr>
                </a:solidFill>
              </a:rPr>
              <a:t> a  per-</a:t>
            </a:r>
            <a:r>
              <a:rPr lang="fr-FR" sz="2000" dirty="0" err="1">
                <a:solidFill>
                  <a:schemeClr val="tx1">
                    <a:lumMod val="75000"/>
                    <a:lumOff val="25000"/>
                  </a:schemeClr>
                </a:solidFill>
              </a:rPr>
              <a:t>producer</a:t>
            </a:r>
            <a:r>
              <a:rPr lang="fr-FR" sz="2000" dirty="0">
                <a:solidFill>
                  <a:schemeClr val="tx1">
                    <a:lumMod val="75000"/>
                    <a:lumOff val="25000"/>
                  </a:schemeClr>
                </a:solidFill>
              </a:rPr>
              <a:t> setting.   For </a:t>
            </a:r>
            <a:r>
              <a:rPr lang="fr-FR" sz="2000" dirty="0" err="1">
                <a:solidFill>
                  <a:schemeClr val="tx1">
                    <a:lumMod val="75000"/>
                    <a:lumOff val="25000"/>
                  </a:schemeClr>
                </a:solidFill>
              </a:rPr>
              <a:t>example</a:t>
            </a:r>
            <a:r>
              <a:rPr lang="fr-FR" sz="2000" dirty="0">
                <a:solidFill>
                  <a:schemeClr val="tx1">
                    <a:lumMod val="75000"/>
                    <a:lumOff val="25000"/>
                  </a:schemeClr>
                </a:solidFill>
              </a:rPr>
              <a:t>, a </a:t>
            </a:r>
            <a:r>
              <a:rPr lang="fr-FR" sz="2000" dirty="0" err="1">
                <a:solidFill>
                  <a:schemeClr val="tx1">
                    <a:lumMod val="75000"/>
                    <a:lumOff val="25000"/>
                  </a:schemeClr>
                </a:solidFill>
              </a:rPr>
              <a:t>producer</a:t>
            </a:r>
            <a:r>
              <a:rPr lang="fr-FR" sz="2000" dirty="0">
                <a:solidFill>
                  <a:schemeClr val="tx1">
                    <a:lumMod val="75000"/>
                    <a:lumOff val="25000"/>
                  </a:schemeClr>
                </a:solidFill>
              </a:rPr>
              <a:t> </a:t>
            </a:r>
            <a:r>
              <a:rPr lang="fr-FR" sz="2000" dirty="0" err="1">
                <a:solidFill>
                  <a:schemeClr val="tx1">
                    <a:lumMod val="75000"/>
                    <a:lumOff val="25000"/>
                  </a:schemeClr>
                </a:solidFill>
              </a:rPr>
              <a:t>could</a:t>
            </a:r>
            <a:r>
              <a:rPr lang="fr-FR" sz="2000" dirty="0">
                <a:solidFill>
                  <a:schemeClr val="tx1">
                    <a:lumMod val="75000"/>
                    <a:lumOff val="25000"/>
                  </a:schemeClr>
                </a:solidFill>
              </a:rPr>
              <a:t> use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partitioning</a:t>
            </a:r>
            <a:r>
              <a:rPr lang="fr-FR" sz="2000" dirty="0">
                <a:solidFill>
                  <a:schemeClr val="tx1">
                    <a:lumMod val="75000"/>
                    <a:lumOff val="25000"/>
                  </a:schemeClr>
                </a:solidFill>
              </a:rPr>
              <a:t> </a:t>
            </a:r>
            <a:r>
              <a:rPr lang="fr-FR" sz="2000" dirty="0" err="1">
                <a:solidFill>
                  <a:schemeClr val="tx1">
                    <a:lumMod val="75000"/>
                    <a:lumOff val="25000"/>
                  </a:schemeClr>
                </a:solidFill>
              </a:rPr>
              <a:t>stragtegy</a:t>
            </a:r>
            <a:r>
              <a:rPr lang="fr-FR" sz="2000" dirty="0">
                <a:solidFill>
                  <a:schemeClr val="tx1">
                    <a:lumMod val="75000"/>
                    <a:lumOff val="25000"/>
                  </a:schemeClr>
                </a:solidFill>
              </a:rPr>
              <a:t> </a:t>
            </a:r>
            <a:r>
              <a:rPr lang="fr-FR" sz="2000" dirty="0" err="1">
                <a:solidFill>
                  <a:schemeClr val="tx1">
                    <a:lumMod val="75000"/>
                    <a:lumOff val="25000"/>
                  </a:schemeClr>
                </a:solidFill>
              </a:rPr>
              <a:t>across</a:t>
            </a:r>
            <a:r>
              <a:rPr lang="fr-FR" sz="2000" dirty="0">
                <a:solidFill>
                  <a:schemeClr val="tx1">
                    <a:lumMod val="75000"/>
                    <a:lumOff val="25000"/>
                  </a:schemeClr>
                </a:solidFill>
              </a:rPr>
              <a:t> multiple topics </a:t>
            </a:r>
            <a:r>
              <a:rPr lang="fr-FR" sz="2000" dirty="0" err="1">
                <a:solidFill>
                  <a:schemeClr val="tx1">
                    <a:lumMod val="75000"/>
                    <a:lumOff val="25000"/>
                  </a:schemeClr>
                </a:solidFill>
              </a:rPr>
              <a:t>using</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a:t>
            </a:r>
          </a:p>
          <a:p>
            <a:pPr marL="285750" indent="-285750">
              <a:buFont typeface="Arial" panose="020B0604020202020204" pitchFamily="34" charset="0"/>
              <a:buChar char="•"/>
            </a:pPr>
            <a:endParaRPr lang="fr-FR" sz="2000" dirty="0">
              <a:solidFill>
                <a:schemeClr val="tx1">
                  <a:lumMod val="75000"/>
                  <a:lumOff val="25000"/>
                </a:schemeClr>
              </a:solidFill>
            </a:endParaRPr>
          </a:p>
          <a:p>
            <a:pPr marL="285750" indent="-285750">
              <a:buFont typeface="Arial" panose="020B0604020202020204" pitchFamily="34" charset="0"/>
              <a:buChar char="•"/>
            </a:pPr>
            <a:r>
              <a:rPr lang="fr-FR" sz="2000" dirty="0">
                <a:solidFill>
                  <a:schemeClr val="tx1">
                    <a:lumMod val="75000"/>
                    <a:lumOff val="25000"/>
                  </a:schemeClr>
                </a:solidFill>
              </a:rPr>
              <a:t>The </a:t>
            </a:r>
            <a:r>
              <a:rPr lang="fr-FR" sz="2000" dirty="0" err="1">
                <a:solidFill>
                  <a:schemeClr val="tx1">
                    <a:lumMod val="75000"/>
                    <a:lumOff val="25000"/>
                  </a:schemeClr>
                </a:solidFill>
              </a:rPr>
              <a:t>guarantee</a:t>
            </a:r>
            <a:r>
              <a:rPr lang="fr-FR" sz="2000" dirty="0">
                <a:solidFill>
                  <a:schemeClr val="tx1">
                    <a:lumMod val="75000"/>
                    <a:lumOff val="25000"/>
                  </a:schemeClr>
                </a:solidFill>
              </a:rPr>
              <a:t> of </a:t>
            </a:r>
            <a:r>
              <a:rPr lang="fr-FR" sz="2000" dirty="0" err="1">
                <a:solidFill>
                  <a:schemeClr val="tx1">
                    <a:lumMod val="75000"/>
                    <a:lumOff val="25000"/>
                  </a:schemeClr>
                </a:solidFill>
              </a:rPr>
              <a:t>order</a:t>
            </a:r>
            <a:r>
              <a:rPr lang="fr-FR" sz="2000" dirty="0">
                <a:solidFill>
                  <a:schemeClr val="tx1">
                    <a:lumMod val="75000"/>
                    <a:lumOff val="25000"/>
                  </a:schemeClr>
                </a:solidFill>
              </a:rPr>
              <a:t> </a:t>
            </a:r>
            <a:r>
              <a:rPr lang="fr-FR" sz="2000" dirty="0" err="1">
                <a:solidFill>
                  <a:schemeClr val="tx1">
                    <a:lumMod val="75000"/>
                    <a:lumOff val="25000"/>
                  </a:schemeClr>
                </a:solidFill>
              </a:rPr>
              <a:t>from</a:t>
            </a:r>
            <a:r>
              <a:rPr lang="fr-FR" sz="2000" dirty="0">
                <a:solidFill>
                  <a:schemeClr val="tx1">
                    <a:lumMod val="75000"/>
                    <a:lumOff val="25000"/>
                  </a:schemeClr>
                </a:solidFill>
              </a:rPr>
              <a:t> key-</a:t>
            </a:r>
            <a:r>
              <a:rPr lang="fr-FR" sz="2000" dirty="0" err="1">
                <a:solidFill>
                  <a:schemeClr val="tx1">
                    <a:lumMod val="75000"/>
                    <a:lumOff val="25000"/>
                  </a:schemeClr>
                </a:solidFill>
              </a:rPr>
              <a:t>based</a:t>
            </a:r>
            <a:r>
              <a:rPr lang="fr-FR" sz="2000" dirty="0">
                <a:solidFill>
                  <a:schemeClr val="tx1">
                    <a:lumMod val="75000"/>
                    <a:lumOff val="25000"/>
                  </a:schemeClr>
                </a:solidFill>
              </a:rPr>
              <a:t> allocation </a:t>
            </a:r>
            <a:r>
              <a:rPr lang="fr-FR" sz="2000" dirty="0" err="1">
                <a:solidFill>
                  <a:schemeClr val="tx1">
                    <a:lumMod val="75000"/>
                    <a:lumOff val="25000"/>
                  </a:schemeClr>
                </a:solidFill>
              </a:rPr>
              <a:t>only</a:t>
            </a:r>
            <a:r>
              <a:rPr lang="fr-FR" sz="2000" dirty="0">
                <a:solidFill>
                  <a:schemeClr val="tx1">
                    <a:lumMod val="75000"/>
                    <a:lumOff val="25000"/>
                  </a:schemeClr>
                </a:solidFill>
              </a:rPr>
              <a:t> </a:t>
            </a:r>
            <a:r>
              <a:rPr lang="fr-FR" sz="2000" dirty="0" err="1">
                <a:solidFill>
                  <a:schemeClr val="tx1">
                    <a:lumMod val="75000"/>
                    <a:lumOff val="25000"/>
                  </a:schemeClr>
                </a:solidFill>
              </a:rPr>
              <a:t>applies</a:t>
            </a:r>
            <a:r>
              <a:rPr lang="fr-FR" sz="2000" dirty="0">
                <a:solidFill>
                  <a:schemeClr val="tx1">
                    <a:lumMod val="75000"/>
                    <a:lumOff val="25000"/>
                  </a:schemeClr>
                </a:solidFill>
              </a:rPr>
              <a:t> if all messages </a:t>
            </a:r>
            <a:r>
              <a:rPr lang="fr-FR" sz="2000" dirty="0" err="1">
                <a:solidFill>
                  <a:schemeClr val="tx1">
                    <a:lumMod val="75000"/>
                    <a:lumOff val="25000"/>
                  </a:schemeClr>
                </a:solidFill>
              </a:rPr>
              <a:t>with</a:t>
            </a:r>
            <a:r>
              <a:rPr lang="fr-FR" sz="2000" dirty="0">
                <a:solidFill>
                  <a:schemeClr val="tx1">
                    <a:lumMod val="75000"/>
                    <a:lumOff val="25000"/>
                  </a:schemeClr>
                </a:solidFill>
              </a:rPr>
              <a:t> the </a:t>
            </a:r>
            <a:r>
              <a:rPr lang="fr-FR" sz="2000" dirty="0" err="1">
                <a:solidFill>
                  <a:schemeClr val="tx1">
                    <a:lumMod val="75000"/>
                    <a:lumOff val="25000"/>
                  </a:schemeClr>
                </a:solidFill>
              </a:rPr>
              <a:t>same</a:t>
            </a:r>
            <a:r>
              <a:rPr lang="fr-FR" sz="2000" dirty="0">
                <a:solidFill>
                  <a:schemeClr val="tx1">
                    <a:lumMod val="75000"/>
                    <a:lumOff val="25000"/>
                  </a:schemeClr>
                </a:solidFill>
              </a:rPr>
              <a:t> key are sent by the </a:t>
            </a:r>
            <a:r>
              <a:rPr lang="fr-FR" sz="2000" dirty="0" err="1">
                <a:solidFill>
                  <a:schemeClr val="tx1">
                    <a:lumMod val="75000"/>
                    <a:lumOff val="25000"/>
                  </a:schemeClr>
                </a:solidFill>
              </a:rPr>
              <a:t>same</a:t>
            </a:r>
            <a:r>
              <a:rPr lang="fr-FR" sz="2000" dirty="0">
                <a:solidFill>
                  <a:schemeClr val="tx1">
                    <a:lumMod val="75000"/>
                    <a:lumOff val="25000"/>
                  </a:schemeClr>
                </a:solidFill>
              </a:rPr>
              <a:t> </a:t>
            </a:r>
            <a:r>
              <a:rPr lang="fr-FR" sz="2000" dirty="0" err="1">
                <a:solidFill>
                  <a:schemeClr val="tx1">
                    <a:lumMod val="75000"/>
                    <a:lumOff val="25000"/>
                  </a:schemeClr>
                </a:solidFill>
              </a:rPr>
              <a:t>producer</a:t>
            </a:r>
            <a:r>
              <a:rPr lang="fr-FR" sz="2000" dirty="0">
                <a:solidFill>
                  <a:schemeClr val="tx1">
                    <a:lumMod val="75000"/>
                    <a:lumOff val="25000"/>
                  </a:schemeClr>
                </a:solidFill>
              </a:rPr>
              <a:t>.</a:t>
            </a:r>
          </a:p>
          <a:p>
            <a:endParaRPr lang="en-US"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652661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7ED0A-FD08-420F-8DFB-D648EC93EAC3}"/>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99AE706-28FB-E5E5-0279-482A3D56B969}"/>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 – Producer API</a:t>
            </a:r>
          </a:p>
        </p:txBody>
      </p:sp>
      <p:sp>
        <p:nvSpPr>
          <p:cNvPr id="6" name="TextBox 13">
            <a:extLst>
              <a:ext uri="{FF2B5EF4-FFF2-40B4-BE49-F238E27FC236}">
                <a16:creationId xmlns:a16="http://schemas.microsoft.com/office/drawing/2014/main" id="{0C6D1380-64AA-CECE-5DE9-334EE7A40F75}"/>
              </a:ext>
            </a:extLst>
          </p:cNvPr>
          <p:cNvSpPr txBox="1"/>
          <p:nvPr/>
        </p:nvSpPr>
        <p:spPr>
          <a:xfrm>
            <a:off x="3273136" y="1909483"/>
            <a:ext cx="4873337" cy="7571303"/>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HANDS-ON</a:t>
            </a:r>
          </a:p>
          <a:p>
            <a:endParaRPr lang="fr-FR" sz="2800" b="1" i="1" dirty="0">
              <a:solidFill>
                <a:schemeClr val="tx1">
                  <a:lumMod val="75000"/>
                  <a:lumOff val="25000"/>
                </a:schemeClr>
              </a:solidFill>
            </a:endParaRPr>
          </a:p>
          <a:p>
            <a:r>
              <a:rPr lang="fr-FR" sz="2800" b="1" i="1" dirty="0">
                <a:solidFill>
                  <a:schemeClr val="tx1">
                    <a:lumMod val="75000"/>
                    <a:lumOff val="25000"/>
                  </a:schemeClr>
                </a:solidFill>
              </a:rPr>
              <a:t>  	</a:t>
            </a:r>
            <a:r>
              <a:rPr lang="fr-FR" sz="1200" b="1" i="1" dirty="0">
                <a:solidFill>
                  <a:schemeClr val="tx1">
                    <a:lumMod val="75000"/>
                    <a:lumOff val="25000"/>
                  </a:schemeClr>
                </a:solidFill>
              </a:rPr>
              <a:t>SCRIPT:  UI/docker-</a:t>
            </a:r>
            <a:r>
              <a:rPr lang="fr-FR" sz="1200" b="1" i="1" dirty="0" err="1">
                <a:solidFill>
                  <a:schemeClr val="tx1">
                    <a:lumMod val="75000"/>
                    <a:lumOff val="25000"/>
                  </a:schemeClr>
                </a:solidFill>
              </a:rPr>
              <a:t>compose.yml</a:t>
            </a:r>
            <a:endParaRPr lang="fr-FR" sz="1200" b="1" i="1" dirty="0">
              <a:solidFill>
                <a:schemeClr val="tx1">
                  <a:lumMod val="75000"/>
                  <a:lumOff val="25000"/>
                </a:schemeClr>
              </a:solidFill>
            </a:endParaRPr>
          </a:p>
          <a:p>
            <a:r>
              <a:rPr lang="fr-FR" sz="1200" b="1" i="1" dirty="0">
                <a:solidFill>
                  <a:schemeClr val="tx1">
                    <a:lumMod val="75000"/>
                    <a:lumOff val="25000"/>
                  </a:schemeClr>
                </a:solidFill>
              </a:rPr>
              <a:t>	Code :     </a:t>
            </a:r>
            <a:r>
              <a:rPr lang="fr-FR" sz="1200" b="1" i="1" dirty="0" err="1">
                <a:solidFill>
                  <a:schemeClr val="tx1">
                    <a:lumMod val="75000"/>
                    <a:lumOff val="25000"/>
                  </a:schemeClr>
                </a:solidFill>
              </a:rPr>
              <a:t>com.sd.kafka.producer</a:t>
            </a:r>
            <a:endParaRPr lang="fr-FR" sz="1200"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grpSp>
        <p:nvGrpSpPr>
          <p:cNvPr id="2" name="Group 134">
            <a:extLst>
              <a:ext uri="{FF2B5EF4-FFF2-40B4-BE49-F238E27FC236}">
                <a16:creationId xmlns:a16="http://schemas.microsoft.com/office/drawing/2014/main" id="{20AF0E47-7819-C586-DAA4-4F735E13892A}"/>
              </a:ext>
            </a:extLst>
          </p:cNvPr>
          <p:cNvGrpSpPr/>
          <p:nvPr/>
        </p:nvGrpSpPr>
        <p:grpSpPr>
          <a:xfrm>
            <a:off x="6647111" y="2618509"/>
            <a:ext cx="501833" cy="356454"/>
            <a:chOff x="782638" y="3913188"/>
            <a:chExt cx="457200" cy="315912"/>
          </a:xfrm>
          <a:solidFill>
            <a:schemeClr val="accent1"/>
          </a:solidFill>
        </p:grpSpPr>
        <p:sp>
          <p:nvSpPr>
            <p:cNvPr id="3" name="Freeform 5">
              <a:extLst>
                <a:ext uri="{FF2B5EF4-FFF2-40B4-BE49-F238E27FC236}">
                  <a16:creationId xmlns:a16="http://schemas.microsoft.com/office/drawing/2014/main" id="{4301E3B5-98A1-50B6-F44A-E0CD3CF767EF}"/>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 name="Freeform 6">
              <a:extLst>
                <a:ext uri="{FF2B5EF4-FFF2-40B4-BE49-F238E27FC236}">
                  <a16:creationId xmlns:a16="http://schemas.microsoft.com/office/drawing/2014/main" id="{365ADD47-EB03-E9E7-6A49-738C32DF9298}"/>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Tree>
    <p:extLst>
      <p:ext uri="{BB962C8B-B14F-4D97-AF65-F5344CB8AC3E}">
        <p14:creationId xmlns:p14="http://schemas.microsoft.com/office/powerpoint/2010/main" val="31825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45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CF87-9D85-75E2-A77E-A30C38401EEB}"/>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27C44A2-8AA7-0BA7-0E48-3FEBB8A68AC3}"/>
              </a:ext>
            </a:extLst>
          </p:cNvPr>
          <p:cNvSpPr>
            <a:spLocks noGrp="1"/>
          </p:cNvSpPr>
          <p:nvPr>
            <p:ph type="body" sz="quarter" idx="11"/>
          </p:nvPr>
        </p:nvSpPr>
        <p:spPr>
          <a:xfrm>
            <a:off x="376774" y="203208"/>
            <a:ext cx="10104377" cy="493078"/>
          </a:xfrm>
        </p:spPr>
        <p:txBody>
          <a:bodyPr/>
          <a:lstStyle/>
          <a:p>
            <a:endParaRPr lang="fr-FR" b="0" dirty="0"/>
          </a:p>
          <a:p>
            <a:r>
              <a:rPr lang="fr-FR" sz="2800" dirty="0">
                <a:solidFill>
                  <a:schemeClr val="tx1">
                    <a:lumMod val="75000"/>
                    <a:lumOff val="25000"/>
                  </a:schemeClr>
                </a:solidFill>
              </a:rPr>
              <a:t>KAFKA</a:t>
            </a:r>
          </a:p>
        </p:txBody>
      </p:sp>
      <p:sp>
        <p:nvSpPr>
          <p:cNvPr id="6" name="TextBox 13">
            <a:extLst>
              <a:ext uri="{FF2B5EF4-FFF2-40B4-BE49-F238E27FC236}">
                <a16:creationId xmlns:a16="http://schemas.microsoft.com/office/drawing/2014/main" id="{E2ECBBA8-8A1B-7AB3-EDFB-DFEBC0ECD42A}"/>
              </a:ext>
            </a:extLst>
          </p:cNvPr>
          <p:cNvSpPr txBox="1"/>
          <p:nvPr/>
        </p:nvSpPr>
        <p:spPr>
          <a:xfrm>
            <a:off x="3709555" y="2618508"/>
            <a:ext cx="4104410" cy="6955750"/>
          </a:xfrm>
          <a:prstGeom prst="rect">
            <a:avLst/>
          </a:prstGeom>
          <a:noFill/>
        </p:spPr>
        <p:txBody>
          <a:bodyPr wrap="square">
            <a:spAutoFit/>
          </a:bodyPr>
          <a:lstStyle/>
          <a:p>
            <a:endParaRPr lang="fr-FR" sz="2400" dirty="0">
              <a:solidFill>
                <a:schemeClr val="tx1">
                  <a:lumMod val="75000"/>
                  <a:lumOff val="25000"/>
                </a:schemeClr>
              </a:solidFill>
            </a:endParaRPr>
          </a:p>
          <a:p>
            <a:endParaRPr lang="fr-FR" dirty="0"/>
          </a:p>
          <a:p>
            <a:r>
              <a:rPr lang="fr-FR" sz="2800" b="1" i="1" dirty="0">
                <a:solidFill>
                  <a:schemeClr val="tx1">
                    <a:lumMod val="75000"/>
                    <a:lumOff val="25000"/>
                  </a:schemeClr>
                </a:solidFill>
              </a:rPr>
              <a:t>     	CONSUMER API </a:t>
            </a:r>
          </a:p>
          <a:p>
            <a:endParaRPr lang="fr-FR" sz="2800" b="1" i="1" dirty="0">
              <a:solidFill>
                <a:schemeClr val="tx1">
                  <a:lumMod val="75000"/>
                  <a:lumOff val="25000"/>
                </a:schemeClr>
              </a:solidFill>
            </a:endParaRPr>
          </a:p>
          <a:p>
            <a:endParaRPr lang="fr-FR" dirty="0"/>
          </a:p>
          <a:p>
            <a:endParaRPr lang="fr-FR" dirty="0"/>
          </a:p>
          <a:p>
            <a:endParaRPr lang="fr-FR" sz="2800" dirty="0"/>
          </a:p>
          <a:p>
            <a:r>
              <a:rPr lang="fr-FR" sz="2800" dirty="0"/>
              <a:t>  </a:t>
            </a:r>
          </a:p>
          <a:p>
            <a:endParaRPr lang="fr-FR" dirty="0"/>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221717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7222-2A2D-B9ED-8C9B-8E38BAE6CF6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4220022-A1D6-43A8-00F2-F15E86D4600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CAFC533A-0AA9-E28D-F296-DB8F665C7D5D}"/>
              </a:ext>
            </a:extLst>
          </p:cNvPr>
          <p:cNvSpPr txBox="1"/>
          <p:nvPr/>
        </p:nvSpPr>
        <p:spPr>
          <a:xfrm>
            <a:off x="192216" y="923831"/>
            <a:ext cx="10104377" cy="8740854"/>
          </a:xfrm>
          <a:prstGeom prst="rect">
            <a:avLst/>
          </a:prstGeom>
          <a:noFill/>
        </p:spPr>
        <p:txBody>
          <a:bodyPr wrap="square">
            <a:spAutoFit/>
          </a:bodyPr>
          <a:lstStyle/>
          <a:p>
            <a:r>
              <a:rPr lang="fr-FR" dirty="0">
                <a:solidFill>
                  <a:schemeClr val="tx1">
                    <a:lumMod val="75000"/>
                    <a:lumOff val="25000"/>
                  </a:schemeClr>
                </a:solidFill>
              </a:rPr>
              <a:t>Les applications qui ont besoin de lire les données de Kafka utilisent un </a:t>
            </a:r>
            <a:r>
              <a:rPr lang="fr-FR" b="1" i="1" dirty="0" err="1">
                <a:solidFill>
                  <a:schemeClr val="tx1">
                    <a:lumMod val="75000"/>
                    <a:lumOff val="25000"/>
                  </a:schemeClr>
                </a:solidFill>
              </a:rPr>
              <a:t>KafkaConsumer</a:t>
            </a:r>
            <a:r>
              <a:rPr lang="fr-FR" b="1" i="1" dirty="0">
                <a:solidFill>
                  <a:schemeClr val="tx1">
                    <a:lumMod val="75000"/>
                    <a:lumOff val="25000"/>
                  </a:schemeClr>
                </a:solidFill>
              </a:rPr>
              <a:t> </a:t>
            </a:r>
            <a:r>
              <a:rPr lang="fr-FR" dirty="0">
                <a:solidFill>
                  <a:schemeClr val="tx1">
                    <a:lumMod val="75000"/>
                    <a:lumOff val="25000"/>
                  </a:schemeClr>
                </a:solidFill>
              </a:rPr>
              <a:t>pour s'abonner aux topics Kafka</a:t>
            </a:r>
          </a:p>
          <a:p>
            <a:endParaRPr lang="fr-FR" dirty="0">
              <a:solidFill>
                <a:schemeClr val="tx1">
                  <a:lumMod val="75000"/>
                  <a:lumOff val="25000"/>
                </a:schemeClr>
              </a:solidFill>
            </a:endParaRPr>
          </a:p>
          <a:p>
            <a:r>
              <a:rPr lang="fr-FR" dirty="0">
                <a:solidFill>
                  <a:schemeClr val="tx1">
                    <a:lumMod val="75000"/>
                    <a:lumOff val="25000"/>
                  </a:schemeClr>
                </a:solidFill>
              </a:rPr>
              <a:t>Pour bien comprendre l’API, il faut comprendre la notion de groupe de consommateurs et leurs relations avec les partitions</a:t>
            </a:r>
          </a:p>
          <a:p>
            <a:endParaRPr lang="fr-FR" dirty="0">
              <a:solidFill>
                <a:schemeClr val="tx1">
                  <a:lumMod val="75000"/>
                  <a:lumOff val="25000"/>
                </a:schemeClr>
              </a:solidFill>
            </a:endParaRPr>
          </a:p>
          <a:p>
            <a:r>
              <a:rPr lang="fr-FR" dirty="0">
                <a:solidFill>
                  <a:schemeClr val="tx1">
                    <a:lumMod val="75000"/>
                    <a:lumOff val="25000"/>
                  </a:schemeClr>
                </a:solidFill>
              </a:rPr>
              <a:t>Les consommateurs font généralement partie d'un </a:t>
            </a:r>
            <a:r>
              <a:rPr lang="fr-FR" b="1" dirty="0">
                <a:solidFill>
                  <a:schemeClr val="tx1">
                    <a:lumMod val="75000"/>
                    <a:lumOff val="25000"/>
                  </a:schemeClr>
                </a:solidFill>
              </a:rPr>
              <a:t>groupe de consommateurs</a:t>
            </a:r>
            <a:r>
              <a:rPr lang="fr-FR" dirty="0">
                <a:solidFill>
                  <a:schemeClr val="tx1">
                    <a:lumMod val="75000"/>
                    <a:lumOff val="25000"/>
                  </a:schemeClr>
                </a:solidFill>
              </a:rPr>
              <a:t>.</a:t>
            </a:r>
          </a:p>
          <a:p>
            <a:r>
              <a:rPr lang="fr-FR" dirty="0">
                <a:solidFill>
                  <a:schemeClr val="tx1">
                    <a:lumMod val="75000"/>
                    <a:lumOff val="25000"/>
                  </a:schemeClr>
                </a:solidFill>
              </a:rPr>
              <a:t>- Chaque consommateur d’un groupe reçoit les messages d'un sous-ensemble différent des partitions du topic.</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Image 2">
            <a:extLst>
              <a:ext uri="{FF2B5EF4-FFF2-40B4-BE49-F238E27FC236}">
                <a16:creationId xmlns:a16="http://schemas.microsoft.com/office/drawing/2014/main" id="{BDD6FE35-2B44-EE21-15DE-E7AF180141A6}"/>
              </a:ext>
            </a:extLst>
          </p:cNvPr>
          <p:cNvPicPr>
            <a:picLocks noChangeAspect="1"/>
          </p:cNvPicPr>
          <p:nvPr/>
        </p:nvPicPr>
        <p:blipFill>
          <a:blip r:embed="rId3"/>
          <a:stretch>
            <a:fillRect/>
          </a:stretch>
        </p:blipFill>
        <p:spPr>
          <a:xfrm>
            <a:off x="335398" y="3935642"/>
            <a:ext cx="3120018" cy="2829288"/>
          </a:xfrm>
          <a:prstGeom prst="rect">
            <a:avLst/>
          </a:prstGeom>
        </p:spPr>
      </p:pic>
      <p:pic>
        <p:nvPicPr>
          <p:cNvPr id="5" name="Image 4">
            <a:extLst>
              <a:ext uri="{FF2B5EF4-FFF2-40B4-BE49-F238E27FC236}">
                <a16:creationId xmlns:a16="http://schemas.microsoft.com/office/drawing/2014/main" id="{22DE5BAF-0D73-A6FB-959E-49C7C034EC2E}"/>
              </a:ext>
            </a:extLst>
          </p:cNvPr>
          <p:cNvPicPr>
            <a:picLocks noChangeAspect="1"/>
          </p:cNvPicPr>
          <p:nvPr/>
        </p:nvPicPr>
        <p:blipFill>
          <a:blip r:embed="rId4"/>
          <a:stretch>
            <a:fillRect/>
          </a:stretch>
        </p:blipFill>
        <p:spPr>
          <a:xfrm>
            <a:off x="3681350" y="3935643"/>
            <a:ext cx="3864339" cy="2719149"/>
          </a:xfrm>
          <a:prstGeom prst="rect">
            <a:avLst/>
          </a:prstGeom>
        </p:spPr>
      </p:pic>
      <p:pic>
        <p:nvPicPr>
          <p:cNvPr id="8" name="Image 7">
            <a:extLst>
              <a:ext uri="{FF2B5EF4-FFF2-40B4-BE49-F238E27FC236}">
                <a16:creationId xmlns:a16="http://schemas.microsoft.com/office/drawing/2014/main" id="{218C4F6C-C649-7262-BC96-C302AF2814E3}"/>
              </a:ext>
            </a:extLst>
          </p:cNvPr>
          <p:cNvPicPr>
            <a:picLocks noChangeAspect="1"/>
          </p:cNvPicPr>
          <p:nvPr/>
        </p:nvPicPr>
        <p:blipFill>
          <a:blip r:embed="rId5"/>
          <a:stretch>
            <a:fillRect/>
          </a:stretch>
        </p:blipFill>
        <p:spPr>
          <a:xfrm>
            <a:off x="7577028" y="3935642"/>
            <a:ext cx="3208736" cy="2658924"/>
          </a:xfrm>
          <a:prstGeom prst="rect">
            <a:avLst/>
          </a:prstGeom>
        </p:spPr>
      </p:pic>
    </p:spTree>
    <p:extLst>
      <p:ext uri="{BB962C8B-B14F-4D97-AF65-F5344CB8AC3E}">
        <p14:creationId xmlns:p14="http://schemas.microsoft.com/office/powerpoint/2010/main" val="298058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29887-CED4-2D69-613E-38E5023F6EC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3EB112E-C42E-514E-BC85-D08E6E58073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ORIGINE – Chez LinkedIn</a:t>
            </a:r>
          </a:p>
        </p:txBody>
      </p:sp>
      <p:sp>
        <p:nvSpPr>
          <p:cNvPr id="6" name="TextBox 13">
            <a:extLst>
              <a:ext uri="{FF2B5EF4-FFF2-40B4-BE49-F238E27FC236}">
                <a16:creationId xmlns:a16="http://schemas.microsoft.com/office/drawing/2014/main" id="{ED7962BF-0E25-9778-CF71-AFF623576230}"/>
              </a:ext>
            </a:extLst>
          </p:cNvPr>
          <p:cNvSpPr txBox="1"/>
          <p:nvPr/>
        </p:nvSpPr>
        <p:spPr>
          <a:xfrm>
            <a:off x="464872" y="1158723"/>
            <a:ext cx="10104377" cy="4739759"/>
          </a:xfrm>
          <a:prstGeom prst="rect">
            <a:avLst/>
          </a:prstGeom>
          <a:noFill/>
        </p:spPr>
        <p:txBody>
          <a:bodyPr wrap="square">
            <a:spAutoFit/>
          </a:bodyPr>
          <a:lstStyle/>
          <a:p>
            <a:endParaRPr lang="fr-FR" dirty="0"/>
          </a:p>
          <a:p>
            <a:r>
              <a:rPr lang="fr-FR" dirty="0">
                <a:solidFill>
                  <a:schemeClr val="tx1">
                    <a:lumMod val="75000"/>
                    <a:lumOff val="25000"/>
                  </a:schemeClr>
                </a:solidFill>
              </a:rPr>
              <a:t> </a:t>
            </a:r>
            <a:r>
              <a:rPr lang="fr-FR" sz="2400" dirty="0" err="1">
                <a:solidFill>
                  <a:schemeClr val="tx1">
                    <a:lumMod val="75000"/>
                    <a:lumOff val="25000"/>
                  </a:schemeClr>
                </a:solidFill>
              </a:rPr>
              <a:t>Other</a:t>
            </a:r>
            <a:r>
              <a:rPr lang="fr-FR" sz="2400" dirty="0">
                <a:solidFill>
                  <a:schemeClr val="tx1">
                    <a:lumMod val="75000"/>
                    <a:lumOff val="25000"/>
                  </a:schemeClr>
                </a:solidFill>
              </a:rPr>
              <a:t> </a:t>
            </a:r>
            <a:r>
              <a:rPr lang="fr-FR" sz="2400" dirty="0" err="1">
                <a:solidFill>
                  <a:schemeClr val="tx1">
                    <a:lumMod val="75000"/>
                    <a:lumOff val="25000"/>
                  </a:schemeClr>
                </a:solidFill>
              </a:rPr>
              <a:t>tools</a:t>
            </a:r>
            <a:r>
              <a:rPr lang="fr-FR" sz="2400" dirty="0">
                <a:solidFill>
                  <a:schemeClr val="tx1">
                    <a:lumMod val="75000"/>
                    <a:lumOff val="25000"/>
                  </a:schemeClr>
                </a:solidFill>
              </a:rPr>
              <a:t>:  </a:t>
            </a:r>
            <a:r>
              <a:rPr lang="fr-FR" sz="2400" dirty="0" err="1">
                <a:solidFill>
                  <a:schemeClr val="tx1">
                    <a:lumMod val="75000"/>
                    <a:lumOff val="25000"/>
                  </a:schemeClr>
                </a:solidFill>
              </a:rPr>
              <a:t>RabbitMQ</a:t>
            </a:r>
            <a:r>
              <a:rPr lang="fr-FR" sz="2400" dirty="0">
                <a:solidFill>
                  <a:schemeClr val="tx1">
                    <a:lumMod val="75000"/>
                    <a:lumOff val="25000"/>
                  </a:schemeClr>
                </a:solidFill>
              </a:rPr>
              <a:t> , </a:t>
            </a:r>
            <a:r>
              <a:rPr lang="fr-FR" sz="2400" dirty="0" err="1">
                <a:solidFill>
                  <a:schemeClr val="tx1">
                    <a:lumMod val="75000"/>
                    <a:lumOff val="25000"/>
                  </a:schemeClr>
                </a:solidFill>
              </a:rPr>
              <a:t>ActiveMQ</a:t>
            </a:r>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r>
              <a:rPr lang="fr-FR" sz="2400" dirty="0">
                <a:solidFill>
                  <a:schemeClr val="tx1">
                    <a:lumMod val="75000"/>
                    <a:lumOff val="25000"/>
                  </a:schemeClr>
                </a:solidFill>
              </a:rPr>
              <a:t> Limitations:</a:t>
            </a:r>
          </a:p>
          <a:p>
            <a:r>
              <a:rPr lang="fr-FR" sz="2400" dirty="0">
                <a:solidFill>
                  <a:schemeClr val="tx1">
                    <a:lumMod val="75000"/>
                    <a:lumOff val="25000"/>
                  </a:schemeClr>
                </a:solidFill>
              </a:rPr>
              <a:t>       - Push </a:t>
            </a:r>
            <a:r>
              <a:rPr lang="fr-FR" sz="2400" dirty="0" err="1">
                <a:solidFill>
                  <a:schemeClr val="tx1">
                    <a:lumMod val="75000"/>
                    <a:lumOff val="25000"/>
                  </a:schemeClr>
                </a:solidFill>
              </a:rPr>
              <a:t>based</a:t>
            </a:r>
            <a:r>
              <a:rPr lang="fr-FR" sz="2400" dirty="0">
                <a:solidFill>
                  <a:schemeClr val="tx1">
                    <a:lumMod val="75000"/>
                    <a:lumOff val="25000"/>
                  </a:schemeClr>
                </a:solidFill>
              </a:rPr>
              <a:t> and push </a:t>
            </a:r>
            <a:r>
              <a:rPr lang="fr-FR" sz="2400" dirty="0" err="1">
                <a:solidFill>
                  <a:schemeClr val="tx1">
                    <a:lumMod val="75000"/>
                    <a:lumOff val="25000"/>
                  </a:schemeClr>
                </a:solidFill>
              </a:rPr>
              <a:t>delivery</a:t>
            </a:r>
            <a:r>
              <a:rPr lang="fr-FR" sz="2400" dirty="0">
                <a:solidFill>
                  <a:schemeClr val="tx1">
                    <a:lumMod val="75000"/>
                    <a:lumOff val="25000"/>
                  </a:schemeClr>
                </a:solidFill>
              </a:rPr>
              <a:t> can </a:t>
            </a:r>
            <a:r>
              <a:rPr lang="fr-FR" sz="2400" dirty="0" err="1">
                <a:solidFill>
                  <a:schemeClr val="tx1">
                    <a:lumMod val="75000"/>
                    <a:lumOff val="25000"/>
                  </a:schemeClr>
                </a:solidFill>
              </a:rPr>
              <a:t>overwhelm</a:t>
            </a:r>
            <a:r>
              <a:rPr lang="fr-FR" sz="2400" dirty="0">
                <a:solidFill>
                  <a:schemeClr val="tx1">
                    <a:lumMod val="75000"/>
                    <a:lumOff val="25000"/>
                  </a:schemeClr>
                </a:solidFill>
              </a:rPr>
              <a:t> slow </a:t>
            </a:r>
            <a:r>
              <a:rPr lang="fr-FR" sz="2400" dirty="0" err="1">
                <a:solidFill>
                  <a:schemeClr val="tx1">
                    <a:lumMod val="75000"/>
                    <a:lumOff val="25000"/>
                  </a:schemeClr>
                </a:solidFill>
              </a:rPr>
              <a:t>consumers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Messages </a:t>
            </a:r>
            <a:r>
              <a:rPr lang="fr-FR" sz="2400" dirty="0" err="1">
                <a:solidFill>
                  <a:schemeClr val="tx1">
                    <a:lumMod val="75000"/>
                    <a:lumOff val="25000"/>
                  </a:schemeClr>
                </a:solidFill>
              </a:rPr>
              <a:t>usually</a:t>
            </a:r>
            <a:r>
              <a:rPr lang="fr-FR" sz="2400" dirty="0">
                <a:solidFill>
                  <a:schemeClr val="tx1">
                    <a:lumMod val="75000"/>
                    <a:lumOff val="25000"/>
                  </a:schemeClr>
                </a:solidFill>
              </a:rPr>
              <a:t> </a:t>
            </a:r>
            <a:r>
              <a:rPr lang="fr-FR" sz="2400" dirty="0" err="1">
                <a:solidFill>
                  <a:schemeClr val="tx1">
                    <a:lumMod val="75000"/>
                    <a:lumOff val="25000"/>
                  </a:schemeClr>
                </a:solidFill>
              </a:rPr>
              <a:t>deleted</a:t>
            </a:r>
            <a:r>
              <a:rPr lang="fr-FR" sz="2400" dirty="0">
                <a:solidFill>
                  <a:schemeClr val="tx1">
                    <a:lumMod val="75000"/>
                    <a:lumOff val="25000"/>
                  </a:schemeClr>
                </a:solidFill>
              </a:rPr>
              <a:t> </a:t>
            </a:r>
            <a:r>
              <a:rPr lang="fr-FR" sz="2400" dirty="0" err="1">
                <a:solidFill>
                  <a:schemeClr val="tx1">
                    <a:lumMod val="75000"/>
                    <a:lumOff val="25000"/>
                  </a:schemeClr>
                </a:solidFill>
              </a:rPr>
              <a:t>after</a:t>
            </a:r>
            <a:r>
              <a:rPr lang="fr-FR" sz="2400" dirty="0">
                <a:solidFill>
                  <a:schemeClr val="tx1">
                    <a:lumMod val="75000"/>
                    <a:lumOff val="25000"/>
                  </a:schemeClr>
                </a:solidFill>
              </a:rPr>
              <a:t> </a:t>
            </a:r>
            <a:r>
              <a:rPr lang="fr-FR" sz="2400" dirty="0" err="1">
                <a:solidFill>
                  <a:schemeClr val="tx1">
                    <a:lumMod val="75000"/>
                    <a:lumOff val="25000"/>
                  </a:schemeClr>
                </a:solidFill>
              </a:rPr>
              <a:t>consumption</a:t>
            </a:r>
            <a:r>
              <a:rPr lang="fr-FR" sz="2400" dirty="0">
                <a:solidFill>
                  <a:schemeClr val="tx1">
                    <a:lumMod val="75000"/>
                    <a:lumOff val="25000"/>
                  </a:schemeClr>
                </a:solidFill>
              </a:rPr>
              <a:t> (no replay)</a:t>
            </a:r>
          </a:p>
          <a:p>
            <a:pPr lvl="1"/>
            <a:r>
              <a:rPr lang="fr-FR" sz="2400" dirty="0">
                <a:solidFill>
                  <a:schemeClr val="tx1">
                    <a:lumMod val="75000"/>
                    <a:lumOff val="25000"/>
                  </a:schemeClr>
                </a:solidFill>
              </a:rPr>
              <a:t> - </a:t>
            </a:r>
            <a:r>
              <a:rPr lang="fr-FR" sz="2400" dirty="0" err="1">
                <a:solidFill>
                  <a:schemeClr val="tx1">
                    <a:lumMod val="75000"/>
                    <a:lumOff val="25000"/>
                  </a:schemeClr>
                </a:solidFill>
              </a:rPr>
              <a:t>Scaling</a:t>
            </a:r>
            <a:r>
              <a:rPr lang="fr-FR" sz="2400" dirty="0">
                <a:solidFill>
                  <a:schemeClr val="tx1">
                    <a:lumMod val="75000"/>
                    <a:lumOff val="25000"/>
                  </a:schemeClr>
                </a:solidFill>
              </a:rPr>
              <a:t> queues </a:t>
            </a:r>
            <a:r>
              <a:rPr lang="fr-FR" sz="2400" dirty="0" err="1">
                <a:solidFill>
                  <a:schemeClr val="tx1">
                    <a:lumMod val="75000"/>
                    <a:lumOff val="25000"/>
                  </a:schemeClr>
                </a:solidFill>
              </a:rPr>
              <a:t>is</a:t>
            </a:r>
            <a:r>
              <a:rPr lang="fr-FR" sz="2400" dirty="0">
                <a:solidFill>
                  <a:schemeClr val="tx1">
                    <a:lumMod val="75000"/>
                    <a:lumOff val="25000"/>
                  </a:schemeClr>
                </a:solidFill>
              </a:rPr>
              <a:t> </a:t>
            </a:r>
            <a:r>
              <a:rPr lang="fr-FR" sz="2400" dirty="0" err="1">
                <a:solidFill>
                  <a:schemeClr val="tx1">
                    <a:lumMod val="75000"/>
                    <a:lumOff val="25000"/>
                  </a:schemeClr>
                </a:solidFill>
              </a:rPr>
              <a:t>complex</a:t>
            </a:r>
            <a:r>
              <a:rPr lang="fr-FR" sz="2400" dirty="0">
                <a:solidFill>
                  <a:schemeClr val="tx1">
                    <a:lumMod val="75000"/>
                    <a:lumOff val="25000"/>
                  </a:schemeClr>
                </a:solidFill>
              </a:rPr>
              <a:t>, </a:t>
            </a:r>
            <a:r>
              <a:rPr lang="fr-FR" sz="2400" dirty="0" err="1">
                <a:solidFill>
                  <a:schemeClr val="tx1">
                    <a:lumMod val="75000"/>
                    <a:lumOff val="25000"/>
                  </a:schemeClr>
                </a:solidFill>
              </a:rPr>
              <a:t>bottlenecks</a:t>
            </a:r>
            <a:r>
              <a:rPr lang="fr-FR" sz="2400" dirty="0">
                <a:solidFill>
                  <a:schemeClr val="tx1">
                    <a:lumMod val="75000"/>
                    <a:lumOff val="25000"/>
                  </a:schemeClr>
                </a:solidFill>
              </a:rPr>
              <a:t> </a:t>
            </a:r>
            <a:r>
              <a:rPr lang="fr-FR" sz="2400" dirty="0" err="1">
                <a:solidFill>
                  <a:schemeClr val="tx1">
                    <a:lumMod val="75000"/>
                    <a:lumOff val="25000"/>
                  </a:schemeClr>
                </a:solidFill>
              </a:rPr>
              <a:t>appear</a:t>
            </a:r>
            <a:endParaRPr lang="fr-FR" sz="2400" dirty="0">
              <a:solidFill>
                <a:schemeClr val="tx1">
                  <a:lumMod val="75000"/>
                  <a:lumOff val="25000"/>
                </a:schemeClr>
              </a:solidFill>
            </a:endParaRPr>
          </a:p>
          <a:p>
            <a:pPr lvl="1"/>
            <a:r>
              <a:rPr lang="fr-FR" sz="2400" dirty="0">
                <a:solidFill>
                  <a:schemeClr val="tx1">
                    <a:lumMod val="75000"/>
                    <a:lumOff val="25000"/>
                  </a:schemeClr>
                </a:solidFill>
              </a:rPr>
              <a:t> - </a:t>
            </a:r>
            <a:r>
              <a:rPr lang="fr-FR" sz="2400" dirty="0" err="1">
                <a:solidFill>
                  <a:schemeClr val="tx1">
                    <a:lumMod val="75000"/>
                    <a:lumOff val="25000"/>
                  </a:schemeClr>
                </a:solidFill>
              </a:rPr>
              <a:t>Moderate</a:t>
            </a:r>
            <a:r>
              <a:rPr lang="fr-FR" sz="2400" dirty="0">
                <a:solidFill>
                  <a:schemeClr val="tx1">
                    <a:lumMod val="75000"/>
                    <a:lumOff val="25000"/>
                  </a:schemeClr>
                </a:solidFill>
              </a:rPr>
              <a:t> </a:t>
            </a:r>
            <a:r>
              <a:rPr lang="fr-FR" sz="2400" dirty="0" err="1">
                <a:solidFill>
                  <a:schemeClr val="tx1">
                    <a:lumMod val="75000"/>
                    <a:lumOff val="25000"/>
                  </a:schemeClr>
                </a:solidFill>
              </a:rPr>
              <a:t>throughput</a:t>
            </a:r>
            <a:r>
              <a:rPr lang="fr-FR" sz="2400" dirty="0">
                <a:solidFill>
                  <a:schemeClr val="tx1">
                    <a:lumMod val="75000"/>
                    <a:lumOff val="25000"/>
                  </a:schemeClr>
                </a:solidFill>
              </a:rPr>
              <a:t>, not </a:t>
            </a:r>
            <a:r>
              <a:rPr lang="fr-FR" sz="2400" dirty="0" err="1">
                <a:solidFill>
                  <a:schemeClr val="tx1">
                    <a:lumMod val="75000"/>
                    <a:lumOff val="25000"/>
                  </a:schemeClr>
                </a:solidFill>
              </a:rPr>
              <a:t>built</a:t>
            </a:r>
            <a:r>
              <a:rPr lang="fr-FR" sz="2400" dirty="0">
                <a:solidFill>
                  <a:schemeClr val="tx1">
                    <a:lumMod val="75000"/>
                    <a:lumOff val="25000"/>
                  </a:schemeClr>
                </a:solidFill>
              </a:rPr>
              <a:t> for massive </a:t>
            </a:r>
            <a:r>
              <a:rPr lang="fr-FR" sz="2400" dirty="0" err="1">
                <a:solidFill>
                  <a:schemeClr val="tx1">
                    <a:lumMod val="75000"/>
                    <a:lumOff val="25000"/>
                  </a:schemeClr>
                </a:solidFill>
              </a:rPr>
              <a:t>streams</a:t>
            </a:r>
            <a:endParaRPr lang="fr-FR" sz="2400" dirty="0">
              <a:solidFill>
                <a:schemeClr val="tx1">
                  <a:lumMod val="75000"/>
                  <a:lumOff val="25000"/>
                </a:schemeClr>
              </a:solidFill>
            </a:endParaRPr>
          </a:p>
          <a:p>
            <a:pPr lvl="1"/>
            <a:r>
              <a:rPr lang="fr-FR" sz="2400" dirty="0">
                <a:solidFill>
                  <a:schemeClr val="tx1">
                    <a:lumMod val="75000"/>
                    <a:lumOff val="25000"/>
                  </a:schemeClr>
                </a:solidFill>
              </a:rPr>
              <a:t> - Limited </a:t>
            </a:r>
            <a:r>
              <a:rPr lang="fr-FR" sz="2400" dirty="0" err="1">
                <a:solidFill>
                  <a:schemeClr val="tx1">
                    <a:lumMod val="75000"/>
                    <a:lumOff val="25000"/>
                  </a:schemeClr>
                </a:solidFill>
              </a:rPr>
              <a:t>ecosystem</a:t>
            </a:r>
            <a:r>
              <a:rPr lang="fr-FR" sz="2400" dirty="0">
                <a:solidFill>
                  <a:schemeClr val="tx1">
                    <a:lumMod val="75000"/>
                    <a:lumOff val="25000"/>
                  </a:schemeClr>
                </a:solidFill>
              </a:rPr>
              <a:t> for </a:t>
            </a:r>
            <a:r>
              <a:rPr lang="fr-FR" sz="2400" dirty="0" err="1">
                <a:solidFill>
                  <a:schemeClr val="tx1">
                    <a:lumMod val="75000"/>
                    <a:lumOff val="25000"/>
                  </a:schemeClr>
                </a:solidFill>
              </a:rPr>
              <a:t>stream</a:t>
            </a:r>
            <a:r>
              <a:rPr lang="fr-FR" sz="2400" dirty="0">
                <a:solidFill>
                  <a:schemeClr val="tx1">
                    <a:lumMod val="75000"/>
                    <a:lumOff val="25000"/>
                  </a:schemeClr>
                </a:solidFill>
              </a:rPr>
              <a:t> </a:t>
            </a:r>
            <a:r>
              <a:rPr lang="fr-FR" sz="2400" dirty="0" err="1">
                <a:solidFill>
                  <a:schemeClr val="tx1">
                    <a:lumMod val="75000"/>
                    <a:lumOff val="25000"/>
                  </a:schemeClr>
                </a:solidFill>
              </a:rPr>
              <a:t>processing</a:t>
            </a:r>
            <a:endParaRPr lang="fr-FR" sz="2400"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3871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0FCA-2FBC-EEAE-FFA2-5ECFAD08CBE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7DD1BB6-0CE1-07C9-F9E9-3A9390A6440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API– Consumer API</a:t>
            </a:r>
          </a:p>
        </p:txBody>
      </p:sp>
      <p:sp>
        <p:nvSpPr>
          <p:cNvPr id="6" name="TextBox 13">
            <a:extLst>
              <a:ext uri="{FF2B5EF4-FFF2-40B4-BE49-F238E27FC236}">
                <a16:creationId xmlns:a16="http://schemas.microsoft.com/office/drawing/2014/main" id="{6C65D3ED-AC59-B504-E8E5-822464CCC476}"/>
              </a:ext>
            </a:extLst>
          </p:cNvPr>
          <p:cNvSpPr txBox="1"/>
          <p:nvPr/>
        </p:nvSpPr>
        <p:spPr>
          <a:xfrm>
            <a:off x="192216" y="923831"/>
            <a:ext cx="10104377" cy="11203067"/>
          </a:xfrm>
          <a:prstGeom prst="rect">
            <a:avLst/>
          </a:prstGeom>
          <a:noFill/>
        </p:spPr>
        <p:txBody>
          <a:bodyPr wrap="square">
            <a:spAutoFit/>
          </a:bodyPr>
          <a:lstStyle/>
          <a:p>
            <a:r>
              <a:rPr lang="fr-FR" dirty="0">
                <a:solidFill>
                  <a:schemeClr val="tx1">
                    <a:lumMod val="75000"/>
                    <a:lumOff val="25000"/>
                  </a:schemeClr>
                </a:solidFill>
              </a:rPr>
              <a:t>Après la création d’un consommateur, il faut souscrire à un </a:t>
            </a:r>
            <a:r>
              <a:rPr lang="fr-FR" i="1" dirty="0">
                <a:solidFill>
                  <a:schemeClr val="tx1">
                    <a:lumMod val="75000"/>
                    <a:lumOff val="25000"/>
                  </a:schemeClr>
                </a:solidFill>
              </a:rPr>
              <a:t>topic </a:t>
            </a: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subscribe</a:t>
            </a:r>
            <a:r>
              <a:rPr lang="fr-FR" b="1" i="1" dirty="0">
                <a:solidFill>
                  <a:schemeClr val="tx1">
                    <a:lumMod val="75000"/>
                    <a:lumOff val="25000"/>
                  </a:schemeClr>
                </a:solidFill>
              </a:rPr>
              <a:t>() </a:t>
            </a:r>
            <a:r>
              <a:rPr lang="fr-FR" dirty="0">
                <a:solidFill>
                  <a:schemeClr val="tx1">
                    <a:lumMod val="75000"/>
                    <a:lumOff val="25000"/>
                  </a:schemeClr>
                </a:solidFill>
              </a:rPr>
              <a:t>prend une liste de </a:t>
            </a:r>
            <a:r>
              <a:rPr lang="fr-FR" i="1" dirty="0">
                <a:solidFill>
                  <a:schemeClr val="tx1">
                    <a:lumMod val="75000"/>
                    <a:lumOff val="25000"/>
                  </a:schemeClr>
                </a:solidFill>
              </a:rPr>
              <a:t>topics </a:t>
            </a:r>
            <a:r>
              <a:rPr lang="fr-FR" dirty="0">
                <a:solidFill>
                  <a:schemeClr val="tx1">
                    <a:lumMod val="75000"/>
                    <a:lumOff val="25000"/>
                  </a:schemeClr>
                </a:solidFill>
              </a:rPr>
              <a:t>comme paramètre. </a:t>
            </a:r>
          </a:p>
          <a:p>
            <a:r>
              <a:rPr lang="fr-FR" i="1" dirty="0">
                <a:solidFill>
                  <a:schemeClr val="tx1">
                    <a:lumMod val="75000"/>
                    <a:lumOff val="25000"/>
                  </a:schemeClr>
                </a:solidFill>
              </a:rPr>
              <a:t>Ex :</a:t>
            </a:r>
            <a:r>
              <a:rPr lang="fr-FR" i="1" dirty="0" err="1">
                <a:solidFill>
                  <a:schemeClr val="tx1">
                    <a:lumMod val="75000"/>
                    <a:lumOff val="25000"/>
                  </a:schemeClr>
                </a:solidFill>
              </a:rPr>
              <a:t>consumer.subscribe</a:t>
            </a:r>
            <a:r>
              <a:rPr lang="fr-FR" i="1" dirty="0">
                <a:solidFill>
                  <a:schemeClr val="tx1">
                    <a:lumMod val="75000"/>
                    <a:lumOff val="25000"/>
                  </a:schemeClr>
                </a:solidFill>
              </a:rPr>
              <a:t>(</a:t>
            </a:r>
            <a:r>
              <a:rPr lang="fr-FR" i="1" dirty="0" err="1">
                <a:solidFill>
                  <a:schemeClr val="tx1">
                    <a:lumMod val="75000"/>
                    <a:lumOff val="25000"/>
                  </a:schemeClr>
                </a:solidFill>
              </a:rPr>
              <a:t>Collections.singletonList</a:t>
            </a:r>
            <a:r>
              <a:rPr lang="fr-FR" i="1" dirty="0">
                <a:solidFill>
                  <a:schemeClr val="tx1">
                    <a:lumMod val="75000"/>
                    <a:lumOff val="25000"/>
                  </a:schemeClr>
                </a:solidFill>
              </a:rPr>
              <a:t>("</a:t>
            </a:r>
            <a:r>
              <a:rPr lang="fr-FR" i="1" dirty="0" err="1">
                <a:solidFill>
                  <a:schemeClr val="tx1">
                    <a:lumMod val="75000"/>
                    <a:lumOff val="25000"/>
                  </a:schemeClr>
                </a:solidFill>
              </a:rPr>
              <a:t>myTopic</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Il est également possible d’utiliser </a:t>
            </a:r>
            <a:r>
              <a:rPr lang="fr-FR" i="1" dirty="0" err="1">
                <a:solidFill>
                  <a:schemeClr val="tx1">
                    <a:lumMod val="75000"/>
                    <a:lumOff val="25000"/>
                  </a:schemeClr>
                </a:solidFill>
              </a:rPr>
              <a:t>subscribe</a:t>
            </a:r>
            <a:r>
              <a:rPr lang="fr-FR" i="1" dirty="0">
                <a:solidFill>
                  <a:schemeClr val="tx1">
                    <a:lumMod val="75000"/>
                    <a:lumOff val="25000"/>
                  </a:schemeClr>
                </a:solidFill>
              </a:rPr>
              <a:t>() </a:t>
            </a:r>
            <a:r>
              <a:rPr lang="fr-FR" dirty="0">
                <a:solidFill>
                  <a:schemeClr val="tx1">
                    <a:lumMod val="75000"/>
                    <a:lumOff val="25000"/>
                  </a:schemeClr>
                </a:solidFill>
              </a:rPr>
              <a:t>avec une expression </a:t>
            </a:r>
            <a:r>
              <a:rPr lang="fr-FR" dirty="0" err="1">
                <a:solidFill>
                  <a:schemeClr val="tx1">
                    <a:lumMod val="75000"/>
                    <a:lumOff val="25000"/>
                  </a:schemeClr>
                </a:solidFill>
              </a:rPr>
              <a:t>régulièreconsumer.subscribe</a:t>
            </a:r>
            <a:r>
              <a:rPr lang="fr-FR" dirty="0">
                <a:solidFill>
                  <a:schemeClr val="tx1">
                    <a:lumMod val="75000"/>
                    <a:lumOff val="25000"/>
                  </a:schemeClr>
                </a:solidFill>
              </a:rPr>
              <a:t>("test.*");</a:t>
            </a:r>
          </a:p>
          <a:p>
            <a:endParaRPr lang="fr-FR" dirty="0">
              <a:solidFill>
                <a:schemeClr val="tx1">
                  <a:lumMod val="75000"/>
                  <a:lumOff val="25000"/>
                </a:schemeClr>
              </a:solidFill>
            </a:endParaRPr>
          </a:p>
          <a:p>
            <a:r>
              <a:rPr lang="fr-FR" dirty="0">
                <a:solidFill>
                  <a:schemeClr val="tx1">
                    <a:lumMod val="75000"/>
                    <a:lumOff val="25000"/>
                  </a:schemeClr>
                </a:solidFill>
              </a:rPr>
              <a:t>Typiquement, les consommateurs </a:t>
            </a:r>
            <a:r>
              <a:rPr lang="fr-FR" i="1" dirty="0" err="1">
                <a:solidFill>
                  <a:schemeClr val="tx1">
                    <a:lumMod val="75000"/>
                    <a:lumOff val="25000"/>
                  </a:schemeClr>
                </a:solidFill>
              </a:rPr>
              <a:t>poll</a:t>
            </a:r>
            <a:r>
              <a:rPr lang="fr-FR" i="1" dirty="0">
                <a:solidFill>
                  <a:schemeClr val="tx1">
                    <a:lumMod val="75000"/>
                    <a:lumOff val="25000"/>
                  </a:schemeClr>
                </a:solidFill>
              </a:rPr>
              <a:t> </a:t>
            </a:r>
            <a:r>
              <a:rPr lang="fr-FR" dirty="0">
                <a:solidFill>
                  <a:schemeClr val="tx1">
                    <a:lumMod val="75000"/>
                    <a:lumOff val="25000"/>
                  </a:schemeClr>
                </a:solidFill>
              </a:rPr>
              <a:t>continuellement les </a:t>
            </a:r>
            <a:r>
              <a:rPr lang="fr-FR" i="1" dirty="0">
                <a:solidFill>
                  <a:schemeClr val="tx1">
                    <a:lumMod val="75000"/>
                    <a:lumOff val="25000"/>
                  </a:schemeClr>
                </a:solidFill>
              </a:rPr>
              <a:t>topics </a:t>
            </a:r>
            <a:r>
              <a:rPr lang="fr-FR" dirty="0">
                <a:solidFill>
                  <a:schemeClr val="tx1">
                    <a:lumMod val="75000"/>
                    <a:lumOff val="25000"/>
                  </a:schemeClr>
                </a:solidFill>
              </a:rPr>
              <a:t>auxquels ils sont abonnés.</a:t>
            </a:r>
          </a:p>
          <a:p>
            <a:endParaRPr lang="fr-FR" dirty="0">
              <a:solidFill>
                <a:schemeClr val="tx1">
                  <a:lumMod val="75000"/>
                  <a:lumOff val="25000"/>
                </a:schemeClr>
              </a:solidFill>
            </a:endParaRPr>
          </a:p>
          <a:p>
            <a:r>
              <a:rPr lang="fr-FR" dirty="0">
                <a:solidFill>
                  <a:schemeClr val="tx1">
                    <a:lumMod val="75000"/>
                    <a:lumOff val="25000"/>
                  </a:schemeClr>
                </a:solidFill>
              </a:rPr>
              <a:t>Il n’est pas possible d’avoir plusieurs consommateurs du même groupe dans la même thread et il n’est pas possible d’utiliser le même consommateur dans plusieurs threads</a:t>
            </a:r>
            <a:r>
              <a:rPr lang="fr-FR" b="1" dirty="0">
                <a:solidFill>
                  <a:schemeClr val="tx1">
                    <a:lumMod val="75000"/>
                    <a:lumOff val="25000"/>
                  </a:schemeClr>
                </a:solidFill>
              </a:rPr>
              <a:t>=&gt; 1 consommateur = 1 thread</a:t>
            </a:r>
          </a:p>
          <a:p>
            <a:endParaRPr lang="fr-FR" dirty="0">
              <a:solidFill>
                <a:schemeClr val="tx1">
                  <a:lumMod val="75000"/>
                  <a:lumOff val="25000"/>
                </a:schemeClr>
              </a:solidFill>
            </a:endParaRPr>
          </a:p>
          <a:p>
            <a:r>
              <a:rPr lang="fr-FR" dirty="0">
                <a:solidFill>
                  <a:schemeClr val="tx1">
                    <a:lumMod val="75000"/>
                    <a:lumOff val="25000"/>
                  </a:schemeClr>
                </a:solidFill>
              </a:rPr>
              <a:t>Pour exécuter plusieurs consommateurs d’un même groupe dans une application, il est utile d’utiliser les classes </a:t>
            </a:r>
            <a:r>
              <a:rPr lang="fr-FR" i="1" dirty="0" err="1">
                <a:solidFill>
                  <a:schemeClr val="tx1">
                    <a:lumMod val="75000"/>
                    <a:lumOff val="25000"/>
                  </a:schemeClr>
                </a:solidFill>
              </a:rPr>
              <a:t>ExecutorService</a:t>
            </a:r>
            <a:r>
              <a:rPr lang="fr-FR" i="1" dirty="0">
                <a:solidFill>
                  <a:schemeClr val="tx1">
                    <a:lumMod val="75000"/>
                    <a:lumOff val="25000"/>
                  </a:schemeClr>
                </a:solidFill>
              </a:rPr>
              <a:t> </a:t>
            </a:r>
            <a:r>
              <a:rPr lang="fr-FR" dirty="0">
                <a:solidFill>
                  <a:schemeClr val="tx1">
                    <a:lumMod val="75000"/>
                    <a:lumOff val="25000"/>
                  </a:schemeClr>
                </a:solidFill>
              </a:rPr>
              <a:t>de Java.</a:t>
            </a:r>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9025082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3AF55-C4AA-5CAB-1352-4B9A40F2D6F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0814C92-095D-15C4-7280-979E7BAC3ED6}"/>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19385A81-94AF-6706-48C3-DDF689DA410C}"/>
              </a:ext>
            </a:extLst>
          </p:cNvPr>
          <p:cNvSpPr txBox="1"/>
          <p:nvPr/>
        </p:nvSpPr>
        <p:spPr>
          <a:xfrm>
            <a:off x="192216" y="923831"/>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Les propriétés les plus importantes :</a:t>
            </a:r>
          </a:p>
          <a:p>
            <a:endParaRPr lang="fr-FR" dirty="0">
              <a:solidFill>
                <a:schemeClr val="tx1">
                  <a:lumMod val="75000"/>
                  <a:lumOff val="25000"/>
                </a:schemeClr>
              </a:solidFill>
            </a:endParaRPr>
          </a:p>
          <a:p>
            <a:r>
              <a:rPr lang="fr-FR" b="1" i="1" dirty="0" err="1">
                <a:solidFill>
                  <a:schemeClr val="tx1">
                    <a:lumMod val="75000"/>
                    <a:lumOff val="25000"/>
                  </a:schemeClr>
                </a:solidFill>
              </a:rPr>
              <a:t>auto.offset.reset</a:t>
            </a:r>
            <a:r>
              <a:rPr lang="fr-FR" b="1" i="1" dirty="0">
                <a:solidFill>
                  <a:schemeClr val="tx1">
                    <a:lumMod val="75000"/>
                    <a:lumOff val="25000"/>
                  </a:schemeClr>
                </a:solidFill>
              </a:rPr>
              <a:t> : </a:t>
            </a:r>
            <a:r>
              <a:rPr lang="fr-FR" i="1" dirty="0" err="1">
                <a:solidFill>
                  <a:schemeClr val="tx1">
                    <a:lumMod val="75000"/>
                    <a:lumOff val="25000"/>
                  </a:schemeClr>
                </a:solidFill>
              </a:rPr>
              <a:t>latest</a:t>
            </a:r>
            <a:r>
              <a:rPr lang="fr-FR" i="1" dirty="0">
                <a:solidFill>
                  <a:schemeClr val="tx1">
                    <a:lumMod val="75000"/>
                    <a:lumOff val="25000"/>
                  </a:schemeClr>
                </a:solidFill>
              </a:rPr>
              <a:t> </a:t>
            </a:r>
            <a:r>
              <a:rPr lang="fr-FR" dirty="0">
                <a:solidFill>
                  <a:schemeClr val="tx1">
                    <a:lumMod val="75000"/>
                    <a:lumOff val="25000"/>
                  </a:schemeClr>
                </a:solidFill>
              </a:rPr>
              <a:t>(défaut) ou </a:t>
            </a:r>
            <a:r>
              <a:rPr lang="fr-FR" i="1" dirty="0" err="1">
                <a:solidFill>
                  <a:schemeClr val="tx1">
                    <a:lumMod val="75000"/>
                    <a:lumOff val="25000"/>
                  </a:schemeClr>
                </a:solidFill>
              </a:rPr>
              <a:t>earliest</a:t>
            </a:r>
            <a:r>
              <a:rPr lang="fr-FR" dirty="0">
                <a:solidFill>
                  <a:schemeClr val="tx1">
                    <a:lumMod val="75000"/>
                    <a:lumOff val="25000"/>
                  </a:schemeClr>
                </a:solidFill>
              </a:rPr>
              <a:t>. Contrôle le comportement du consommateur si il ne détient pas d’offset valide. Dernier message ou le plus ancien</a:t>
            </a:r>
          </a:p>
          <a:p>
            <a:endParaRPr lang="fr-FR" dirty="0">
              <a:solidFill>
                <a:schemeClr val="tx1">
                  <a:lumMod val="75000"/>
                  <a:lumOff val="25000"/>
                </a:schemeClr>
              </a:solidFill>
            </a:endParaRPr>
          </a:p>
          <a:p>
            <a:r>
              <a:rPr lang="fr-FR" b="1" i="1" dirty="0" err="1">
                <a:solidFill>
                  <a:schemeClr val="tx1">
                    <a:lumMod val="75000"/>
                    <a:lumOff val="25000"/>
                  </a:schemeClr>
                </a:solidFill>
              </a:rPr>
              <a:t>enable.auto.commit</a:t>
            </a:r>
            <a:r>
              <a:rPr lang="fr-FR" b="1" i="1" dirty="0">
                <a:solidFill>
                  <a:schemeClr val="tx1">
                    <a:lumMod val="75000"/>
                    <a:lumOff val="25000"/>
                  </a:schemeClr>
                </a:solidFill>
              </a:rPr>
              <a:t> : </a:t>
            </a:r>
            <a:r>
              <a:rPr lang="fr-FR" dirty="0">
                <a:solidFill>
                  <a:schemeClr val="tx1">
                    <a:lumMod val="75000"/>
                    <a:lumOff val="25000"/>
                  </a:schemeClr>
                </a:solidFill>
              </a:rPr>
              <a:t>Le consommateur commit les offsets automatiquement ou </a:t>
            </a:r>
            <a:r>
              <a:rPr lang="fr-FR" dirty="0" err="1">
                <a:solidFill>
                  <a:schemeClr val="tx1">
                    <a:lumMod val="75000"/>
                    <a:lumOff val="25000"/>
                  </a:schemeClr>
                </a:solidFill>
              </a:rPr>
              <a:t>non.Par</a:t>
            </a:r>
            <a:r>
              <a:rPr lang="fr-FR" dirty="0">
                <a:solidFill>
                  <a:schemeClr val="tx1">
                    <a:lumMod val="75000"/>
                    <a:lumOff val="25000"/>
                  </a:schemeClr>
                </a:solidFill>
              </a:rPr>
              <a:t> défaut </a:t>
            </a:r>
            <a:r>
              <a:rPr lang="fr-FR" dirty="0" err="1">
                <a:solidFill>
                  <a:schemeClr val="tx1">
                    <a:lumMod val="75000"/>
                    <a:lumOff val="25000"/>
                  </a:schemeClr>
                </a:solidFill>
              </a:rPr>
              <a:t>true</a:t>
            </a:r>
            <a:r>
              <a:rPr lang="fr-FR" dirty="0">
                <a:solidFill>
                  <a:schemeClr val="tx1">
                    <a:lumMod val="75000"/>
                    <a:lumOff val="25000"/>
                  </a:schemeClr>
                </a:solidFill>
              </a:rPr>
              <a:t>.</a:t>
            </a:r>
          </a:p>
          <a:p>
            <a:r>
              <a:rPr lang="fr-FR" dirty="0">
                <a:solidFill>
                  <a:schemeClr val="tx1">
                    <a:lumMod val="75000"/>
                    <a:lumOff val="25000"/>
                  </a:schemeClr>
                </a:solidFill>
              </a:rPr>
              <a:t> Si </a:t>
            </a:r>
            <a:r>
              <a:rPr lang="fr-FR" dirty="0" err="1">
                <a:solidFill>
                  <a:schemeClr val="tx1">
                    <a:lumMod val="75000"/>
                    <a:lumOff val="25000"/>
                  </a:schemeClr>
                </a:solidFill>
              </a:rPr>
              <a:t>true</a:t>
            </a:r>
            <a:r>
              <a:rPr lang="fr-FR" dirty="0">
                <a:solidFill>
                  <a:schemeClr val="tx1">
                    <a:lumMod val="75000"/>
                    <a:lumOff val="25000"/>
                  </a:schemeClr>
                </a:solidFill>
              </a:rPr>
              <a:t> :</a:t>
            </a:r>
            <a:r>
              <a:rPr lang="fr-FR" b="1" i="1" dirty="0">
                <a:solidFill>
                  <a:schemeClr val="tx1">
                    <a:lumMod val="75000"/>
                    <a:lumOff val="25000"/>
                  </a:schemeClr>
                </a:solidFill>
              </a:rPr>
              <a:t>auto.commit.interval.ms : </a:t>
            </a:r>
            <a:r>
              <a:rPr lang="fr-FR" dirty="0">
                <a:solidFill>
                  <a:schemeClr val="tx1">
                    <a:lumMod val="75000"/>
                    <a:lumOff val="25000"/>
                  </a:schemeClr>
                </a:solidFill>
              </a:rPr>
              <a:t>Intervalle d’envois des </a:t>
            </a:r>
            <a:r>
              <a:rPr lang="fr-FR" dirty="0" err="1">
                <a:solidFill>
                  <a:schemeClr val="tx1">
                    <a:lumMod val="75000"/>
                    <a:lumOff val="25000"/>
                  </a:schemeClr>
                </a:solidFill>
              </a:rPr>
              <a:t>commits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b="1" i="1" dirty="0" err="1">
                <a:solidFill>
                  <a:schemeClr val="tx1">
                    <a:lumMod val="75000"/>
                    <a:lumOff val="25000"/>
                  </a:schemeClr>
                </a:solidFill>
              </a:rPr>
              <a:t>fetch.min.bytes</a:t>
            </a:r>
            <a:r>
              <a:rPr lang="fr-FR" b="1" i="1" dirty="0">
                <a:solidFill>
                  <a:schemeClr val="tx1">
                    <a:lumMod val="75000"/>
                    <a:lumOff val="25000"/>
                  </a:schemeClr>
                </a:solidFill>
              </a:rPr>
              <a:t> </a:t>
            </a:r>
            <a:r>
              <a:rPr lang="fr-FR" dirty="0">
                <a:solidFill>
                  <a:schemeClr val="tx1">
                    <a:lumMod val="75000"/>
                    <a:lumOff val="25000"/>
                  </a:schemeClr>
                </a:solidFill>
              </a:rPr>
              <a:t>: Volume minimum de données à recevoir. Permet de réduire la charge sur le broker et le consommateur</a:t>
            </a:r>
          </a:p>
          <a:p>
            <a:endParaRPr lang="fr-FR" dirty="0">
              <a:solidFill>
                <a:schemeClr val="tx1">
                  <a:lumMod val="75000"/>
                  <a:lumOff val="25000"/>
                </a:schemeClr>
              </a:solidFill>
            </a:endParaRPr>
          </a:p>
          <a:p>
            <a:r>
              <a:rPr lang="fr-FR" b="1" i="1" dirty="0">
                <a:solidFill>
                  <a:schemeClr val="tx1">
                    <a:lumMod val="75000"/>
                    <a:lumOff val="25000"/>
                  </a:schemeClr>
                </a:solidFill>
              </a:rPr>
              <a:t>fetch.max.wait.ms </a:t>
            </a:r>
            <a:r>
              <a:rPr lang="fr-FR" dirty="0">
                <a:solidFill>
                  <a:schemeClr val="tx1">
                    <a:lumMod val="75000"/>
                    <a:lumOff val="25000"/>
                  </a:schemeClr>
                </a:solidFill>
              </a:rPr>
              <a:t>: Attente maximale avant de récupérer les données</a:t>
            </a:r>
          </a:p>
          <a:p>
            <a:endParaRPr lang="fr-FR" dirty="0">
              <a:solidFill>
                <a:schemeClr val="tx1">
                  <a:lumMod val="75000"/>
                  <a:lumOff val="25000"/>
                </a:schemeClr>
              </a:solidFill>
            </a:endParaRPr>
          </a:p>
          <a:p>
            <a:r>
              <a:rPr lang="fr-FR" b="1" i="1" dirty="0" err="1">
                <a:solidFill>
                  <a:schemeClr val="tx1">
                    <a:lumMod val="75000"/>
                    <a:lumOff val="25000"/>
                  </a:schemeClr>
                </a:solidFill>
              </a:rPr>
              <a:t>max.partition.fetch.bytes</a:t>
            </a:r>
            <a:r>
              <a:rPr lang="fr-FR" b="1" i="1" dirty="0">
                <a:solidFill>
                  <a:schemeClr val="tx1">
                    <a:lumMod val="75000"/>
                    <a:lumOff val="25000"/>
                  </a:schemeClr>
                </a:solidFill>
              </a:rPr>
              <a:t> </a:t>
            </a:r>
            <a:r>
              <a:rPr lang="fr-FR" dirty="0">
                <a:solidFill>
                  <a:schemeClr val="tx1">
                    <a:lumMod val="75000"/>
                    <a:lumOff val="25000"/>
                  </a:schemeClr>
                </a:solidFill>
              </a:rPr>
              <a:t>: Maximum de données par partition ramenées lors d’un </a:t>
            </a:r>
            <a:r>
              <a:rPr lang="fr-FR" dirty="0" err="1">
                <a:solidFill>
                  <a:schemeClr val="tx1">
                    <a:lumMod val="75000"/>
                    <a:lumOff val="25000"/>
                  </a:schemeClr>
                </a:solidFill>
              </a:rPr>
              <a:t>poll</a:t>
            </a:r>
            <a:r>
              <a:rPr lang="fr-FR" dirty="0">
                <a:solidFill>
                  <a:schemeClr val="tx1">
                    <a:lumMod val="75000"/>
                    <a:lumOff val="25000"/>
                  </a:schemeClr>
                </a:solidFill>
              </a:rPr>
              <a:t>. Par défaut 1Mo</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46073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FD7B-1FAE-7202-7C83-E30AA13E3FA7}"/>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BB95D75F-C878-0962-4C8B-B66CB533780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Configuration</a:t>
            </a:r>
          </a:p>
        </p:txBody>
      </p:sp>
      <p:sp>
        <p:nvSpPr>
          <p:cNvPr id="6" name="TextBox 13">
            <a:extLst>
              <a:ext uri="{FF2B5EF4-FFF2-40B4-BE49-F238E27FC236}">
                <a16:creationId xmlns:a16="http://schemas.microsoft.com/office/drawing/2014/main" id="{7E672867-771A-CCE1-3744-14FE2D352F07}"/>
              </a:ext>
            </a:extLst>
          </p:cNvPr>
          <p:cNvSpPr txBox="1"/>
          <p:nvPr/>
        </p:nvSpPr>
        <p:spPr>
          <a:xfrm>
            <a:off x="192216" y="923831"/>
            <a:ext cx="10104377" cy="13696057"/>
          </a:xfrm>
          <a:prstGeom prst="rect">
            <a:avLst/>
          </a:prstGeom>
          <a:noFill/>
        </p:spPr>
        <p:txBody>
          <a:bodyPr wrap="square">
            <a:spAutoFit/>
          </a:bodyPr>
          <a:lstStyle/>
          <a:p>
            <a:endParaRPr lang="fr-FR" dirty="0"/>
          </a:p>
          <a:p>
            <a:endParaRPr lang="fr-FR" dirty="0">
              <a:solidFill>
                <a:schemeClr val="tx1">
                  <a:lumMod val="75000"/>
                  <a:lumOff val="25000"/>
                </a:schemeClr>
              </a:solidFill>
            </a:endParaRPr>
          </a:p>
          <a:p>
            <a:r>
              <a:rPr lang="fr-FR" b="1" i="1" dirty="0" err="1">
                <a:solidFill>
                  <a:schemeClr val="tx1">
                    <a:lumMod val="75000"/>
                    <a:lumOff val="25000"/>
                  </a:schemeClr>
                </a:solidFill>
              </a:rPr>
              <a:t>max.poll.records</a:t>
            </a:r>
            <a:r>
              <a:rPr lang="fr-FR" b="1" i="1" dirty="0">
                <a:solidFill>
                  <a:schemeClr val="tx1">
                    <a:lumMod val="75000"/>
                    <a:lumOff val="25000"/>
                  </a:schemeClr>
                </a:solidFill>
              </a:rPr>
              <a:t> </a:t>
            </a:r>
            <a:r>
              <a:rPr lang="fr-FR" dirty="0">
                <a:solidFill>
                  <a:schemeClr val="tx1">
                    <a:lumMod val="75000"/>
                    <a:lumOff val="25000"/>
                  </a:schemeClr>
                </a:solidFill>
              </a:rPr>
              <a:t>: Maximum de record via un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dirty="0">
              <a:solidFill>
                <a:schemeClr val="tx1">
                  <a:lumMod val="75000"/>
                  <a:lumOff val="25000"/>
                </a:schemeClr>
              </a:solidFill>
            </a:endParaRPr>
          </a:p>
          <a:p>
            <a:r>
              <a:rPr lang="fr-FR" b="1" i="1" dirty="0">
                <a:solidFill>
                  <a:schemeClr val="tx1">
                    <a:lumMod val="75000"/>
                    <a:lumOff val="25000"/>
                  </a:schemeClr>
                </a:solidFill>
              </a:rPr>
              <a:t>session.timeout.ms </a:t>
            </a:r>
            <a:r>
              <a:rPr lang="fr-FR" dirty="0">
                <a:solidFill>
                  <a:schemeClr val="tx1">
                    <a:lumMod val="75000"/>
                    <a:lumOff val="25000"/>
                  </a:schemeClr>
                </a:solidFill>
              </a:rPr>
              <a:t>: Le temps faisant expirer la session et déclarer le consommateur comme down. Par défaut 10s</a:t>
            </a:r>
          </a:p>
          <a:p>
            <a:endParaRPr lang="fr-FR" dirty="0">
              <a:solidFill>
                <a:schemeClr val="tx1">
                  <a:lumMod val="75000"/>
                  <a:lumOff val="25000"/>
                </a:schemeClr>
              </a:solidFill>
            </a:endParaRPr>
          </a:p>
          <a:p>
            <a:r>
              <a:rPr lang="fr-FR" b="1" i="1" dirty="0">
                <a:solidFill>
                  <a:schemeClr val="tx1">
                    <a:lumMod val="75000"/>
                    <a:lumOff val="25000"/>
                  </a:schemeClr>
                </a:solidFill>
              </a:rPr>
              <a:t>heartbeat.interval.ms </a:t>
            </a:r>
            <a:r>
              <a:rPr lang="fr-FR" dirty="0">
                <a:solidFill>
                  <a:schemeClr val="tx1">
                    <a:lumMod val="75000"/>
                    <a:lumOff val="25000"/>
                  </a:schemeClr>
                </a:solidFill>
              </a:rPr>
              <a:t>: L’intervalle d’envoi des </a:t>
            </a:r>
            <a:r>
              <a:rPr lang="fr-FR" dirty="0" err="1">
                <a:solidFill>
                  <a:schemeClr val="tx1">
                    <a:lumMod val="75000"/>
                    <a:lumOff val="25000"/>
                  </a:schemeClr>
                </a:solidFill>
              </a:rPr>
              <a:t>heartbeat</a:t>
            </a:r>
            <a:r>
              <a:rPr lang="fr-FR" dirty="0">
                <a:solidFill>
                  <a:schemeClr val="tx1">
                    <a:lumMod val="75000"/>
                    <a:lumOff val="25000"/>
                  </a:schemeClr>
                </a:solidFill>
              </a:rPr>
              <a:t>. Par défaut 3s</a:t>
            </a:r>
          </a:p>
          <a:p>
            <a:endParaRPr lang="fr-FR" dirty="0">
              <a:solidFill>
                <a:schemeClr val="tx1">
                  <a:lumMod val="75000"/>
                  <a:lumOff val="25000"/>
                </a:schemeClr>
              </a:solidFill>
            </a:endParaRPr>
          </a:p>
          <a:p>
            <a:r>
              <a:rPr lang="fr-FR" b="1" i="1" dirty="0" err="1">
                <a:solidFill>
                  <a:schemeClr val="tx1">
                    <a:lumMod val="75000"/>
                    <a:lumOff val="25000"/>
                  </a:schemeClr>
                </a:solidFill>
              </a:rPr>
              <a:t>partition.assignment.strategy</a:t>
            </a:r>
            <a:r>
              <a:rPr lang="fr-FR" b="1" i="1" dirty="0">
                <a:solidFill>
                  <a:schemeClr val="tx1">
                    <a:lumMod val="75000"/>
                    <a:lumOff val="25000"/>
                  </a:schemeClr>
                </a:solidFill>
              </a:rPr>
              <a:t> </a:t>
            </a:r>
            <a:r>
              <a:rPr lang="fr-FR" dirty="0">
                <a:solidFill>
                  <a:schemeClr val="tx1">
                    <a:lumMod val="75000"/>
                    <a:lumOff val="25000"/>
                  </a:schemeClr>
                </a:solidFill>
              </a:rPr>
              <a:t>: Stratégie d’affectation des partitions </a:t>
            </a:r>
            <a:r>
              <a:rPr lang="fr-FR" i="1" dirty="0">
                <a:solidFill>
                  <a:schemeClr val="tx1">
                    <a:lumMod val="75000"/>
                    <a:lumOff val="25000"/>
                  </a:schemeClr>
                </a:solidFill>
              </a:rPr>
              <a:t>Range </a:t>
            </a:r>
            <a:r>
              <a:rPr lang="fr-FR" dirty="0">
                <a:solidFill>
                  <a:schemeClr val="tx1">
                    <a:lumMod val="75000"/>
                    <a:lumOff val="25000"/>
                  </a:schemeClr>
                </a:solidFill>
              </a:rPr>
              <a:t>(défaut),</a:t>
            </a:r>
          </a:p>
          <a:p>
            <a:r>
              <a:rPr lang="fr-FR" dirty="0">
                <a:solidFill>
                  <a:schemeClr val="tx1">
                    <a:lumMod val="75000"/>
                    <a:lumOff val="25000"/>
                  </a:schemeClr>
                </a:solidFill>
              </a:rPr>
              <a:t> </a:t>
            </a:r>
            <a:r>
              <a:rPr lang="fr-FR" i="1" dirty="0" err="1">
                <a:solidFill>
                  <a:schemeClr val="tx1">
                    <a:lumMod val="75000"/>
                    <a:lumOff val="25000"/>
                  </a:schemeClr>
                </a:solidFill>
              </a:rPr>
              <a:t>RoundRobin</a:t>
            </a:r>
            <a:r>
              <a:rPr lang="fr-FR" i="1" dirty="0">
                <a:solidFill>
                  <a:schemeClr val="tx1">
                    <a:lumMod val="75000"/>
                    <a:lumOff val="25000"/>
                  </a:schemeClr>
                </a:solidFill>
              </a:rPr>
              <a:t> </a:t>
            </a:r>
            <a:r>
              <a:rPr lang="fr-FR" dirty="0">
                <a:solidFill>
                  <a:schemeClr val="tx1">
                    <a:lumMod val="75000"/>
                    <a:lumOff val="25000"/>
                  </a:schemeClr>
                </a:solidFill>
              </a:rPr>
              <a:t>ou </a:t>
            </a:r>
            <a:r>
              <a:rPr lang="fr-FR" i="1" dirty="0">
                <a:solidFill>
                  <a:schemeClr val="tx1">
                    <a:lumMod val="75000"/>
                    <a:lumOff val="25000"/>
                  </a:schemeClr>
                </a:solidFill>
              </a:rPr>
              <a:t>Custom</a:t>
            </a:r>
          </a:p>
          <a:p>
            <a:endParaRPr lang="fr-FR" dirty="0">
              <a:solidFill>
                <a:schemeClr val="tx1">
                  <a:lumMod val="75000"/>
                  <a:lumOff val="25000"/>
                </a:schemeClr>
              </a:solidFill>
            </a:endParaRPr>
          </a:p>
          <a:p>
            <a:r>
              <a:rPr lang="fr-FR" b="1" i="1" dirty="0">
                <a:solidFill>
                  <a:schemeClr val="tx1">
                    <a:lumMod val="75000"/>
                    <a:lumOff val="25000"/>
                  </a:schemeClr>
                </a:solidFill>
              </a:rPr>
              <a:t>client.id </a:t>
            </a:r>
            <a:r>
              <a:rPr lang="fr-FR" dirty="0">
                <a:solidFill>
                  <a:schemeClr val="tx1">
                    <a:lumMod val="75000"/>
                    <a:lumOff val="25000"/>
                  </a:schemeClr>
                </a:solidFill>
              </a:rPr>
              <a:t>: Une chaîne de caractère utilisé pour les métriques. </a:t>
            </a:r>
          </a:p>
          <a:p>
            <a:endParaRPr lang="fr-FR" dirty="0">
              <a:solidFill>
                <a:schemeClr val="tx1">
                  <a:lumMod val="75000"/>
                  <a:lumOff val="25000"/>
                </a:schemeClr>
              </a:solidFill>
            </a:endParaRPr>
          </a:p>
          <a:p>
            <a:r>
              <a:rPr lang="fr-FR" b="1" i="1" dirty="0" err="1">
                <a:solidFill>
                  <a:schemeClr val="tx1">
                    <a:lumMod val="75000"/>
                    <a:lumOff val="25000"/>
                  </a:schemeClr>
                </a:solidFill>
              </a:rPr>
              <a:t>receive.buffer.bytes</a:t>
            </a:r>
            <a:r>
              <a:rPr lang="fr-FR" b="1" i="1" dirty="0">
                <a:solidFill>
                  <a:schemeClr val="tx1">
                    <a:lumMod val="75000"/>
                    <a:lumOff val="25000"/>
                  </a:schemeClr>
                </a:solidFill>
              </a:rPr>
              <a:t> </a:t>
            </a:r>
            <a:r>
              <a:rPr lang="fr-FR" dirty="0">
                <a:solidFill>
                  <a:schemeClr val="tx1">
                    <a:lumMod val="75000"/>
                    <a:lumOff val="25000"/>
                  </a:schemeClr>
                </a:solidFill>
              </a:rPr>
              <a:t>et </a:t>
            </a:r>
            <a:r>
              <a:rPr lang="fr-FR" b="1" i="1" dirty="0" err="1">
                <a:solidFill>
                  <a:schemeClr val="tx1">
                    <a:lumMod val="75000"/>
                    <a:lumOff val="25000"/>
                  </a:schemeClr>
                </a:solidFill>
              </a:rPr>
              <a:t>send.buffer.bytes</a:t>
            </a:r>
            <a:r>
              <a:rPr lang="fr-FR" b="1" i="1" dirty="0">
                <a:solidFill>
                  <a:schemeClr val="tx1">
                    <a:lumMod val="75000"/>
                    <a:lumOff val="25000"/>
                  </a:schemeClr>
                </a:solidFill>
              </a:rPr>
              <a:t> </a:t>
            </a:r>
            <a:r>
              <a:rPr lang="fr-FR" dirty="0">
                <a:solidFill>
                  <a:schemeClr val="tx1">
                    <a:lumMod val="75000"/>
                    <a:lumOff val="25000"/>
                  </a:schemeClr>
                </a:solidFill>
              </a:rPr>
              <a:t>: Taille des buffers TCP</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795287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509B-7877-673D-9882-F10C3B72018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46212F41-D709-42FE-5DDA-BCFFAE949642}"/>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Offsets et </a:t>
            </a:r>
            <a:r>
              <a:rPr lang="fr-FR" sz="2800" dirty="0" err="1">
                <a:solidFill>
                  <a:schemeClr val="tx1">
                    <a:lumMod val="75000"/>
                    <a:lumOff val="25000"/>
                  </a:schemeClr>
                </a:solidFill>
              </a:rPr>
              <a:t>Commits</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81A7F692-5781-7611-99CD-7D74461B4039}"/>
              </a:ext>
            </a:extLst>
          </p:cNvPr>
          <p:cNvSpPr txBox="1"/>
          <p:nvPr/>
        </p:nvSpPr>
        <p:spPr>
          <a:xfrm>
            <a:off x="192216" y="955004"/>
            <a:ext cx="10104377" cy="14804053"/>
          </a:xfrm>
          <a:prstGeom prst="rect">
            <a:avLst/>
          </a:prstGeom>
          <a:noFill/>
        </p:spPr>
        <p:txBody>
          <a:bodyPr wrap="square">
            <a:spAutoFit/>
          </a:bodyPr>
          <a:lstStyle/>
          <a:p>
            <a:endParaRPr lang="fr-FR" dirty="0"/>
          </a:p>
          <a:p>
            <a:r>
              <a:rPr lang="fr-FR" dirty="0">
                <a:solidFill>
                  <a:schemeClr val="tx1">
                    <a:lumMod val="75000"/>
                    <a:lumOff val="25000"/>
                  </a:schemeClr>
                </a:solidFill>
              </a:rPr>
              <a:t>Les consommateurs peuvent suivre leurs offsets de partition en s’adressant à Kafka.</a:t>
            </a:r>
          </a:p>
          <a:p>
            <a:endParaRPr lang="fr-FR" dirty="0">
              <a:solidFill>
                <a:schemeClr val="tx1">
                  <a:lumMod val="75000"/>
                  <a:lumOff val="25000"/>
                </a:schemeClr>
              </a:solidFill>
            </a:endParaRPr>
          </a:p>
          <a:p>
            <a:r>
              <a:rPr lang="fr-FR" dirty="0">
                <a:solidFill>
                  <a:schemeClr val="tx1">
                    <a:lumMod val="75000"/>
                    <a:lumOff val="25000"/>
                  </a:schemeClr>
                </a:solidFill>
              </a:rPr>
              <a:t>Kafka appelle la mise à jour d’un offset : un </a:t>
            </a:r>
            <a:r>
              <a:rPr lang="fr-FR" b="1" i="1" dirty="0">
                <a:solidFill>
                  <a:schemeClr val="tx1">
                    <a:lumMod val="75000"/>
                    <a:lumOff val="25000"/>
                  </a:schemeClr>
                </a:solidFill>
              </a:rPr>
              <a:t>commit</a:t>
            </a:r>
          </a:p>
          <a:p>
            <a:endParaRPr lang="fr-FR" dirty="0">
              <a:solidFill>
                <a:schemeClr val="tx1">
                  <a:lumMod val="75000"/>
                  <a:lumOff val="25000"/>
                </a:schemeClr>
              </a:solidFill>
            </a:endParaRPr>
          </a:p>
          <a:p>
            <a:r>
              <a:rPr lang="fr-FR" dirty="0">
                <a:solidFill>
                  <a:schemeClr val="tx1">
                    <a:lumMod val="75000"/>
                    <a:lumOff val="25000"/>
                  </a:schemeClr>
                </a:solidFill>
              </a:rPr>
              <a:t>Pour </a:t>
            </a:r>
            <a:r>
              <a:rPr lang="fr-FR" dirty="0" err="1">
                <a:solidFill>
                  <a:schemeClr val="tx1">
                    <a:lumMod val="75000"/>
                    <a:lumOff val="25000"/>
                  </a:schemeClr>
                </a:solidFill>
              </a:rPr>
              <a:t>committer</a:t>
            </a:r>
            <a:r>
              <a:rPr lang="fr-FR" dirty="0">
                <a:solidFill>
                  <a:schemeClr val="tx1">
                    <a:lumMod val="75000"/>
                    <a:lumOff val="25000"/>
                  </a:schemeClr>
                </a:solidFill>
              </a:rPr>
              <a:t>, un consommateur envoie un message vers un </a:t>
            </a:r>
            <a:r>
              <a:rPr lang="fr-FR" i="1" dirty="0">
                <a:solidFill>
                  <a:schemeClr val="tx1">
                    <a:lumMod val="75000"/>
                    <a:lumOff val="25000"/>
                  </a:schemeClr>
                </a:solidFill>
              </a:rPr>
              <a:t>topic </a:t>
            </a:r>
            <a:r>
              <a:rPr lang="fr-FR" dirty="0">
                <a:solidFill>
                  <a:schemeClr val="tx1">
                    <a:lumMod val="75000"/>
                    <a:lumOff val="25000"/>
                  </a:schemeClr>
                </a:solidFill>
              </a:rPr>
              <a:t>particulier de Kafka : </a:t>
            </a:r>
            <a:r>
              <a:rPr lang="fr-FR" b="1" i="1" dirty="0">
                <a:solidFill>
                  <a:schemeClr val="tx1">
                    <a:lumMod val="75000"/>
                    <a:lumOff val="25000"/>
                  </a:schemeClr>
                </a:solidFill>
              </a:rPr>
              <a:t>__</a:t>
            </a:r>
            <a:r>
              <a:rPr lang="fr-FR" b="1" i="1" dirty="0" err="1">
                <a:solidFill>
                  <a:schemeClr val="tx1">
                    <a:lumMod val="75000"/>
                    <a:lumOff val="25000"/>
                  </a:schemeClr>
                </a:solidFill>
              </a:rPr>
              <a:t>consumer_offsets</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en-US" dirty="0">
                <a:solidFill>
                  <a:schemeClr val="tx1">
                    <a:lumMod val="75000"/>
                    <a:lumOff val="25000"/>
                  </a:schemeClr>
                </a:solidFill>
              </a:rPr>
              <a:t>Key:</a:t>
            </a:r>
          </a:p>
          <a:p>
            <a:r>
              <a:rPr lang="en-US" dirty="0">
                <a:solidFill>
                  <a:schemeClr val="tx1">
                    <a:lumMod val="75000"/>
                    <a:lumOff val="25000"/>
                  </a:schemeClr>
                </a:solidFill>
              </a:rPr>
              <a:t>  group = my-group</a:t>
            </a:r>
          </a:p>
          <a:p>
            <a:r>
              <a:rPr lang="en-US" dirty="0">
                <a:solidFill>
                  <a:schemeClr val="tx1">
                    <a:lumMod val="75000"/>
                    <a:lumOff val="25000"/>
                  </a:schemeClr>
                </a:solidFill>
              </a:rPr>
              <a:t>  topic = orders</a:t>
            </a:r>
          </a:p>
          <a:p>
            <a:r>
              <a:rPr lang="en-US" dirty="0">
                <a:solidFill>
                  <a:schemeClr val="tx1">
                    <a:lumMod val="75000"/>
                    <a:lumOff val="25000"/>
                  </a:schemeClr>
                </a:solidFill>
              </a:rPr>
              <a:t>  partition = 2</a:t>
            </a:r>
          </a:p>
          <a:p>
            <a:endParaRPr lang="en-US" dirty="0">
              <a:solidFill>
                <a:schemeClr val="tx1">
                  <a:lumMod val="75000"/>
                  <a:lumOff val="25000"/>
                </a:schemeClr>
              </a:solidFill>
            </a:endParaRPr>
          </a:p>
          <a:p>
            <a:r>
              <a:rPr lang="en-US" dirty="0">
                <a:solidFill>
                  <a:schemeClr val="tx1">
                    <a:lumMod val="75000"/>
                    <a:lumOff val="25000"/>
                  </a:schemeClr>
                </a:solidFill>
              </a:rPr>
              <a:t>Value:</a:t>
            </a:r>
          </a:p>
          <a:p>
            <a:r>
              <a:rPr lang="en-US" dirty="0">
                <a:solidFill>
                  <a:schemeClr val="tx1">
                    <a:lumMod val="75000"/>
                    <a:lumOff val="25000"/>
                  </a:schemeClr>
                </a:solidFill>
              </a:rPr>
              <a:t>  offset = 4572</a:t>
            </a:r>
          </a:p>
          <a:p>
            <a:r>
              <a:rPr lang="en-US" dirty="0">
                <a:solidFill>
                  <a:schemeClr val="tx1">
                    <a:lumMod val="75000"/>
                    <a:lumOff val="25000"/>
                  </a:schemeClr>
                </a:solidFill>
              </a:rPr>
              <a:t>  metadata = ""</a:t>
            </a:r>
          </a:p>
          <a:p>
            <a:r>
              <a:rPr lang="en-US" dirty="0">
                <a:solidFill>
                  <a:schemeClr val="tx1">
                    <a:lumMod val="75000"/>
                    <a:lumOff val="25000"/>
                  </a:schemeClr>
                </a:solidFill>
              </a:rPr>
              <a:t>  </a:t>
            </a:r>
            <a:r>
              <a:rPr lang="en-US" dirty="0" err="1">
                <a:solidFill>
                  <a:schemeClr val="tx1">
                    <a:lumMod val="75000"/>
                    <a:lumOff val="25000"/>
                  </a:schemeClr>
                </a:solidFill>
              </a:rPr>
              <a:t>commit_timestamp</a:t>
            </a:r>
            <a:r>
              <a:rPr lang="en-US" dirty="0">
                <a:solidFill>
                  <a:schemeClr val="tx1">
                    <a:lumMod val="75000"/>
                    <a:lumOff val="25000"/>
                  </a:schemeClr>
                </a:solidFill>
              </a:rPr>
              <a:t> = 1698256482507</a:t>
            </a:r>
          </a:p>
          <a:p>
            <a:r>
              <a:rPr lang="en-US" dirty="0">
                <a:solidFill>
                  <a:schemeClr val="tx1">
                    <a:lumMod val="75000"/>
                    <a:lumOff val="25000"/>
                  </a:schemeClr>
                </a:solidFill>
              </a:rPr>
              <a:t>In consumer group </a:t>
            </a:r>
            <a:r>
              <a:rPr lang="en-US" b="1" dirty="0">
                <a:solidFill>
                  <a:schemeClr val="tx1">
                    <a:lumMod val="75000"/>
                    <a:lumOff val="25000"/>
                  </a:schemeClr>
                </a:solidFill>
              </a:rPr>
              <a:t>my-group</a:t>
            </a:r>
            <a:r>
              <a:rPr lang="en-US" dirty="0">
                <a:solidFill>
                  <a:schemeClr val="tx1">
                    <a:lumMod val="75000"/>
                    <a:lumOff val="25000"/>
                  </a:schemeClr>
                </a:solidFill>
              </a:rPr>
              <a:t>, partition </a:t>
            </a:r>
            <a:r>
              <a:rPr lang="en-US" b="1" dirty="0">
                <a:solidFill>
                  <a:schemeClr val="tx1">
                    <a:lumMod val="75000"/>
                    <a:lumOff val="25000"/>
                  </a:schemeClr>
                </a:solidFill>
              </a:rPr>
              <a:t>2</a:t>
            </a:r>
            <a:r>
              <a:rPr lang="en-US" dirty="0">
                <a:solidFill>
                  <a:schemeClr val="tx1">
                    <a:lumMod val="75000"/>
                    <a:lumOff val="25000"/>
                  </a:schemeClr>
                </a:solidFill>
              </a:rPr>
              <a:t> of topic </a:t>
            </a:r>
            <a:r>
              <a:rPr lang="en-US" b="1" dirty="0">
                <a:solidFill>
                  <a:schemeClr val="tx1">
                    <a:lumMod val="75000"/>
                    <a:lumOff val="25000"/>
                  </a:schemeClr>
                </a:solidFill>
              </a:rPr>
              <a:t>orders</a:t>
            </a:r>
            <a:r>
              <a:rPr lang="en-US" dirty="0">
                <a:solidFill>
                  <a:schemeClr val="tx1">
                    <a:lumMod val="75000"/>
                    <a:lumOff val="25000"/>
                  </a:schemeClr>
                </a:solidFill>
              </a:rPr>
              <a:t> has been processed up to </a:t>
            </a:r>
            <a:r>
              <a:rPr lang="en-US" b="1" dirty="0">
                <a:solidFill>
                  <a:schemeClr val="tx1">
                    <a:lumMod val="75000"/>
                    <a:lumOff val="25000"/>
                  </a:schemeClr>
                </a:solidFill>
              </a:rPr>
              <a:t>offset 4572</a:t>
            </a:r>
            <a:r>
              <a:rPr lang="en-US"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650649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8F44-A82A-2089-1605-48E5F0D463AA}"/>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F860B95B-CB86-09F2-10D7-E87ADCA87DD7}"/>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D43F9757-B3BE-0F4A-291D-3B8C7AC7AE7E}"/>
              </a:ext>
            </a:extLst>
          </p:cNvPr>
          <p:cNvSpPr txBox="1"/>
          <p:nvPr/>
        </p:nvSpPr>
        <p:spPr>
          <a:xfrm>
            <a:off x="192216" y="955004"/>
            <a:ext cx="10104377" cy="13973056"/>
          </a:xfrm>
          <a:prstGeom prst="rect">
            <a:avLst/>
          </a:prstGeom>
          <a:noFill/>
        </p:spPr>
        <p:txBody>
          <a:bodyPr wrap="square">
            <a:spAutoFit/>
          </a:bodyPr>
          <a:lstStyle/>
          <a:p>
            <a:endParaRPr lang="fr-FR" dirty="0"/>
          </a:p>
          <a:p>
            <a:r>
              <a:rPr lang="fr-FR" dirty="0">
                <a:solidFill>
                  <a:schemeClr val="tx1">
                    <a:lumMod val="75000"/>
                    <a:lumOff val="25000"/>
                  </a:schemeClr>
                </a:solidFill>
              </a:rPr>
              <a:t>L'API Consumer permet de contrôler le moment du commit plutôt que de se baser sur un </a:t>
            </a:r>
            <a:r>
              <a:rPr lang="fr-FR" dirty="0" err="1">
                <a:solidFill>
                  <a:schemeClr val="tx1">
                    <a:lumMod val="75000"/>
                    <a:lumOff val="25000"/>
                  </a:schemeClr>
                </a:solidFill>
              </a:rPr>
              <a:t>timer</a:t>
            </a:r>
            <a:r>
              <a:rPr lang="fr-FR" dirty="0">
                <a:solidFill>
                  <a:schemeClr val="tx1">
                    <a:lumMod val="75000"/>
                    <a:lumOff val="25000"/>
                  </a:schemeClr>
                </a:solidFill>
              </a:rPr>
              <a:t>.</a:t>
            </a:r>
          </a:p>
          <a:p>
            <a:endParaRPr lang="fr-FR" dirty="0">
              <a:solidFill>
                <a:schemeClr val="tx1">
                  <a:lumMod val="75000"/>
                  <a:lumOff val="25000"/>
                </a:schemeClr>
              </a:solidFill>
            </a:endParaRPr>
          </a:p>
          <a:p>
            <a:r>
              <a:rPr lang="fr-FR" dirty="0">
                <a:solidFill>
                  <a:schemeClr val="tx1">
                    <a:lumMod val="75000"/>
                    <a:lumOff val="25000"/>
                  </a:schemeClr>
                </a:solidFill>
              </a:rPr>
              <a:t>Si </a:t>
            </a:r>
            <a:r>
              <a:rPr lang="fr-FR" b="1" i="1" dirty="0" err="1">
                <a:solidFill>
                  <a:schemeClr val="tx1">
                    <a:lumMod val="75000"/>
                    <a:lumOff val="25000"/>
                  </a:schemeClr>
                </a:solidFill>
              </a:rPr>
              <a:t>auto.commit.offset</a:t>
            </a:r>
            <a:r>
              <a:rPr lang="fr-FR" b="1" i="1" dirty="0">
                <a:solidFill>
                  <a:schemeClr val="tx1">
                    <a:lumMod val="75000"/>
                    <a:lumOff val="25000"/>
                  </a:schemeClr>
                </a:solidFill>
              </a:rPr>
              <a:t>=false </a:t>
            </a:r>
            <a:r>
              <a:rPr lang="fr-FR" dirty="0">
                <a:solidFill>
                  <a:schemeClr val="tx1">
                    <a:lumMod val="75000"/>
                    <a:lumOff val="25000"/>
                  </a:schemeClr>
                </a:solidFill>
              </a:rPr>
              <a:t>, </a:t>
            </a:r>
          </a:p>
          <a:p>
            <a:r>
              <a:rPr lang="fr-FR" dirty="0">
                <a:solidFill>
                  <a:schemeClr val="tx1">
                    <a:lumMod val="75000"/>
                    <a:lumOff val="25000"/>
                  </a:schemeClr>
                </a:solidFill>
              </a:rPr>
              <a:t>l’application doit explicitement </a:t>
            </a:r>
            <a:r>
              <a:rPr lang="fr-FR" dirty="0" err="1">
                <a:solidFill>
                  <a:schemeClr val="tx1">
                    <a:lumMod val="75000"/>
                    <a:lumOff val="25000"/>
                  </a:schemeClr>
                </a:solidFill>
              </a:rPr>
              <a:t>committer</a:t>
            </a:r>
            <a:r>
              <a:rPr lang="fr-FR" dirty="0">
                <a:solidFill>
                  <a:schemeClr val="tx1">
                    <a:lumMod val="75000"/>
                    <a:lumOff val="25000"/>
                  </a:schemeClr>
                </a:solidFill>
              </a:rPr>
              <a:t> les offsets </a:t>
            </a:r>
          </a:p>
          <a:p>
            <a:pPr marL="742950" lvl="1" indent="-285750">
              <a:buFont typeface="Arial" panose="020B0604020202020204" pitchFamily="34" charset="0"/>
              <a:buChar char="•"/>
            </a:pPr>
            <a:r>
              <a:rPr lang="fr-FR" dirty="0">
                <a:solidFill>
                  <a:schemeClr val="tx1">
                    <a:lumMod val="75000"/>
                    <a:lumOff val="25000"/>
                  </a:schemeClr>
                </a:solidFill>
              </a:rPr>
              <a:t>Soit de façon bloquante avec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endParaRPr lang="fr-FR" dirty="0">
              <a:solidFill>
                <a:schemeClr val="tx1">
                  <a:lumMod val="75000"/>
                  <a:lumOff val="25000"/>
                </a:schemeClr>
              </a:solidFill>
            </a:endParaRPr>
          </a:p>
          <a:p>
            <a:pPr marL="742950" lvl="1" indent="-285750">
              <a:buFont typeface="Arial" panose="020B0604020202020204" pitchFamily="34" charset="0"/>
              <a:buChar char="•"/>
            </a:pPr>
            <a:r>
              <a:rPr lang="fr-FR" dirty="0">
                <a:solidFill>
                  <a:schemeClr val="tx1">
                    <a:lumMod val="75000"/>
                    <a:lumOff val="25000"/>
                  </a:schemeClr>
                </a:solidFill>
              </a:rPr>
              <a:t>Soit en asynchrone avec </a:t>
            </a:r>
            <a:r>
              <a:rPr lang="fr-FR" b="1" i="1" dirty="0" err="1">
                <a:solidFill>
                  <a:schemeClr val="tx1">
                    <a:lumMod val="75000"/>
                    <a:lumOff val="25000"/>
                  </a:schemeClr>
                </a:solidFill>
              </a:rPr>
              <a:t>commitAsync</a:t>
            </a:r>
            <a:r>
              <a:rPr lang="fr-FR" b="1"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La méthode </a:t>
            </a:r>
            <a:r>
              <a:rPr lang="fr-FR" b="1" i="1" dirty="0" err="1">
                <a:solidFill>
                  <a:schemeClr val="tx1">
                    <a:lumMod val="75000"/>
                    <a:lumOff val="25000"/>
                  </a:schemeClr>
                </a:solidFill>
              </a:rPr>
              <a:t>commitSync</a:t>
            </a:r>
            <a:r>
              <a:rPr lang="fr-FR" b="1" i="1" dirty="0">
                <a:solidFill>
                  <a:schemeClr val="tx1">
                    <a:lumMod val="75000"/>
                    <a:lumOff val="25000"/>
                  </a:schemeClr>
                </a:solidFill>
              </a:rPr>
              <a:t>() </a:t>
            </a:r>
            <a:r>
              <a:rPr lang="fr-FR" dirty="0">
                <a:solidFill>
                  <a:schemeClr val="tx1">
                    <a:lumMod val="75000"/>
                    <a:lumOff val="25000"/>
                  </a:schemeClr>
                </a:solidFill>
              </a:rPr>
              <a:t>valide les derniers offsets reçus par </a:t>
            </a:r>
            <a:r>
              <a:rPr lang="fr-FR" i="1" dirty="0" err="1">
                <a:solidFill>
                  <a:schemeClr val="tx1">
                    <a:lumMod val="75000"/>
                    <a:lumOff val="25000"/>
                  </a:schemeClr>
                </a:solidFill>
              </a:rPr>
              <a:t>poll</a:t>
            </a:r>
            <a:r>
              <a:rPr lang="fr-FR" i="1" dirty="0">
                <a:solidFill>
                  <a:schemeClr val="tx1">
                    <a:lumMod val="75000"/>
                    <a:lumOff val="25000"/>
                  </a:schemeClr>
                </a:solidFill>
              </a:rPr>
              <a:t>()</a:t>
            </a:r>
          </a:p>
          <a:p>
            <a:endParaRPr lang="fr-FR" i="1" dirty="0">
              <a:solidFill>
                <a:schemeClr val="tx1">
                  <a:lumMod val="75000"/>
                  <a:lumOff val="25000"/>
                </a:schemeClr>
              </a:solidFill>
            </a:endParaRPr>
          </a:p>
          <a:p>
            <a:r>
              <a:rPr lang="fr-FR" dirty="0">
                <a:solidFill>
                  <a:schemeClr val="tx1">
                    <a:lumMod val="75000"/>
                    <a:lumOff val="25000"/>
                  </a:schemeClr>
                </a:solidFill>
              </a:rPr>
              <a:t>La méthode est bloquante et retourne lorsque les offsets sont comités</a:t>
            </a:r>
          </a:p>
          <a:p>
            <a:endParaRPr lang="fr-FR" dirty="0">
              <a:solidFill>
                <a:schemeClr val="tx1">
                  <a:lumMod val="75000"/>
                  <a:lumOff val="25000"/>
                </a:schemeClr>
              </a:solidFill>
            </a:endParaRPr>
          </a:p>
          <a:p>
            <a:r>
              <a:rPr lang="fr-FR" dirty="0">
                <a:solidFill>
                  <a:schemeClr val="tx1">
                    <a:lumMod val="75000"/>
                    <a:lumOff val="25000"/>
                  </a:schemeClr>
                </a:solidFill>
              </a:rPr>
              <a:t>Elle lance une exception si un commit échoue</a:t>
            </a: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628589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ABFD-BB25-F34B-C8CB-D43CC02FFB99}"/>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0753E644-9E0D-F5E6-E71F-9E6526F702F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Contrôlé</a:t>
            </a:r>
          </a:p>
        </p:txBody>
      </p:sp>
      <p:sp>
        <p:nvSpPr>
          <p:cNvPr id="6" name="TextBox 13">
            <a:extLst>
              <a:ext uri="{FF2B5EF4-FFF2-40B4-BE49-F238E27FC236}">
                <a16:creationId xmlns:a16="http://schemas.microsoft.com/office/drawing/2014/main" id="{EB87242D-CA3E-37DB-FED5-262FF38C055E}"/>
              </a:ext>
            </a:extLst>
          </p:cNvPr>
          <p:cNvSpPr txBox="1"/>
          <p:nvPr/>
        </p:nvSpPr>
        <p:spPr>
          <a:xfrm>
            <a:off x="192216" y="955004"/>
            <a:ext cx="10104377" cy="14250055"/>
          </a:xfrm>
          <a:prstGeom prst="rect">
            <a:avLst/>
          </a:prstGeom>
          <a:noFill/>
        </p:spPr>
        <p:txBody>
          <a:bodyPr wrap="square">
            <a:spAutoFit/>
          </a:bodyPr>
          <a:lstStyle/>
          <a:p>
            <a:r>
              <a:rPr lang="fr-FR" dirty="0"/>
              <a:t> </a:t>
            </a:r>
          </a:p>
          <a:p>
            <a:r>
              <a:rPr lang="fr-FR" dirty="0" err="1"/>
              <a:t>while</a:t>
            </a:r>
            <a:r>
              <a:rPr lang="fr-FR" dirty="0"/>
              <a:t> (</a:t>
            </a:r>
            <a:r>
              <a:rPr lang="fr-FR" dirty="0" err="1"/>
              <a:t>true</a:t>
            </a:r>
            <a:r>
              <a:rPr lang="fr-FR" dirty="0"/>
              <a:t>) { </a:t>
            </a:r>
          </a:p>
          <a:p>
            <a:pPr lvl="1"/>
            <a:r>
              <a:rPr lang="en-US" dirty="0" err="1"/>
              <a:t>ConsumerRecords</a:t>
            </a:r>
            <a:r>
              <a:rPr lang="en-US" dirty="0"/>
              <a:t>&lt;String, String&gt; records = </a:t>
            </a:r>
            <a:r>
              <a:rPr lang="en-US" dirty="0" err="1"/>
              <a:t>consumer.poll</a:t>
            </a:r>
            <a:r>
              <a:rPr lang="en-US" dirty="0"/>
              <a:t>(100); </a:t>
            </a:r>
          </a:p>
          <a:p>
            <a:pPr lvl="1"/>
            <a:r>
              <a:rPr lang="en-US" dirty="0"/>
              <a:t>for (</a:t>
            </a:r>
            <a:r>
              <a:rPr lang="en-US" dirty="0" err="1"/>
              <a:t>ConsumerRecord</a:t>
            </a:r>
            <a:r>
              <a:rPr lang="en-US" dirty="0"/>
              <a:t>&lt;String, String&gt; record : records) { </a:t>
            </a:r>
          </a:p>
          <a:p>
            <a:pPr lvl="2"/>
            <a:r>
              <a:rPr lang="fr-FR" dirty="0"/>
              <a:t>// Si réaffectation, possibilité de duplication </a:t>
            </a:r>
          </a:p>
          <a:p>
            <a:pPr lvl="2"/>
            <a:r>
              <a:rPr lang="en-US" dirty="0"/>
              <a:t>log.info("topic = %s, partition = %s, offset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pPr lvl="1"/>
            <a:r>
              <a:rPr lang="fr-FR" dirty="0"/>
              <a:t>} </a:t>
            </a:r>
          </a:p>
          <a:p>
            <a:pPr lvl="1"/>
            <a:r>
              <a:rPr lang="fr-FR" dirty="0" err="1"/>
              <a:t>try</a:t>
            </a:r>
            <a:r>
              <a:rPr lang="fr-FR" dirty="0"/>
              <a:t> { </a:t>
            </a:r>
          </a:p>
          <a:p>
            <a:pPr lvl="1"/>
            <a:r>
              <a:rPr lang="fr-FR" b="1" dirty="0"/>
              <a:t>	</a:t>
            </a:r>
            <a:r>
              <a:rPr lang="fr-FR" b="1" dirty="0" err="1"/>
              <a:t>consumer.commitSync</a:t>
            </a:r>
            <a:r>
              <a:rPr lang="fr-FR" b="1" dirty="0"/>
              <a:t>(); </a:t>
            </a:r>
          </a:p>
          <a:p>
            <a:pPr lvl="1"/>
            <a:r>
              <a:rPr lang="fr-FR" dirty="0"/>
              <a:t>} catch (</a:t>
            </a:r>
            <a:r>
              <a:rPr lang="fr-FR" dirty="0" err="1"/>
              <a:t>CommitFailedException</a:t>
            </a:r>
            <a:r>
              <a:rPr lang="fr-FR" dirty="0"/>
              <a:t> e) { </a:t>
            </a:r>
          </a:p>
          <a:p>
            <a:pPr lvl="1"/>
            <a:r>
              <a:rPr lang="en-US" dirty="0"/>
              <a:t>	</a:t>
            </a:r>
            <a:r>
              <a:rPr lang="en-US" dirty="0" err="1"/>
              <a:t>log.error</a:t>
            </a:r>
            <a:r>
              <a:rPr lang="en-US" dirty="0"/>
              <a:t>("commit failed", e) </a:t>
            </a:r>
          </a:p>
          <a:p>
            <a:pPr lvl="1"/>
            <a:r>
              <a:rPr lang="fr-FR" dirty="0"/>
              <a:t>}</a:t>
            </a:r>
          </a:p>
          <a:p>
            <a:r>
              <a:rPr lang="fr-FR" dirty="0"/>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5626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A1321-2C2F-DF9B-69D6-BCADD45C2BF1}"/>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5DC69906-5FC1-144C-E55E-CA0E7A459B2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9DDACDD9-323E-6397-7C5E-DA96EE157C76}"/>
              </a:ext>
            </a:extLst>
          </p:cNvPr>
          <p:cNvSpPr txBox="1"/>
          <p:nvPr/>
        </p:nvSpPr>
        <p:spPr>
          <a:xfrm>
            <a:off x="192216" y="955004"/>
            <a:ext cx="10104377" cy="14588609"/>
          </a:xfrm>
          <a:prstGeom prst="rect">
            <a:avLst/>
          </a:prstGeom>
          <a:noFill/>
        </p:spPr>
        <p:txBody>
          <a:bodyPr wrap="square">
            <a:spAutoFit/>
          </a:bodyPr>
          <a:lstStyle/>
          <a:p>
            <a:r>
              <a:rPr lang="fr-FR" dirty="0"/>
              <a:t> </a:t>
            </a:r>
          </a:p>
          <a:p>
            <a:endParaRPr lang="fr-FR" dirty="0"/>
          </a:p>
          <a:p>
            <a:r>
              <a:rPr lang="fr-FR" sz="2000" dirty="0"/>
              <a:t>La méthode </a:t>
            </a:r>
            <a:r>
              <a:rPr lang="fr-FR" sz="2000" b="1" i="1" dirty="0" err="1"/>
              <a:t>commitAsync</a:t>
            </a:r>
            <a:r>
              <a:rPr lang="fr-FR" sz="2000" b="1" i="1" dirty="0"/>
              <a:t>() </a:t>
            </a:r>
            <a:r>
              <a:rPr lang="fr-FR" sz="2000" dirty="0"/>
              <a:t>est non bloquante.</a:t>
            </a:r>
          </a:p>
          <a:p>
            <a:endParaRPr lang="fr-FR" sz="2000" dirty="0"/>
          </a:p>
          <a:p>
            <a:pPr marL="285750" indent="-285750">
              <a:buFont typeface="Arial" panose="020B0604020202020204" pitchFamily="34" charset="0"/>
              <a:buChar char="•"/>
            </a:pPr>
            <a:r>
              <a:rPr lang="fr-FR" sz="2000" dirty="0"/>
              <a:t>En cas d’erreur, 2 cas de figure en fonction de la configuration de </a:t>
            </a:r>
            <a:r>
              <a:rPr lang="fr-FR" sz="2000" i="1" dirty="0" err="1"/>
              <a:t>retry</a:t>
            </a:r>
            <a:r>
              <a:rPr lang="fr-FR" sz="2000" i="1" dirty="0"/>
              <a:t> </a:t>
            </a:r>
            <a:r>
              <a:rPr lang="fr-FR" sz="2000" dirty="0"/>
              <a:t>:</a:t>
            </a:r>
          </a:p>
          <a:p>
            <a:pPr marL="285750"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Soit </a:t>
            </a:r>
            <a:r>
              <a:rPr lang="fr-FR" sz="2000" i="1" dirty="0" err="1"/>
              <a:t>retry</a:t>
            </a:r>
            <a:r>
              <a:rPr lang="fr-FR" sz="2000" i="1" dirty="0"/>
              <a:t> </a:t>
            </a:r>
            <a:r>
              <a:rPr lang="fr-FR" sz="2000" dirty="0"/>
              <a:t>et erreur de type </a:t>
            </a:r>
            <a:r>
              <a:rPr lang="fr-FR" sz="2000" i="1" dirty="0" err="1"/>
              <a:t>Retriable</a:t>
            </a:r>
            <a:r>
              <a:rPr lang="fr-FR" sz="2000" dirty="0"/>
              <a:t>, en fonction de la configuration, la méthode peut effectuer un </a:t>
            </a:r>
            <a:r>
              <a:rPr lang="fr-FR" sz="2000" dirty="0" err="1"/>
              <a:t>renvoi.Attention</a:t>
            </a:r>
            <a:r>
              <a:rPr lang="fr-FR" sz="2000" dirty="0"/>
              <a:t>, cela peut provoquer des ordres de </a:t>
            </a:r>
            <a:r>
              <a:rPr lang="fr-FR" sz="2000" dirty="0" err="1"/>
              <a:t>commits</a:t>
            </a:r>
            <a:r>
              <a:rPr lang="fr-FR" sz="2000" dirty="0"/>
              <a:t> dans le mauvais ordre</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Si pas de </a:t>
            </a:r>
            <a:r>
              <a:rPr lang="fr-FR" sz="2000" i="1" dirty="0" err="1"/>
              <a:t>retry</a:t>
            </a:r>
            <a:r>
              <a:rPr lang="fr-FR" sz="2000" dirty="0"/>
              <a:t>, alors c’est le prochain appel à commit qui validera les offsets</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sz="2000" dirty="0"/>
              <a:t>Il est possible de fournir une méthode de callback en argument</a:t>
            </a:r>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690150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6FA1-D853-865B-818F-44158F6E627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9A960E1E-17C2-7AB6-7691-F79BD4F00644}"/>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Commit </a:t>
            </a:r>
            <a:r>
              <a:rPr lang="fr-FR" sz="2800" dirty="0" err="1">
                <a:solidFill>
                  <a:schemeClr val="tx1">
                    <a:lumMod val="75000"/>
                    <a:lumOff val="25000"/>
                  </a:schemeClr>
                </a:solidFill>
              </a:rPr>
              <a:t>Async</a:t>
            </a:r>
            <a:endParaRPr lang="fr-FR" sz="2800" dirty="0">
              <a:solidFill>
                <a:schemeClr val="tx1">
                  <a:lumMod val="75000"/>
                  <a:lumOff val="25000"/>
                </a:schemeClr>
              </a:solidFill>
            </a:endParaRPr>
          </a:p>
        </p:txBody>
      </p:sp>
      <p:sp>
        <p:nvSpPr>
          <p:cNvPr id="6" name="TextBox 13">
            <a:extLst>
              <a:ext uri="{FF2B5EF4-FFF2-40B4-BE49-F238E27FC236}">
                <a16:creationId xmlns:a16="http://schemas.microsoft.com/office/drawing/2014/main" id="{2B26EC12-F7BA-89C2-7662-C7209477C2C4}"/>
              </a:ext>
            </a:extLst>
          </p:cNvPr>
          <p:cNvSpPr txBox="1"/>
          <p:nvPr/>
        </p:nvSpPr>
        <p:spPr>
          <a:xfrm>
            <a:off x="192216" y="955004"/>
            <a:ext cx="10104377" cy="15081052"/>
          </a:xfrm>
          <a:prstGeom prst="rect">
            <a:avLst/>
          </a:prstGeom>
          <a:noFill/>
        </p:spPr>
        <p:txBody>
          <a:bodyPr wrap="square">
            <a:spAutoFit/>
          </a:bodyPr>
          <a:lstStyle/>
          <a:p>
            <a:r>
              <a:rPr lang="fr-FR" dirty="0"/>
              <a:t> </a:t>
            </a:r>
          </a:p>
          <a:p>
            <a:endParaRPr lang="fr-FR" dirty="0"/>
          </a:p>
          <a:p>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1"/>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 </a:t>
            </a:r>
          </a:p>
          <a:p>
            <a:pPr lvl="1"/>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2"/>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 </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1"/>
            <a:r>
              <a:rPr lang="fr-FR" dirty="0">
                <a:solidFill>
                  <a:schemeClr val="tx1">
                    <a:lumMod val="75000"/>
                    <a:lumOff val="25000"/>
                  </a:schemeClr>
                </a:solidFill>
              </a:rPr>
              <a:t>} </a:t>
            </a:r>
          </a:p>
          <a:p>
            <a:pPr lvl="1"/>
            <a:r>
              <a:rPr lang="fr-FR" b="1" dirty="0" err="1">
                <a:solidFill>
                  <a:schemeClr val="tx1">
                    <a:lumMod val="75000"/>
                    <a:lumOff val="25000"/>
                  </a:schemeClr>
                </a:solidFill>
              </a:rPr>
              <a:t>consumer.commitAsync</a:t>
            </a:r>
            <a:r>
              <a:rPr lang="fr-FR" dirty="0">
                <a:solidFill>
                  <a:schemeClr val="tx1">
                    <a:lumMod val="75000"/>
                    <a:lumOff val="25000"/>
                  </a:schemeClr>
                </a:solidFill>
              </a:rPr>
              <a:t>(new </a:t>
            </a:r>
            <a:r>
              <a:rPr lang="fr-FR" dirty="0" err="1">
                <a:solidFill>
                  <a:schemeClr val="tx1">
                    <a:lumMod val="75000"/>
                    <a:lumOff val="25000"/>
                  </a:schemeClr>
                </a:solidFill>
              </a:rPr>
              <a:t>OffsetCommitCallback</a:t>
            </a:r>
            <a:r>
              <a:rPr lang="fr-FR" dirty="0">
                <a:solidFill>
                  <a:schemeClr val="tx1">
                    <a:lumMod val="75000"/>
                    <a:lumOff val="25000"/>
                  </a:schemeClr>
                </a:solidFill>
              </a:rPr>
              <a:t>() { </a:t>
            </a:r>
          </a:p>
          <a:p>
            <a:pPr lvl="2"/>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a:t>
            </a:r>
            <a:r>
              <a:rPr lang="fr-FR" dirty="0" err="1">
                <a:solidFill>
                  <a:schemeClr val="tx1">
                    <a:lumMod val="75000"/>
                    <a:lumOff val="25000"/>
                  </a:schemeClr>
                </a:solidFill>
              </a:rPr>
              <a:t>onComplete</a:t>
            </a:r>
            <a:r>
              <a:rPr lang="fr-FR" dirty="0">
                <a:solidFill>
                  <a:schemeClr val="tx1">
                    <a:lumMod val="75000"/>
                    <a:lumOff val="25000"/>
                  </a:schemeClr>
                </a:solidFill>
              </a:rPr>
              <a:t>(</a:t>
            </a:r>
            <a:r>
              <a:rPr lang="fr-FR" dirty="0" err="1">
                <a:solidFill>
                  <a:schemeClr val="tx1">
                    <a:lumMod val="75000"/>
                    <a:lumOff val="25000"/>
                  </a:schemeClr>
                </a:solidFill>
              </a:rPr>
              <a:t>Map</a:t>
            </a:r>
            <a:r>
              <a:rPr lang="fr-FR" dirty="0">
                <a:solidFill>
                  <a:schemeClr val="tx1">
                    <a:lumMod val="75000"/>
                    <a:lumOff val="25000"/>
                  </a:schemeClr>
                </a:solidFill>
              </a:rPr>
              <a:t>&lt;</a:t>
            </a:r>
            <a:r>
              <a:rPr lang="fr-FR" dirty="0" err="1">
                <a:solidFill>
                  <a:schemeClr val="tx1">
                    <a:lumMod val="75000"/>
                    <a:lumOff val="25000"/>
                  </a:schemeClr>
                </a:solidFill>
              </a:rPr>
              <a:t>TopicPartition</a:t>
            </a:r>
            <a:r>
              <a:rPr lang="fr-FR" dirty="0">
                <a:solidFill>
                  <a:schemeClr val="tx1">
                    <a:lumMod val="75000"/>
                    <a:lumOff val="25000"/>
                  </a:schemeClr>
                </a:solidFill>
              </a:rPr>
              <a:t>, </a:t>
            </a:r>
          </a:p>
          <a:p>
            <a:pPr lvl="3"/>
            <a:r>
              <a:rPr lang="fr-FR" dirty="0" err="1">
                <a:solidFill>
                  <a:schemeClr val="tx1">
                    <a:lumMod val="75000"/>
                    <a:lumOff val="25000"/>
                  </a:schemeClr>
                </a:solidFill>
              </a:rPr>
              <a:t>OffsetAndMetadata</a:t>
            </a:r>
            <a:r>
              <a:rPr lang="fr-FR" dirty="0">
                <a:solidFill>
                  <a:schemeClr val="tx1">
                    <a:lumMod val="75000"/>
                    <a:lumOff val="25000"/>
                  </a:schemeClr>
                </a:solidFill>
              </a:rPr>
              <a:t>&gt; offsets, Exception </a:t>
            </a:r>
            <a:r>
              <a:rPr lang="fr-FR" dirty="0" err="1">
                <a:solidFill>
                  <a:schemeClr val="tx1">
                    <a:lumMod val="75000"/>
                    <a:lumOff val="25000"/>
                  </a:schemeClr>
                </a:solidFill>
              </a:rPr>
              <a:t>exception</a:t>
            </a:r>
            <a:r>
              <a:rPr lang="fr-FR" dirty="0">
                <a:solidFill>
                  <a:schemeClr val="tx1">
                    <a:lumMod val="75000"/>
                    <a:lumOff val="25000"/>
                  </a:schemeClr>
                </a:solidFill>
              </a:rPr>
              <a:t>) { </a:t>
            </a:r>
          </a:p>
          <a:p>
            <a:pPr lvl="3"/>
            <a:r>
              <a:rPr lang="fr-FR" dirty="0">
                <a:solidFill>
                  <a:schemeClr val="tx1">
                    <a:lumMod val="75000"/>
                    <a:lumOff val="25000"/>
                  </a:schemeClr>
                </a:solidFill>
              </a:rPr>
              <a:t>if (e != </a:t>
            </a:r>
            <a:r>
              <a:rPr lang="fr-FR" dirty="0" err="1">
                <a:solidFill>
                  <a:schemeClr val="tx1">
                    <a:lumMod val="75000"/>
                    <a:lumOff val="25000"/>
                  </a:schemeClr>
                </a:solidFill>
              </a:rPr>
              <a:t>null</a:t>
            </a:r>
            <a:r>
              <a:rPr lang="fr-FR" dirty="0">
                <a:solidFill>
                  <a:schemeClr val="tx1">
                    <a:lumMod val="75000"/>
                    <a:lumOff val="25000"/>
                  </a:schemeClr>
                </a:solidFill>
              </a:rPr>
              <a:t>) </a:t>
            </a:r>
          </a:p>
          <a:p>
            <a:pPr lvl="3"/>
            <a:r>
              <a:rPr lang="en-US" dirty="0">
                <a:solidFill>
                  <a:schemeClr val="tx1">
                    <a:lumMod val="75000"/>
                    <a:lumOff val="25000"/>
                  </a:schemeClr>
                </a:solidFill>
              </a:rPr>
              <a:t>	</a:t>
            </a:r>
            <a:r>
              <a:rPr lang="en-US" dirty="0" err="1">
                <a:solidFill>
                  <a:schemeClr val="tx1">
                    <a:lumMod val="75000"/>
                    <a:lumOff val="25000"/>
                  </a:schemeClr>
                </a:solidFill>
              </a:rPr>
              <a:t>log.error</a:t>
            </a:r>
            <a:r>
              <a:rPr lang="en-US" dirty="0">
                <a:solidFill>
                  <a:schemeClr val="tx1">
                    <a:lumMod val="75000"/>
                    <a:lumOff val="25000"/>
                  </a:schemeClr>
                </a:solidFill>
              </a:rPr>
              <a:t>("Commit failed for offsets {}", offsets, e); </a:t>
            </a:r>
          </a:p>
          <a:p>
            <a:pPr lvl="3"/>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18998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44DD-AF45-9713-23D7-D9009BF4E58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63B90A54-91A0-E877-047D-691ED7E8ED08}"/>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4291D239-26A3-F931-CC40-6DD23EDDA19B}"/>
              </a:ext>
            </a:extLst>
          </p:cNvPr>
          <p:cNvSpPr txBox="1"/>
          <p:nvPr/>
        </p:nvSpPr>
        <p:spPr>
          <a:xfrm>
            <a:off x="192216" y="955004"/>
            <a:ext cx="10104377" cy="16373713"/>
          </a:xfrm>
          <a:prstGeom prst="rect">
            <a:avLst/>
          </a:prstGeom>
          <a:noFill/>
        </p:spPr>
        <p:txBody>
          <a:bodyPr wrap="square">
            <a:spAutoFit/>
          </a:bodyPr>
          <a:lstStyle/>
          <a:p>
            <a:endParaRPr lang="fr-FR" dirty="0">
              <a:solidFill>
                <a:schemeClr val="tx1">
                  <a:lumMod val="75000"/>
                  <a:lumOff val="25000"/>
                </a:schemeClr>
              </a:solidFill>
            </a:endParaRPr>
          </a:p>
          <a:p>
            <a:r>
              <a:rPr lang="fr-FR" dirty="0">
                <a:solidFill>
                  <a:schemeClr val="tx1">
                    <a:lumMod val="75000"/>
                    <a:lumOff val="25000"/>
                  </a:schemeClr>
                </a:solidFill>
              </a:rPr>
              <a:t>Pour sortir de la boucle de </a:t>
            </a:r>
            <a:r>
              <a:rPr lang="fr-FR" i="1" dirty="0" err="1">
                <a:solidFill>
                  <a:schemeClr val="tx1">
                    <a:lumMod val="75000"/>
                    <a:lumOff val="25000"/>
                  </a:schemeClr>
                </a:solidFill>
              </a:rPr>
              <a:t>poll</a:t>
            </a:r>
            <a:r>
              <a:rPr lang="fr-FR" dirty="0">
                <a:solidFill>
                  <a:schemeClr val="tx1">
                    <a:lumMod val="75000"/>
                    <a:lumOff val="25000"/>
                  </a:schemeClr>
                </a:solidFill>
              </a:rPr>
              <a:t>, il faut qu’une autre thread appelle </a:t>
            </a:r>
            <a:r>
              <a:rPr lang="fr-FR" b="1" i="1" dirty="0" err="1">
                <a:solidFill>
                  <a:schemeClr val="tx1">
                    <a:lumMod val="75000"/>
                    <a:lumOff val="25000"/>
                  </a:schemeClr>
                </a:solidFill>
              </a:rPr>
              <a:t>consumer.wakeup</a:t>
            </a:r>
            <a:r>
              <a:rPr lang="fr-FR" b="1" i="1" dirty="0">
                <a:solidFill>
                  <a:schemeClr val="tx1">
                    <a:lumMod val="75000"/>
                    <a:lumOff val="25000"/>
                  </a:schemeClr>
                </a:solidFill>
              </a:rPr>
              <a:t>() </a:t>
            </a:r>
            <a:r>
              <a:rPr lang="fr-FR" dirty="0">
                <a:solidFill>
                  <a:schemeClr val="tx1">
                    <a:lumMod val="75000"/>
                    <a:lumOff val="25000"/>
                  </a:schemeClr>
                </a:solidFill>
              </a:rPr>
              <a:t>qui a pour effet de lancer une </a:t>
            </a:r>
            <a:r>
              <a:rPr lang="fr-FR" i="1" dirty="0" err="1">
                <a:solidFill>
                  <a:schemeClr val="tx1">
                    <a:lumMod val="75000"/>
                    <a:lumOff val="25000"/>
                  </a:schemeClr>
                </a:solidFill>
              </a:rPr>
              <a:t>WakeupException</a:t>
            </a:r>
            <a:r>
              <a:rPr lang="fr-FR" i="1" dirty="0">
                <a:solidFill>
                  <a:schemeClr val="tx1">
                    <a:lumMod val="75000"/>
                    <a:lumOff val="25000"/>
                  </a:schemeClr>
                </a:solidFill>
              </a:rPr>
              <a:t> </a:t>
            </a:r>
            <a:r>
              <a:rPr lang="fr-FR" dirty="0">
                <a:solidFill>
                  <a:schemeClr val="tx1">
                    <a:lumMod val="75000"/>
                    <a:lumOff val="25000"/>
                  </a:schemeClr>
                </a:solidFill>
              </a:rPr>
              <a:t>lors de l’appel à </a:t>
            </a:r>
            <a:r>
              <a:rPr lang="fr-FR" i="1" dirty="0" err="1">
                <a:solidFill>
                  <a:schemeClr val="tx1">
                    <a:lumMod val="75000"/>
                    <a:lumOff val="25000"/>
                  </a:schemeClr>
                </a:solidFill>
              </a:rPr>
              <a:t>poll</a:t>
            </a:r>
            <a:r>
              <a:rPr lang="fr-FR" dirty="0">
                <a:solidFill>
                  <a:schemeClr val="tx1">
                    <a:lumMod val="75000"/>
                    <a:lumOff val="25000"/>
                  </a:schemeClr>
                </a:solidFill>
              </a:rPr>
              <a:t>. </a:t>
            </a:r>
          </a:p>
          <a:p>
            <a:endParaRPr lang="fr-FR" dirty="0">
              <a:solidFill>
                <a:schemeClr val="tx1">
                  <a:lumMod val="75000"/>
                  <a:lumOff val="25000"/>
                </a:schemeClr>
              </a:solidFill>
            </a:endParaRPr>
          </a:p>
          <a:p>
            <a:r>
              <a:rPr lang="fr-FR" dirty="0">
                <a:solidFill>
                  <a:schemeClr val="tx1">
                    <a:lumMod val="75000"/>
                    <a:lumOff val="25000"/>
                  </a:schemeClr>
                </a:solidFill>
              </a:rPr>
              <a:t>Le consommateur doit alors faire un appel explicite à </a:t>
            </a:r>
            <a:r>
              <a:rPr lang="fr-FR" i="1" dirty="0">
                <a:solidFill>
                  <a:schemeClr val="tx1">
                    <a:lumMod val="75000"/>
                    <a:lumOff val="25000"/>
                  </a:schemeClr>
                </a:solidFill>
              </a:rPr>
              <a:t>close()</a:t>
            </a:r>
          </a:p>
          <a:p>
            <a:endParaRPr lang="fr-FR" dirty="0">
              <a:solidFill>
                <a:schemeClr val="tx1">
                  <a:lumMod val="75000"/>
                  <a:lumOff val="25000"/>
                </a:schemeClr>
              </a:solidFill>
            </a:endParaRPr>
          </a:p>
          <a:p>
            <a:r>
              <a:rPr lang="en-US" dirty="0">
                <a:solidFill>
                  <a:schemeClr val="tx1">
                    <a:lumMod val="75000"/>
                    <a:lumOff val="25000"/>
                  </a:schemeClr>
                </a:solidFill>
              </a:rPr>
              <a:t>On </a:t>
            </a:r>
            <a:r>
              <a:rPr lang="en-US" dirty="0" err="1">
                <a:solidFill>
                  <a:schemeClr val="tx1">
                    <a:lumMod val="75000"/>
                    <a:lumOff val="25000"/>
                  </a:schemeClr>
                </a:solidFill>
              </a:rPr>
              <a:t>peut</a:t>
            </a:r>
            <a:r>
              <a:rPr lang="en-US" dirty="0">
                <a:solidFill>
                  <a:schemeClr val="tx1">
                    <a:lumMod val="75000"/>
                    <a:lumOff val="25000"/>
                  </a:schemeClr>
                </a:solidFill>
              </a:rPr>
              <a:t> </a:t>
            </a:r>
            <a:r>
              <a:rPr lang="en-US" dirty="0" err="1">
                <a:solidFill>
                  <a:schemeClr val="tx1">
                    <a:lumMod val="75000"/>
                    <a:lumOff val="25000"/>
                  </a:schemeClr>
                </a:solidFill>
              </a:rPr>
              <a:t>utiliser</a:t>
            </a:r>
            <a:r>
              <a:rPr lang="en-US" dirty="0">
                <a:solidFill>
                  <a:schemeClr val="tx1">
                    <a:lumMod val="75000"/>
                    <a:lumOff val="25000"/>
                  </a:schemeClr>
                </a:solidFill>
              </a:rPr>
              <a:t> </a:t>
            </a:r>
            <a:r>
              <a:rPr lang="en-US" i="1" dirty="0" err="1">
                <a:solidFill>
                  <a:schemeClr val="tx1">
                    <a:lumMod val="75000"/>
                    <a:lumOff val="25000"/>
                  </a:schemeClr>
                </a:solidFill>
              </a:rPr>
              <a:t>Runtime.addShutdownHook</a:t>
            </a:r>
            <a:r>
              <a:rPr lang="en-US" i="1" dirty="0">
                <a:solidFill>
                  <a:schemeClr val="tx1">
                    <a:lumMod val="75000"/>
                    <a:lumOff val="25000"/>
                  </a:schemeClr>
                </a:solidFill>
              </a:rPr>
              <a:t>(Thread hook)</a:t>
            </a:r>
          </a:p>
          <a:p>
            <a:endParaRPr lang="fr-FR" dirty="0">
              <a:solidFill>
                <a:schemeClr val="tx1">
                  <a:lumMod val="75000"/>
                  <a:lumOff val="25000"/>
                </a:schemeClr>
              </a:solidFill>
            </a:endParaRPr>
          </a:p>
          <a:p>
            <a:r>
              <a:rPr lang="en-US" dirty="0" err="1">
                <a:solidFill>
                  <a:schemeClr val="tx1">
                    <a:lumMod val="75000"/>
                    <a:lumOff val="25000"/>
                  </a:schemeClr>
                </a:solidFill>
              </a:rPr>
              <a:t>Runtime.getRuntime</a:t>
            </a:r>
            <a:r>
              <a:rPr lang="en-US" dirty="0">
                <a:solidFill>
                  <a:schemeClr val="tx1">
                    <a:lumMod val="75000"/>
                    <a:lumOff val="25000"/>
                  </a:schemeClr>
                </a:solidFill>
              </a:rPr>
              <a:t>().</a:t>
            </a:r>
            <a:r>
              <a:rPr lang="en-US" dirty="0" err="1">
                <a:solidFill>
                  <a:schemeClr val="tx1">
                    <a:lumMod val="75000"/>
                    <a:lumOff val="25000"/>
                  </a:schemeClr>
                </a:solidFill>
              </a:rPr>
              <a:t>addShutdownHook</a:t>
            </a:r>
            <a:r>
              <a:rPr lang="en-US" dirty="0">
                <a:solidFill>
                  <a:schemeClr val="tx1">
                    <a:lumMod val="75000"/>
                    <a:lumOff val="25000"/>
                  </a:schemeClr>
                </a:solidFill>
              </a:rPr>
              <a:t>(new Thread() { </a:t>
            </a:r>
          </a:p>
          <a:p>
            <a:pPr lvl="1"/>
            <a:r>
              <a:rPr lang="fr-FR" dirty="0">
                <a:solidFill>
                  <a:schemeClr val="tx1">
                    <a:lumMod val="75000"/>
                    <a:lumOff val="25000"/>
                  </a:schemeClr>
                </a:solidFill>
              </a:rPr>
              <a:t>public </a:t>
            </a:r>
            <a:r>
              <a:rPr lang="fr-FR" dirty="0" err="1">
                <a:solidFill>
                  <a:schemeClr val="tx1">
                    <a:lumMod val="75000"/>
                    <a:lumOff val="25000"/>
                  </a:schemeClr>
                </a:solidFill>
              </a:rPr>
              <a:t>void</a:t>
            </a:r>
            <a:r>
              <a:rPr lang="fr-FR" dirty="0">
                <a:solidFill>
                  <a:schemeClr val="tx1">
                    <a:lumMod val="75000"/>
                    <a:lumOff val="25000"/>
                  </a:schemeClr>
                </a:solidFill>
              </a:rPr>
              <a:t> run() { </a:t>
            </a:r>
          </a:p>
          <a:p>
            <a:pPr lvl="2"/>
            <a:r>
              <a:rPr lang="fr-FR" dirty="0" err="1">
                <a:solidFill>
                  <a:schemeClr val="tx1">
                    <a:lumMod val="75000"/>
                    <a:lumOff val="25000"/>
                  </a:schemeClr>
                </a:solidFill>
              </a:rPr>
              <a:t>System.out.println</a:t>
            </a:r>
            <a:r>
              <a:rPr lang="fr-FR" dirty="0">
                <a:solidFill>
                  <a:schemeClr val="tx1">
                    <a:lumMod val="75000"/>
                    <a:lumOff val="25000"/>
                  </a:schemeClr>
                </a:solidFill>
              </a:rPr>
              <a:t>("</a:t>
            </a:r>
            <a:r>
              <a:rPr lang="fr-FR" dirty="0" err="1">
                <a:solidFill>
                  <a:schemeClr val="tx1">
                    <a:lumMod val="75000"/>
                    <a:lumOff val="25000"/>
                  </a:schemeClr>
                </a:solidFill>
              </a:rPr>
              <a:t>Starting</a:t>
            </a:r>
            <a:r>
              <a:rPr lang="fr-FR" dirty="0">
                <a:solidFill>
                  <a:schemeClr val="tx1">
                    <a:lumMod val="75000"/>
                    <a:lumOff val="25000"/>
                  </a:schemeClr>
                </a:solidFill>
              </a:rPr>
              <a:t> exit..."); </a:t>
            </a:r>
          </a:p>
          <a:p>
            <a:pPr lvl="2"/>
            <a:r>
              <a:rPr lang="fr-FR" dirty="0" err="1">
                <a:solidFill>
                  <a:schemeClr val="tx1">
                    <a:lumMod val="75000"/>
                    <a:lumOff val="25000"/>
                  </a:schemeClr>
                </a:solidFill>
              </a:rPr>
              <a:t>consumer.wakeup</a:t>
            </a:r>
            <a:r>
              <a:rPr lang="fr-FR" dirty="0">
                <a:solidFill>
                  <a:schemeClr val="tx1">
                    <a:lumMod val="75000"/>
                    <a:lumOff val="25000"/>
                  </a:schemeClr>
                </a:solidFill>
              </a:rPr>
              <a:t>(); </a:t>
            </a:r>
          </a:p>
          <a:p>
            <a:pPr lvl="2"/>
            <a:r>
              <a:rPr lang="fr-FR" dirty="0" err="1">
                <a:solidFill>
                  <a:schemeClr val="tx1">
                    <a:lumMod val="75000"/>
                    <a:lumOff val="25000"/>
                  </a:schemeClr>
                </a:solidFill>
              </a:rPr>
              <a:t>try</a:t>
            </a:r>
            <a:r>
              <a:rPr lang="fr-FR" dirty="0">
                <a:solidFill>
                  <a:schemeClr val="tx1">
                    <a:lumMod val="75000"/>
                    <a:lumOff val="25000"/>
                  </a:schemeClr>
                </a:solidFill>
              </a:rPr>
              <a:t> { </a:t>
            </a:r>
          </a:p>
          <a:p>
            <a:pPr lvl="2"/>
            <a:r>
              <a:rPr lang="fr-FR" dirty="0">
                <a:solidFill>
                  <a:schemeClr val="tx1">
                    <a:lumMod val="75000"/>
                    <a:lumOff val="25000"/>
                  </a:schemeClr>
                </a:solidFill>
              </a:rPr>
              <a:t>	</a:t>
            </a:r>
            <a:r>
              <a:rPr lang="fr-FR" dirty="0" err="1">
                <a:solidFill>
                  <a:schemeClr val="tx1">
                    <a:lumMod val="75000"/>
                    <a:lumOff val="25000"/>
                  </a:schemeClr>
                </a:solidFill>
              </a:rPr>
              <a:t>mainThread.join</a:t>
            </a:r>
            <a:r>
              <a:rPr lang="fr-FR" dirty="0">
                <a:solidFill>
                  <a:schemeClr val="tx1">
                    <a:lumMod val="75000"/>
                    <a:lumOff val="25000"/>
                  </a:schemeClr>
                </a:solidFill>
              </a:rPr>
              <a:t>(); </a:t>
            </a:r>
          </a:p>
          <a:p>
            <a:pPr lvl="2"/>
            <a:r>
              <a:rPr lang="fr-FR" dirty="0">
                <a:solidFill>
                  <a:schemeClr val="tx1">
                    <a:lumMod val="75000"/>
                    <a:lumOff val="25000"/>
                  </a:schemeClr>
                </a:solidFill>
              </a:rPr>
              <a:t>} catch (</a:t>
            </a:r>
            <a:r>
              <a:rPr lang="fr-FR" dirty="0" err="1">
                <a:solidFill>
                  <a:schemeClr val="tx1">
                    <a:lumMod val="75000"/>
                    <a:lumOff val="25000"/>
                  </a:schemeClr>
                </a:solidFill>
              </a:rPr>
              <a:t>InterruptedException</a:t>
            </a:r>
            <a:r>
              <a:rPr lang="fr-FR" dirty="0">
                <a:solidFill>
                  <a:schemeClr val="tx1">
                    <a:lumMod val="75000"/>
                    <a:lumOff val="25000"/>
                  </a:schemeClr>
                </a:solidFill>
              </a:rPr>
              <a:t> e) { </a:t>
            </a:r>
          </a:p>
          <a:p>
            <a:pPr lvl="2"/>
            <a:r>
              <a:rPr lang="fr-FR" dirty="0">
                <a:solidFill>
                  <a:schemeClr val="tx1">
                    <a:lumMod val="75000"/>
                    <a:lumOff val="25000"/>
                  </a:schemeClr>
                </a:solidFill>
              </a:rPr>
              <a:t>	</a:t>
            </a:r>
            <a:r>
              <a:rPr lang="fr-FR" dirty="0" err="1">
                <a:solidFill>
                  <a:schemeClr val="tx1">
                    <a:lumMod val="75000"/>
                    <a:lumOff val="25000"/>
                  </a:schemeClr>
                </a:solidFill>
              </a:rPr>
              <a:t>e.printStackTrace</a:t>
            </a:r>
            <a:r>
              <a:rPr lang="fr-FR" dirty="0">
                <a:solidFill>
                  <a:schemeClr val="tx1">
                    <a:lumMod val="75000"/>
                    <a:lumOff val="25000"/>
                  </a:schemeClr>
                </a:solidFill>
              </a:rPr>
              <a:t>(); </a:t>
            </a:r>
          </a:p>
          <a:p>
            <a:pPr lvl="2"/>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7403117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03CB-4C65-49B8-D548-6DA26C159BB8}"/>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9E32920-59BA-D64C-8FF9-ED9C1D11F27A}"/>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Sortie de boucle</a:t>
            </a:r>
          </a:p>
        </p:txBody>
      </p:sp>
      <p:sp>
        <p:nvSpPr>
          <p:cNvPr id="6" name="TextBox 13">
            <a:extLst>
              <a:ext uri="{FF2B5EF4-FFF2-40B4-BE49-F238E27FC236}">
                <a16:creationId xmlns:a16="http://schemas.microsoft.com/office/drawing/2014/main" id="{B7CB7EA7-A968-87DA-9E6D-AA7F23FE5E7C}"/>
              </a:ext>
            </a:extLst>
          </p:cNvPr>
          <p:cNvSpPr txBox="1"/>
          <p:nvPr/>
        </p:nvSpPr>
        <p:spPr>
          <a:xfrm>
            <a:off x="192216" y="955004"/>
            <a:ext cx="10104377" cy="15912048"/>
          </a:xfrm>
          <a:prstGeom prst="rect">
            <a:avLst/>
          </a:prstGeom>
          <a:noFill/>
        </p:spPr>
        <p:txBody>
          <a:bodyPr wrap="square">
            <a:spAutoFit/>
          </a:bodyPr>
          <a:lstStyle/>
          <a:p>
            <a:endParaRPr lang="fr-FR" dirty="0"/>
          </a:p>
          <a:p>
            <a:r>
              <a:rPr lang="fr-FR" dirty="0" err="1">
                <a:solidFill>
                  <a:schemeClr val="tx1">
                    <a:lumMod val="75000"/>
                    <a:lumOff val="25000"/>
                  </a:schemeClr>
                </a:solidFill>
              </a:rPr>
              <a:t>try</a:t>
            </a:r>
            <a:r>
              <a:rPr lang="fr-FR" dirty="0">
                <a:solidFill>
                  <a:schemeClr val="tx1">
                    <a:lumMod val="75000"/>
                    <a:lumOff val="25000"/>
                  </a:schemeClr>
                </a:solidFill>
              </a:rPr>
              <a:t> {</a:t>
            </a:r>
          </a:p>
          <a:p>
            <a:pPr lvl="1"/>
            <a:r>
              <a:rPr lang="fr-FR" b="1" dirty="0">
                <a:solidFill>
                  <a:schemeClr val="tx1">
                    <a:lumMod val="75000"/>
                    <a:lumOff val="25000"/>
                  </a:schemeClr>
                </a:solidFill>
              </a:rPr>
              <a:t>// Boucle infinie interruptible via ctrl-c </a:t>
            </a:r>
            <a:endParaRPr lang="fr-FR" dirty="0">
              <a:solidFill>
                <a:schemeClr val="tx1">
                  <a:lumMod val="75000"/>
                  <a:lumOff val="25000"/>
                </a:schemeClr>
              </a:solidFill>
            </a:endParaRP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movingAvg.consumer.poll</a:t>
            </a:r>
            <a:r>
              <a:rPr lang="en-US" dirty="0">
                <a:solidFill>
                  <a:schemeClr val="tx1">
                    <a:lumMod val="75000"/>
                    <a:lumOff val="25000"/>
                  </a:schemeClr>
                </a:solidFill>
              </a:rPr>
              <a:t>(1000); </a:t>
            </a:r>
          </a:p>
          <a:p>
            <a:pPr lvl="2"/>
            <a:r>
              <a:rPr lang="fr-FR" dirty="0">
                <a:solidFill>
                  <a:schemeClr val="tx1">
                    <a:lumMod val="75000"/>
                    <a:lumOff val="25000"/>
                  </a:schemeClr>
                </a:solidFill>
              </a:rPr>
              <a:t>log.info(</a:t>
            </a:r>
            <a:r>
              <a:rPr lang="fr-FR" dirty="0" err="1">
                <a:solidFill>
                  <a:schemeClr val="tx1">
                    <a:lumMod val="75000"/>
                    <a:lumOff val="25000"/>
                  </a:schemeClr>
                </a:solidFill>
              </a:rPr>
              <a:t>System.currentTimeMillis</a:t>
            </a:r>
            <a:r>
              <a:rPr lang="fr-FR" dirty="0">
                <a:solidFill>
                  <a:schemeClr val="tx1">
                    <a:lumMod val="75000"/>
                    <a:lumOff val="25000"/>
                  </a:schemeClr>
                </a:solidFill>
              </a:rPr>
              <a:t>() + "-- </a:t>
            </a:r>
            <a:r>
              <a:rPr lang="fr-FR" dirty="0" err="1">
                <a:solidFill>
                  <a:schemeClr val="tx1">
                    <a:lumMod val="75000"/>
                    <a:lumOff val="25000"/>
                  </a:schemeClr>
                </a:solidFill>
              </a:rPr>
              <a:t>waiting</a:t>
            </a:r>
            <a:r>
              <a:rPr lang="fr-FR" dirty="0">
                <a:solidFill>
                  <a:schemeClr val="tx1">
                    <a:lumMod val="75000"/>
                    <a:lumOff val="25000"/>
                  </a:schemeClr>
                </a:solidFill>
              </a:rPr>
              <a:t> for data...");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 records) { </a:t>
            </a:r>
          </a:p>
          <a:p>
            <a:pPr lvl="3"/>
            <a:r>
              <a:rPr lang="en-US" dirty="0">
                <a:solidFill>
                  <a:schemeClr val="tx1">
                    <a:lumMod val="75000"/>
                    <a:lumOff val="25000"/>
                  </a:schemeClr>
                </a:solidFill>
              </a:rPr>
              <a:t>log.info("offset = %d, key = %</a:t>
            </a:r>
            <a:r>
              <a:rPr lang="en-US" dirty="0" err="1">
                <a:solidFill>
                  <a:schemeClr val="tx1">
                    <a:lumMod val="75000"/>
                    <a:lumOff val="25000"/>
                  </a:schemeClr>
                </a:solidFill>
              </a:rPr>
              <a:t>s,value</a:t>
            </a:r>
            <a:r>
              <a:rPr lang="en-US" dirty="0">
                <a:solidFill>
                  <a:schemeClr val="tx1">
                    <a:lumMod val="75000"/>
                    <a:lumOff val="25000"/>
                  </a:schemeClr>
                </a:solidFill>
              </a:rPr>
              <a:t> = %s\n", </a:t>
            </a:r>
          </a:p>
          <a:p>
            <a:pPr lvl="3"/>
            <a:r>
              <a:rPr lang="en-US" dirty="0" err="1">
                <a:solidFill>
                  <a:schemeClr val="tx1">
                    <a:lumMod val="75000"/>
                    <a:lumOff val="25000"/>
                  </a:schemeClr>
                </a:solidFill>
              </a:rPr>
              <a:t>record.offset</a:t>
            </a:r>
            <a:r>
              <a:rPr lang="en-US" dirty="0">
                <a:solidFill>
                  <a:schemeClr val="tx1">
                    <a:lumMod val="75000"/>
                    <a:lumOff val="25000"/>
                  </a:schemeClr>
                </a:solidFill>
              </a:rPr>
              <a:t>(), </a:t>
            </a:r>
            <a:r>
              <a:rPr lang="en-US" dirty="0" err="1">
                <a:solidFill>
                  <a:schemeClr val="tx1">
                    <a:lumMod val="75000"/>
                    <a:lumOff val="25000"/>
                  </a:schemeClr>
                </a:solidFill>
              </a:rPr>
              <a:t>record.key</a:t>
            </a:r>
            <a:r>
              <a:rPr lang="en-US" dirty="0">
                <a:solidFill>
                  <a:schemeClr val="tx1">
                    <a:lumMod val="75000"/>
                    <a:lumOff val="25000"/>
                  </a:schemeClr>
                </a:solidFill>
              </a:rPr>
              <a:t>(),</a:t>
            </a:r>
            <a:r>
              <a:rPr lang="en-US" dirty="0" err="1">
                <a:solidFill>
                  <a:schemeClr val="tx1">
                    <a:lumMod val="75000"/>
                    <a:lumOff val="25000"/>
                  </a:schemeClr>
                </a:solidFill>
              </a:rPr>
              <a:t>record.value</a:t>
            </a:r>
            <a:r>
              <a:rPr lang="en-US" dirty="0">
                <a:solidFill>
                  <a:schemeClr val="tx1">
                    <a:lumMod val="75000"/>
                    <a:lumOff val="25000"/>
                  </a:schemeClr>
                </a:solidFill>
              </a:rPr>
              <a:t>()); </a:t>
            </a:r>
          </a:p>
          <a:p>
            <a:pPr lvl="2"/>
            <a:r>
              <a:rPr lang="fr-FR" dirty="0">
                <a:solidFill>
                  <a:schemeClr val="tx1">
                    <a:lumMod val="75000"/>
                    <a:lumOff val="25000"/>
                  </a:schemeClr>
                </a:solidFill>
              </a:rPr>
              <a:t>} </a:t>
            </a:r>
          </a:p>
          <a:p>
            <a:pPr lvl="2"/>
            <a:r>
              <a:rPr lang="en-US" dirty="0">
                <a:solidFill>
                  <a:schemeClr val="tx1">
                    <a:lumMod val="75000"/>
                    <a:lumOff val="25000"/>
                  </a:schemeClr>
                </a:solidFill>
              </a:rPr>
              <a:t>for (</a:t>
            </a:r>
            <a:r>
              <a:rPr lang="en-US" dirty="0" err="1">
                <a:solidFill>
                  <a:schemeClr val="tx1">
                    <a:lumMod val="75000"/>
                    <a:lumOff val="25000"/>
                  </a:schemeClr>
                </a:solidFill>
              </a:rPr>
              <a:t>TopicPartition</a:t>
            </a:r>
            <a:r>
              <a:rPr lang="en-US" dirty="0">
                <a:solidFill>
                  <a:schemeClr val="tx1">
                    <a:lumMod val="75000"/>
                    <a:lumOff val="25000"/>
                  </a:schemeClr>
                </a:solidFill>
              </a:rPr>
              <a:t> </a:t>
            </a:r>
            <a:r>
              <a:rPr lang="en-US" dirty="0" err="1">
                <a:solidFill>
                  <a:schemeClr val="tx1">
                    <a:lumMod val="75000"/>
                    <a:lumOff val="25000"/>
                  </a:schemeClr>
                </a:solidFill>
              </a:rPr>
              <a:t>tp</a:t>
            </a:r>
            <a:r>
              <a:rPr lang="en-US" dirty="0">
                <a:solidFill>
                  <a:schemeClr val="tx1">
                    <a:lumMod val="75000"/>
                    <a:lumOff val="25000"/>
                  </a:schemeClr>
                </a:solidFill>
              </a:rPr>
              <a:t>: </a:t>
            </a:r>
            <a:r>
              <a:rPr lang="en-US" dirty="0" err="1">
                <a:solidFill>
                  <a:schemeClr val="tx1">
                    <a:lumMod val="75000"/>
                    <a:lumOff val="25000"/>
                  </a:schemeClr>
                </a:solidFill>
              </a:rPr>
              <a:t>consumer.assignment</a:t>
            </a:r>
            <a:r>
              <a:rPr lang="en-US" dirty="0">
                <a:solidFill>
                  <a:schemeClr val="tx1">
                    <a:lumMod val="75000"/>
                    <a:lumOff val="25000"/>
                  </a:schemeClr>
                </a:solidFill>
              </a:rPr>
              <a:t>()) </a:t>
            </a:r>
          </a:p>
          <a:p>
            <a:pPr lvl="2"/>
            <a:r>
              <a:rPr lang="en-US" dirty="0">
                <a:solidFill>
                  <a:schemeClr val="tx1">
                    <a:lumMod val="75000"/>
                    <a:lumOff val="25000"/>
                  </a:schemeClr>
                </a:solidFill>
              </a:rPr>
              <a:t>	log.info("Committing offset </a:t>
            </a:r>
            <a:r>
              <a:rPr lang="en-US" dirty="0" err="1">
                <a:solidFill>
                  <a:schemeClr val="tx1">
                    <a:lumMod val="75000"/>
                    <a:lumOff val="25000"/>
                  </a:schemeClr>
                </a:solidFill>
              </a:rPr>
              <a:t>atposition</a:t>
            </a:r>
            <a:r>
              <a:rPr lang="en-US" dirty="0">
                <a:solidFill>
                  <a:schemeClr val="tx1">
                    <a:lumMod val="75000"/>
                    <a:lumOff val="25000"/>
                  </a:schemeClr>
                </a:solidFill>
              </a:rPr>
              <a:t>:"+</a:t>
            </a:r>
            <a:r>
              <a:rPr lang="en-US" dirty="0" err="1">
                <a:solidFill>
                  <a:schemeClr val="tx1">
                    <a:lumMod val="75000"/>
                    <a:lumOff val="25000"/>
                  </a:schemeClr>
                </a:solidFill>
              </a:rPr>
              <a:t>consumer.position</a:t>
            </a:r>
            <a:r>
              <a:rPr lang="en-US" dirty="0">
                <a:solidFill>
                  <a:schemeClr val="tx1">
                    <a:lumMod val="75000"/>
                    <a:lumOff val="25000"/>
                  </a:schemeClr>
                </a:solidFill>
              </a:rPr>
              <a:t>(</a:t>
            </a:r>
            <a:r>
              <a:rPr lang="en-US" dirty="0" err="1">
                <a:solidFill>
                  <a:schemeClr val="tx1">
                    <a:lumMod val="75000"/>
                    <a:lumOff val="25000"/>
                  </a:schemeClr>
                </a:solidFill>
              </a:rPr>
              <a:t>tp</a:t>
            </a:r>
            <a:r>
              <a:rPr lang="en-US" dirty="0">
                <a:solidFill>
                  <a:schemeClr val="tx1">
                    <a:lumMod val="75000"/>
                    <a:lumOff val="25000"/>
                  </a:schemeClr>
                </a:solidFill>
              </a:rPr>
              <a:t>)); </a:t>
            </a:r>
          </a:p>
          <a:p>
            <a:pPr lvl="2"/>
            <a:r>
              <a:rPr lang="fr-FR" dirty="0">
                <a:solidFill>
                  <a:schemeClr val="tx1">
                    <a:lumMod val="75000"/>
                    <a:lumOff val="25000"/>
                  </a:schemeClr>
                </a:solidFill>
              </a:rPr>
              <a:t>	</a:t>
            </a:r>
            <a:r>
              <a:rPr lang="fr-FR" dirty="0" err="1">
                <a:solidFill>
                  <a:schemeClr val="tx1">
                    <a:lumMod val="75000"/>
                    <a:lumOff val="25000"/>
                  </a:schemeClr>
                </a:solidFill>
              </a:rPr>
              <a:t>movingAvg.consumer.commitSync</a:t>
            </a:r>
            <a:r>
              <a:rPr lang="fr-FR" dirty="0">
                <a:solidFill>
                  <a:schemeClr val="tx1">
                    <a:lumMod val="75000"/>
                    <a:lumOff val="25000"/>
                  </a:schemeClr>
                </a:solidFill>
              </a:rPr>
              <a:t>(); </a:t>
            </a:r>
          </a:p>
          <a:p>
            <a:pPr lvl="1"/>
            <a:r>
              <a:rPr lang="fr-FR" dirty="0">
                <a:solidFill>
                  <a:schemeClr val="tx1">
                    <a:lumMod val="75000"/>
                    <a:lumOff val="25000"/>
                  </a:schemeClr>
                </a:solidFill>
              </a:rPr>
              <a:t>	}</a:t>
            </a:r>
          </a:p>
          <a:p>
            <a:r>
              <a:rPr lang="fr-FR" b="1" dirty="0">
                <a:solidFill>
                  <a:schemeClr val="tx1">
                    <a:lumMod val="75000"/>
                    <a:lumOff val="25000"/>
                  </a:schemeClr>
                </a:solidFill>
              </a:rPr>
              <a:t>} catch (</a:t>
            </a:r>
            <a:r>
              <a:rPr lang="fr-FR" b="1" dirty="0" err="1">
                <a:solidFill>
                  <a:schemeClr val="tx1">
                    <a:lumMod val="75000"/>
                    <a:lumOff val="25000"/>
                  </a:schemeClr>
                </a:solidFill>
              </a:rPr>
              <a:t>WakeupException</a:t>
            </a:r>
            <a:r>
              <a:rPr lang="fr-FR" b="1" dirty="0">
                <a:solidFill>
                  <a:schemeClr val="tx1">
                    <a:lumMod val="75000"/>
                    <a:lumOff val="25000"/>
                  </a:schemeClr>
                </a:solidFill>
              </a:rPr>
              <a:t> e) {</a:t>
            </a:r>
          </a:p>
          <a:p>
            <a:r>
              <a:rPr lang="fr-FR" dirty="0">
                <a:solidFill>
                  <a:schemeClr val="tx1">
                    <a:lumMod val="75000"/>
                    <a:lumOff val="25000"/>
                  </a:schemeClr>
                </a:solidFill>
              </a:rPr>
              <a:t>} </a:t>
            </a:r>
            <a:r>
              <a:rPr lang="fr-FR" dirty="0" err="1">
                <a:solidFill>
                  <a:schemeClr val="tx1">
                    <a:lumMod val="75000"/>
                    <a:lumOff val="25000"/>
                  </a:schemeClr>
                </a:solidFill>
              </a:rPr>
              <a:t>finally</a:t>
            </a:r>
            <a:r>
              <a:rPr lang="fr-FR" dirty="0">
                <a:solidFill>
                  <a:schemeClr val="tx1">
                    <a:lumMod val="75000"/>
                    <a:lumOff val="25000"/>
                  </a:schemeClr>
                </a:solidFill>
              </a:rPr>
              <a:t> { </a:t>
            </a:r>
          </a:p>
          <a:p>
            <a:r>
              <a:rPr lang="fr-FR" dirty="0">
                <a:solidFill>
                  <a:schemeClr val="tx1">
                    <a:lumMod val="75000"/>
                    <a:lumOff val="25000"/>
                  </a:schemeClr>
                </a:solidFill>
              </a:rPr>
              <a:t>	</a:t>
            </a:r>
            <a:r>
              <a:rPr lang="fr-FR" dirty="0" err="1">
                <a:solidFill>
                  <a:schemeClr val="tx1">
                    <a:lumMod val="75000"/>
                    <a:lumOff val="25000"/>
                  </a:schemeClr>
                </a:solidFill>
              </a:rPr>
              <a:t>consumer.close</a:t>
            </a:r>
            <a:r>
              <a:rPr lang="fr-FR" dirty="0">
                <a:solidFill>
                  <a:schemeClr val="tx1">
                    <a:lumMod val="75000"/>
                    <a:lumOff val="25000"/>
                  </a:schemeClr>
                </a:solidFill>
              </a:rPr>
              <a:t>(); </a:t>
            </a:r>
          </a:p>
          <a:p>
            <a:r>
              <a:rPr lang="en-US" dirty="0">
                <a:solidFill>
                  <a:schemeClr val="tx1">
                    <a:lumMod val="75000"/>
                    <a:lumOff val="25000"/>
                  </a:schemeClr>
                </a:solidFill>
              </a:rPr>
              <a:t> 	log.info("Closed consumer and we are done");</a:t>
            </a:r>
          </a:p>
          <a:p>
            <a:r>
              <a:rPr lang="fr-FR" dirty="0">
                <a:solidFill>
                  <a:schemeClr val="tx1">
                    <a:lumMod val="75000"/>
                    <a:lumOff val="25000"/>
                  </a:schemeClr>
                </a:solidFill>
              </a:rPr>
              <a:t>}</a:t>
            </a:r>
          </a:p>
          <a:p>
            <a:endParaRPr lang="en-US" dirty="0"/>
          </a:p>
          <a:p>
            <a:endParaRPr lang="fr-FR" dirty="0">
              <a:solidFill>
                <a:schemeClr val="tx1">
                  <a:lumMod val="75000"/>
                  <a:lumOff val="25000"/>
                </a:schemeClr>
              </a:solidFill>
            </a:endParaRPr>
          </a:p>
          <a:p>
            <a:endParaRPr lang="fr-FR" dirty="0"/>
          </a:p>
          <a:p>
            <a:endParaRPr lang="fr-FR" dirty="0"/>
          </a:p>
          <a:p>
            <a:endParaRPr lang="fr-FR" dirty="0"/>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70221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C579-F4ED-A7D8-E27A-CCD94B47430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3AAA0EF-4B24-34C3-F8A9-B4C749C6138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KAFKA ORIGINE – Chez LinkedIn</a:t>
            </a:r>
          </a:p>
        </p:txBody>
      </p:sp>
      <p:sp>
        <p:nvSpPr>
          <p:cNvPr id="6" name="TextBox 13">
            <a:extLst>
              <a:ext uri="{FF2B5EF4-FFF2-40B4-BE49-F238E27FC236}">
                <a16:creationId xmlns:a16="http://schemas.microsoft.com/office/drawing/2014/main" id="{559F8218-E656-7E19-4B74-8EA52809DE70}"/>
              </a:ext>
            </a:extLst>
          </p:cNvPr>
          <p:cNvSpPr txBox="1"/>
          <p:nvPr/>
        </p:nvSpPr>
        <p:spPr>
          <a:xfrm>
            <a:off x="464872" y="1158723"/>
            <a:ext cx="10104377" cy="6155531"/>
          </a:xfrm>
          <a:prstGeom prst="rect">
            <a:avLst/>
          </a:prstGeom>
          <a:noFill/>
        </p:spPr>
        <p:txBody>
          <a:bodyPr wrap="square">
            <a:spAutoFit/>
          </a:bodyPr>
          <a:lstStyle/>
          <a:p>
            <a:endParaRPr lang="fr-FR" dirty="0"/>
          </a:p>
          <a:p>
            <a:pPr lvl="0"/>
            <a:r>
              <a:rPr lang="fr-FR" sz="2800" dirty="0">
                <a:solidFill>
                  <a:schemeClr val="tx1">
                    <a:lumMod val="75000"/>
                    <a:lumOff val="25000"/>
                  </a:schemeClr>
                </a:solidFill>
              </a:rPr>
              <a:t>Initié par </a:t>
            </a:r>
            <a:r>
              <a:rPr lang="fr-FR" sz="2800" i="1" dirty="0">
                <a:solidFill>
                  <a:schemeClr val="tx1">
                    <a:lumMod val="75000"/>
                    <a:lumOff val="25000"/>
                  </a:schemeClr>
                </a:solidFill>
              </a:rPr>
              <a:t>LinkedIn,</a:t>
            </a:r>
            <a:r>
              <a:rPr lang="fr-FR" sz="2800" dirty="0">
                <a:solidFill>
                  <a:schemeClr val="tx1">
                    <a:lumMod val="75000"/>
                    <a:lumOff val="25000"/>
                  </a:schemeClr>
                </a:solidFill>
              </a:rPr>
              <a:t> mis en </a:t>
            </a:r>
            <a:r>
              <a:rPr lang="fr-FR" sz="2800" dirty="0" err="1">
                <a:solidFill>
                  <a:schemeClr val="tx1">
                    <a:lumMod val="75000"/>
                    <a:lumOff val="25000"/>
                  </a:schemeClr>
                </a:solidFill>
              </a:rPr>
              <a:t>OpenSource</a:t>
            </a:r>
            <a:r>
              <a:rPr lang="fr-FR" sz="2800" dirty="0">
                <a:solidFill>
                  <a:schemeClr val="tx1">
                    <a:lumMod val="75000"/>
                    <a:lumOff val="25000"/>
                  </a:schemeClr>
                </a:solidFill>
              </a:rPr>
              <a:t> en 2011</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Écrit en </a:t>
            </a:r>
            <a:r>
              <a:rPr lang="fr-FR" sz="2800" i="1" dirty="0">
                <a:solidFill>
                  <a:schemeClr val="tx1">
                    <a:lumMod val="75000"/>
                    <a:lumOff val="25000"/>
                  </a:schemeClr>
                </a:solidFill>
              </a:rPr>
              <a:t>Scala</a:t>
            </a:r>
            <a:r>
              <a:rPr lang="fr-FR" sz="2800" dirty="0">
                <a:solidFill>
                  <a:schemeClr val="tx1">
                    <a:lumMod val="75000"/>
                    <a:lumOff val="25000"/>
                  </a:schemeClr>
                </a:solidFill>
              </a:rPr>
              <a:t> et </a:t>
            </a:r>
            <a:r>
              <a:rPr lang="fr-FR" sz="2800" i="1" dirty="0">
                <a:solidFill>
                  <a:schemeClr val="tx1">
                    <a:lumMod val="75000"/>
                    <a:lumOff val="25000"/>
                  </a:schemeClr>
                </a:solidFill>
              </a:rPr>
              <a:t>Java</a:t>
            </a:r>
          </a:p>
          <a:p>
            <a:pPr lvl="0"/>
            <a:endParaRPr lang="fr-FR" sz="2800" i="1" dirty="0">
              <a:solidFill>
                <a:schemeClr val="tx1">
                  <a:lumMod val="75000"/>
                  <a:lumOff val="25000"/>
                </a:schemeClr>
              </a:solidFill>
            </a:endParaRPr>
          </a:p>
          <a:p>
            <a:pPr lvl="0"/>
            <a:r>
              <a:rPr lang="fr-FR" sz="2800" dirty="0">
                <a:solidFill>
                  <a:schemeClr val="tx1">
                    <a:lumMod val="75000"/>
                    <a:lumOff val="25000"/>
                  </a:schemeClr>
                </a:solidFill>
              </a:rPr>
              <a:t>Au départ, un message broker gérant une file de messages</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A évolué pour devenir une plate-forme de streaming d'événements temps-réel</a:t>
            </a:r>
          </a:p>
          <a:p>
            <a:pPr lvl="0"/>
            <a:endParaRPr lang="fr-FR" sz="2800" dirty="0">
              <a:solidFill>
                <a:schemeClr val="tx1">
                  <a:lumMod val="75000"/>
                  <a:lumOff val="25000"/>
                </a:schemeClr>
              </a:solidFill>
            </a:endParaRPr>
          </a:p>
          <a:p>
            <a:pPr lvl="0"/>
            <a:r>
              <a:rPr lang="fr-FR" sz="2800" dirty="0">
                <a:solidFill>
                  <a:schemeClr val="tx1">
                    <a:lumMod val="75000"/>
                    <a:lumOff val="25000"/>
                  </a:schemeClr>
                </a:solidFill>
              </a:rPr>
              <a:t>Organisé en cluster, taillé pour le </a:t>
            </a:r>
            <a:r>
              <a:rPr lang="fr-FR" sz="2800" dirty="0" err="1">
                <a:solidFill>
                  <a:schemeClr val="tx1">
                    <a:lumMod val="75000"/>
                    <a:lumOff val="25000"/>
                  </a:schemeClr>
                </a:solidFill>
              </a:rPr>
              <a:t>BigData</a:t>
            </a:r>
            <a:r>
              <a:rPr lang="fr-FR" sz="2800" dirty="0">
                <a:solidFill>
                  <a:schemeClr val="tx1">
                    <a:lumMod val="75000"/>
                    <a:lumOff val="25000"/>
                  </a:schemeClr>
                </a:solidFill>
              </a:rPr>
              <a:t>, il est basé sur l’abstraction « d’un journal de commit distribué »</a:t>
            </a:r>
          </a:p>
          <a:p>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sz="1400" dirty="0">
                <a:solidFill>
                  <a:schemeClr val="tx1">
                    <a:lumMod val="75000"/>
                    <a:lumOff val="25000"/>
                  </a:schemeClr>
                </a:solidFill>
                <a:latin typeface="Arial" panose="020B0604020202020204" pitchFamily="34" charset="0"/>
                <a:cs typeface="Arial" panose="020B0604020202020204" pitchFamily="34" charset="0"/>
              </a:rPr>
              <a:t> </a:t>
            </a:r>
            <a:endParaRPr lang="fr-FR" sz="1400" dirty="0">
              <a:solidFill>
                <a:srgbClr val="E847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887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F1D9-E322-BFEF-1794-75BB5A529912}"/>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E735CC42-B9CF-2323-32CC-2B963DB164B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2DED03BE-BED5-2E03-E8C5-697F2886A748}"/>
              </a:ext>
            </a:extLst>
          </p:cNvPr>
          <p:cNvSpPr txBox="1"/>
          <p:nvPr/>
        </p:nvSpPr>
        <p:spPr>
          <a:xfrm>
            <a:off x="192216" y="955004"/>
            <a:ext cx="10104377" cy="13142059"/>
          </a:xfrm>
          <a:prstGeom prst="rect">
            <a:avLst/>
          </a:prstGeom>
          <a:noFill/>
        </p:spPr>
        <p:txBody>
          <a:bodyPr wrap="square">
            <a:spAutoFit/>
          </a:bodyPr>
          <a:lstStyle/>
          <a:p>
            <a:endParaRPr lang="fr-FR" sz="2800" dirty="0"/>
          </a:p>
          <a:p>
            <a:r>
              <a:rPr lang="fr-FR" sz="2800" dirty="0">
                <a:solidFill>
                  <a:schemeClr val="tx1">
                    <a:lumMod val="75000"/>
                    <a:lumOff val="25000"/>
                  </a:schemeClr>
                </a:solidFill>
              </a:rPr>
              <a:t>Si l’application ne comporte que des consommateurs dédiés statiquement à des partitions, alors la fonctionnalité de groupe n’est pas nécessaire.</a:t>
            </a:r>
          </a:p>
          <a:p>
            <a:endParaRPr lang="fr-FR" sz="2800" dirty="0">
              <a:solidFill>
                <a:schemeClr val="tx1">
                  <a:lumMod val="75000"/>
                  <a:lumOff val="25000"/>
                </a:schemeClr>
              </a:solidFill>
            </a:endParaRPr>
          </a:p>
          <a:p>
            <a:r>
              <a:rPr lang="fr-FR" sz="2800" dirty="0">
                <a:solidFill>
                  <a:schemeClr val="tx1">
                    <a:lumMod val="75000"/>
                    <a:lumOff val="25000"/>
                  </a:schemeClr>
                </a:solidFill>
              </a:rPr>
              <a:t>Dans ce cas, l’application assigne explicitement les partitions à ses consommateurs.</a:t>
            </a:r>
          </a:p>
          <a:p>
            <a:endParaRPr lang="fr-FR" sz="2800" dirty="0">
              <a:solidFill>
                <a:schemeClr val="tx1">
                  <a:lumMod val="75000"/>
                  <a:lumOff val="25000"/>
                </a:schemeClr>
              </a:solidFill>
            </a:endParaRPr>
          </a:p>
          <a:p>
            <a:r>
              <a:rPr lang="fr-FR" sz="2800" dirty="0">
                <a:solidFill>
                  <a:schemeClr val="tx1">
                    <a:lumMod val="75000"/>
                    <a:lumOff val="25000"/>
                  </a:schemeClr>
                </a:solidFill>
              </a:rPr>
              <a:t>L’API </a:t>
            </a:r>
            <a:r>
              <a:rPr lang="fr-FR" sz="2800" b="1" i="1" dirty="0" err="1">
                <a:solidFill>
                  <a:schemeClr val="tx1">
                    <a:lumMod val="75000"/>
                    <a:lumOff val="25000"/>
                  </a:schemeClr>
                </a:solidFill>
              </a:rPr>
              <a:t>assign</a:t>
            </a:r>
            <a:r>
              <a:rPr lang="fr-FR" sz="2800" b="1" i="1" dirty="0">
                <a:solidFill>
                  <a:schemeClr val="tx1">
                    <a:lumMod val="75000"/>
                    <a:lumOff val="25000"/>
                  </a:schemeClr>
                </a:solidFill>
              </a:rPr>
              <a:t>() </a:t>
            </a:r>
            <a:r>
              <a:rPr lang="fr-FR" sz="2800" dirty="0">
                <a:solidFill>
                  <a:schemeClr val="tx1">
                    <a:lumMod val="75000"/>
                    <a:lumOff val="25000"/>
                  </a:schemeClr>
                </a:solidFill>
              </a:rPr>
              <a:t>est alors utilisée à la place de </a:t>
            </a:r>
            <a:r>
              <a:rPr lang="fr-FR" sz="2800" i="1" dirty="0" err="1">
                <a:solidFill>
                  <a:schemeClr val="tx1">
                    <a:lumMod val="75000"/>
                    <a:lumOff val="25000"/>
                  </a:schemeClr>
                </a:solidFill>
              </a:rPr>
              <a:t>subscribe</a:t>
            </a:r>
            <a:r>
              <a:rPr lang="fr-FR" sz="2800" i="1" dirty="0">
                <a:solidFill>
                  <a:schemeClr val="tx1">
                    <a:lumMod val="75000"/>
                    <a:lumOff val="25000"/>
                  </a:schemeClr>
                </a:solidFill>
              </a:rPr>
              <a:t>()</a:t>
            </a:r>
            <a:endParaRPr lang="fr-FR" dirty="0">
              <a:solidFill>
                <a:schemeClr val="tx1">
                  <a:lumMod val="75000"/>
                  <a:lumOff val="25000"/>
                </a:schemeClr>
              </a:solidFill>
            </a:endParaRP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698686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F9CB-94DE-8110-BEEF-3BB843EB64C0}"/>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7BFCF6E-DDA5-E074-A0CD-BE145288F85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Affectation statique des partitions</a:t>
            </a:r>
          </a:p>
        </p:txBody>
      </p:sp>
      <p:sp>
        <p:nvSpPr>
          <p:cNvPr id="6" name="TextBox 13">
            <a:extLst>
              <a:ext uri="{FF2B5EF4-FFF2-40B4-BE49-F238E27FC236}">
                <a16:creationId xmlns:a16="http://schemas.microsoft.com/office/drawing/2014/main" id="{A3571AFB-077D-FA5A-D170-CCFFE59BF19B}"/>
              </a:ext>
            </a:extLst>
          </p:cNvPr>
          <p:cNvSpPr txBox="1"/>
          <p:nvPr/>
        </p:nvSpPr>
        <p:spPr>
          <a:xfrm>
            <a:off x="192216" y="955004"/>
            <a:ext cx="10104377" cy="14403943"/>
          </a:xfrm>
          <a:prstGeom prst="rect">
            <a:avLst/>
          </a:prstGeom>
          <a:noFill/>
        </p:spPr>
        <p:txBody>
          <a:bodyPr wrap="square">
            <a:spAutoFit/>
          </a:bodyPr>
          <a:lstStyle/>
          <a:p>
            <a:endParaRPr lang="fr-FR" sz="2800" dirty="0"/>
          </a:p>
          <a:p>
            <a:endParaRPr lang="fr-FR" dirty="0"/>
          </a:p>
          <a:p>
            <a:r>
              <a:rPr lang="fr-FR" dirty="0">
                <a:solidFill>
                  <a:schemeClr val="tx1">
                    <a:lumMod val="75000"/>
                    <a:lumOff val="25000"/>
                  </a:schemeClr>
                </a:solidFill>
              </a:rPr>
              <a:t>List&lt;</a:t>
            </a:r>
            <a:r>
              <a:rPr lang="fr-FR" dirty="0" err="1">
                <a:solidFill>
                  <a:schemeClr val="tx1">
                    <a:lumMod val="75000"/>
                    <a:lumOff val="25000"/>
                  </a:schemeClr>
                </a:solidFill>
              </a:rPr>
              <a:t>PartitionInfo</a:t>
            </a:r>
            <a:r>
              <a:rPr lang="fr-FR" dirty="0">
                <a:solidFill>
                  <a:schemeClr val="tx1">
                    <a:lumMod val="75000"/>
                    <a:lumOff val="25000"/>
                  </a:schemeClr>
                </a:solidFill>
              </a:rPr>
              <a:t>&gt;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a:t>
            </a:r>
          </a:p>
          <a:p>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consumer.partitionsFor</a:t>
            </a:r>
            <a:r>
              <a:rPr lang="fr-FR" dirty="0">
                <a:solidFill>
                  <a:schemeClr val="tx1">
                    <a:lumMod val="75000"/>
                    <a:lumOff val="25000"/>
                  </a:schemeClr>
                </a:solidFill>
              </a:rPr>
              <a:t>("topic");</a:t>
            </a:r>
          </a:p>
          <a:p>
            <a:r>
              <a:rPr lang="fr-FR" dirty="0">
                <a:solidFill>
                  <a:schemeClr val="tx1">
                    <a:lumMod val="75000"/>
                    <a:lumOff val="25000"/>
                  </a:schemeClr>
                </a:solidFill>
              </a:rPr>
              <a:t>if (</a:t>
            </a:r>
            <a:r>
              <a:rPr lang="fr-FR" dirty="0" err="1">
                <a:solidFill>
                  <a:schemeClr val="tx1">
                    <a:lumMod val="75000"/>
                    <a:lumOff val="25000"/>
                  </a:schemeClr>
                </a:solidFill>
              </a:rPr>
              <a:t>partitionInfos</a:t>
            </a:r>
            <a:r>
              <a:rPr lang="fr-FR" dirty="0">
                <a:solidFill>
                  <a:schemeClr val="tx1">
                    <a:lumMod val="75000"/>
                    <a:lumOff val="25000"/>
                  </a:schemeClr>
                </a:solidFill>
              </a:rPr>
              <a:t> != </a:t>
            </a:r>
            <a:r>
              <a:rPr lang="fr-FR" dirty="0" err="1">
                <a:solidFill>
                  <a:schemeClr val="tx1">
                    <a:lumMod val="75000"/>
                    <a:lumOff val="25000"/>
                  </a:schemeClr>
                </a:solidFill>
              </a:rPr>
              <a:t>null</a:t>
            </a:r>
            <a:r>
              <a:rPr lang="fr-FR" dirty="0">
                <a:solidFill>
                  <a:schemeClr val="tx1">
                    <a:lumMod val="75000"/>
                    <a:lumOff val="25000"/>
                  </a:schemeClr>
                </a:solidFill>
              </a:rPr>
              <a:t>) { </a:t>
            </a:r>
          </a:p>
          <a:p>
            <a:pPr lvl="1"/>
            <a:r>
              <a:rPr lang="fr-FR" dirty="0">
                <a:solidFill>
                  <a:schemeClr val="tx1">
                    <a:lumMod val="75000"/>
                    <a:lumOff val="25000"/>
                  </a:schemeClr>
                </a:solidFill>
              </a:rPr>
              <a:t>for (</a:t>
            </a:r>
            <a:r>
              <a:rPr lang="fr-FR" dirty="0" err="1">
                <a:solidFill>
                  <a:schemeClr val="tx1">
                    <a:lumMod val="75000"/>
                    <a:lumOff val="25000"/>
                  </a:schemeClr>
                </a:solidFill>
              </a:rPr>
              <a:t>PartitionInfo</a:t>
            </a:r>
            <a:r>
              <a:rPr lang="fr-FR" dirty="0">
                <a:solidFill>
                  <a:schemeClr val="tx1">
                    <a:lumMod val="75000"/>
                    <a:lumOff val="25000"/>
                  </a:schemeClr>
                </a:solidFill>
              </a:rPr>
              <a:t> partition : </a:t>
            </a:r>
            <a:r>
              <a:rPr lang="fr-FR" dirty="0" err="1">
                <a:solidFill>
                  <a:schemeClr val="tx1">
                    <a:lumMod val="75000"/>
                    <a:lumOff val="25000"/>
                  </a:schemeClr>
                </a:solidFill>
              </a:rPr>
              <a:t>partitionInfos</a:t>
            </a:r>
            <a:r>
              <a:rPr lang="fr-FR" dirty="0">
                <a:solidFill>
                  <a:schemeClr val="tx1">
                    <a:lumMod val="75000"/>
                    <a:lumOff val="25000"/>
                  </a:schemeClr>
                </a:solidFill>
              </a:rPr>
              <a:t>) </a:t>
            </a:r>
          </a:p>
          <a:p>
            <a:pPr lvl="1"/>
            <a:r>
              <a:rPr lang="fr-FR" dirty="0">
                <a:solidFill>
                  <a:schemeClr val="tx1">
                    <a:lumMod val="75000"/>
                    <a:lumOff val="25000"/>
                  </a:schemeClr>
                </a:solidFill>
              </a:rPr>
              <a:t>	</a:t>
            </a:r>
            <a:r>
              <a:rPr lang="fr-FR" dirty="0" err="1">
                <a:solidFill>
                  <a:schemeClr val="tx1">
                    <a:lumMod val="75000"/>
                    <a:lumOff val="25000"/>
                  </a:schemeClr>
                </a:solidFill>
              </a:rPr>
              <a:t>partitions.add</a:t>
            </a:r>
            <a:r>
              <a:rPr lang="fr-FR" dirty="0">
                <a:solidFill>
                  <a:schemeClr val="tx1">
                    <a:lumMod val="75000"/>
                    <a:lumOff val="25000"/>
                  </a:schemeClr>
                </a:solidFill>
              </a:rPr>
              <a:t>(new </a:t>
            </a:r>
            <a:r>
              <a:rPr lang="fr-FR" dirty="0" err="1">
                <a:solidFill>
                  <a:schemeClr val="tx1">
                    <a:lumMod val="75000"/>
                    <a:lumOff val="25000"/>
                  </a:schemeClr>
                </a:solidFill>
              </a:rPr>
              <a:t>TopicPartition</a:t>
            </a:r>
            <a:r>
              <a:rPr lang="fr-FR" dirty="0">
                <a:solidFill>
                  <a:schemeClr val="tx1">
                    <a:lumMod val="75000"/>
                    <a:lumOff val="25000"/>
                  </a:schemeClr>
                </a:solidFill>
              </a:rPr>
              <a:t>(</a:t>
            </a:r>
            <a:r>
              <a:rPr lang="fr-FR" dirty="0" err="1">
                <a:solidFill>
                  <a:schemeClr val="tx1">
                    <a:lumMod val="75000"/>
                    <a:lumOff val="25000"/>
                  </a:schemeClr>
                </a:solidFill>
              </a:rPr>
              <a:t>partition.topic</a:t>
            </a:r>
            <a:r>
              <a:rPr lang="fr-FR" dirty="0">
                <a:solidFill>
                  <a:schemeClr val="tx1">
                    <a:lumMod val="75000"/>
                    <a:lumOff val="25000"/>
                  </a:schemeClr>
                </a:solidFill>
              </a:rPr>
              <a:t>(),</a:t>
            </a:r>
            <a:r>
              <a:rPr lang="fr-FR" dirty="0" err="1">
                <a:solidFill>
                  <a:schemeClr val="tx1">
                    <a:lumMod val="75000"/>
                    <a:lumOff val="25000"/>
                  </a:schemeClr>
                </a:solidFill>
              </a:rPr>
              <a:t>partition.partition</a:t>
            </a:r>
            <a:r>
              <a:rPr lang="fr-FR" dirty="0">
                <a:solidFill>
                  <a:schemeClr val="tx1">
                    <a:lumMod val="75000"/>
                    <a:lumOff val="25000"/>
                  </a:schemeClr>
                </a:solidFill>
              </a:rPr>
              <a:t>())); </a:t>
            </a:r>
          </a:p>
          <a:p>
            <a:pPr lvl="1"/>
            <a:r>
              <a:rPr lang="fr-FR" b="1" dirty="0" err="1">
                <a:solidFill>
                  <a:schemeClr val="tx1">
                    <a:lumMod val="75000"/>
                    <a:lumOff val="25000"/>
                  </a:schemeClr>
                </a:solidFill>
              </a:rPr>
              <a:t>consumer.assign</a:t>
            </a:r>
            <a:r>
              <a:rPr lang="fr-FR" b="1" dirty="0">
                <a:solidFill>
                  <a:schemeClr val="tx1">
                    <a:lumMod val="75000"/>
                    <a:lumOff val="25000"/>
                  </a:schemeClr>
                </a:solidFill>
              </a:rPr>
              <a:t>(partitions); </a:t>
            </a:r>
          </a:p>
          <a:p>
            <a:pPr lvl="1"/>
            <a:r>
              <a:rPr lang="fr-FR" dirty="0" err="1">
                <a:solidFill>
                  <a:schemeClr val="tx1">
                    <a:lumMod val="75000"/>
                    <a:lumOff val="25000"/>
                  </a:schemeClr>
                </a:solidFill>
              </a:rPr>
              <a:t>while</a:t>
            </a:r>
            <a:r>
              <a:rPr lang="fr-FR" dirty="0">
                <a:solidFill>
                  <a:schemeClr val="tx1">
                    <a:lumMod val="75000"/>
                    <a:lumOff val="25000"/>
                  </a:schemeClr>
                </a:solidFill>
              </a:rPr>
              <a:t> (</a:t>
            </a:r>
            <a:r>
              <a:rPr lang="fr-FR" dirty="0" err="1">
                <a:solidFill>
                  <a:schemeClr val="tx1">
                    <a:lumMod val="75000"/>
                    <a:lumOff val="25000"/>
                  </a:schemeClr>
                </a:solidFill>
              </a:rPr>
              <a:t>true</a:t>
            </a:r>
            <a:r>
              <a:rPr lang="fr-FR" dirty="0">
                <a:solidFill>
                  <a:schemeClr val="tx1">
                    <a:lumMod val="75000"/>
                    <a:lumOff val="25000"/>
                  </a:schemeClr>
                </a:solidFill>
              </a:rPr>
              <a:t>) { </a:t>
            </a:r>
          </a:p>
          <a:p>
            <a:pPr lvl="2"/>
            <a:r>
              <a:rPr lang="en-US" dirty="0" err="1">
                <a:solidFill>
                  <a:schemeClr val="tx1">
                    <a:lumMod val="75000"/>
                    <a:lumOff val="25000"/>
                  </a:schemeClr>
                </a:solidFill>
              </a:rPr>
              <a:t>ConsumerRecords</a:t>
            </a:r>
            <a:r>
              <a:rPr lang="en-US" dirty="0">
                <a:solidFill>
                  <a:schemeClr val="tx1">
                    <a:lumMod val="75000"/>
                    <a:lumOff val="25000"/>
                  </a:schemeClr>
                </a:solidFill>
              </a:rPr>
              <a:t>&lt;String, String&gt; records = </a:t>
            </a:r>
            <a:r>
              <a:rPr lang="en-US" dirty="0" err="1">
                <a:solidFill>
                  <a:schemeClr val="tx1">
                    <a:lumMod val="75000"/>
                    <a:lumOff val="25000"/>
                  </a:schemeClr>
                </a:solidFill>
              </a:rPr>
              <a:t>consumer.poll</a:t>
            </a:r>
            <a:r>
              <a:rPr lang="en-US" dirty="0">
                <a:solidFill>
                  <a:schemeClr val="tx1">
                    <a:lumMod val="75000"/>
                    <a:lumOff val="25000"/>
                  </a:schemeClr>
                </a:solidFill>
              </a:rPr>
              <a:t>(1000); </a:t>
            </a:r>
          </a:p>
          <a:p>
            <a:pPr lvl="2"/>
            <a:r>
              <a:rPr lang="en-US" dirty="0">
                <a:solidFill>
                  <a:schemeClr val="tx1">
                    <a:lumMod val="75000"/>
                    <a:lumOff val="25000"/>
                  </a:schemeClr>
                </a:solidFill>
              </a:rPr>
              <a:t>for (</a:t>
            </a:r>
            <a:r>
              <a:rPr lang="en-US" dirty="0" err="1">
                <a:solidFill>
                  <a:schemeClr val="tx1">
                    <a:lumMod val="75000"/>
                    <a:lumOff val="25000"/>
                  </a:schemeClr>
                </a:solidFill>
              </a:rPr>
              <a:t>ConsumerRecord</a:t>
            </a:r>
            <a:r>
              <a:rPr lang="en-US" dirty="0">
                <a:solidFill>
                  <a:schemeClr val="tx1">
                    <a:lumMod val="75000"/>
                    <a:lumOff val="25000"/>
                  </a:schemeClr>
                </a:solidFill>
              </a:rPr>
              <a:t>&lt;String, String&gt; record: records) { </a:t>
            </a:r>
          </a:p>
          <a:p>
            <a:pPr lvl="3"/>
            <a:r>
              <a:rPr lang="en-US" dirty="0">
                <a:solidFill>
                  <a:schemeClr val="tx1">
                    <a:lumMod val="75000"/>
                    <a:lumOff val="25000"/>
                  </a:schemeClr>
                </a:solidFill>
              </a:rPr>
              <a:t>log.info("topic = %s, partition = %s, offset = %d, customer = %s, country = %s\n", </a:t>
            </a:r>
            <a:r>
              <a:rPr lang="en-US" dirty="0" err="1">
                <a:solidFill>
                  <a:schemeClr val="tx1">
                    <a:lumMod val="75000"/>
                    <a:lumOff val="25000"/>
                  </a:schemeClr>
                </a:solidFill>
              </a:rPr>
              <a:t>record.topic</a:t>
            </a:r>
            <a:r>
              <a:rPr lang="en-US" dirty="0">
                <a:solidFill>
                  <a:schemeClr val="tx1">
                    <a:lumMod val="75000"/>
                    <a:lumOff val="25000"/>
                  </a:schemeClr>
                </a:solidFill>
              </a:rPr>
              <a:t>(), </a:t>
            </a:r>
            <a:r>
              <a:rPr lang="en-US" dirty="0" err="1">
                <a:solidFill>
                  <a:schemeClr val="tx1">
                    <a:lumMod val="75000"/>
                    <a:lumOff val="25000"/>
                  </a:schemeClr>
                </a:solidFill>
              </a:rPr>
              <a:t>record.partition</a:t>
            </a:r>
            <a:r>
              <a:rPr lang="en-US" dirty="0">
                <a:solidFill>
                  <a:schemeClr val="tx1">
                    <a:lumMod val="75000"/>
                    <a:lumOff val="25000"/>
                  </a:schemeClr>
                </a:solidFill>
              </a:rPr>
              <a:t>(), </a:t>
            </a:r>
            <a:r>
              <a:rPr lang="en-US" dirty="0" err="1">
                <a:solidFill>
                  <a:schemeClr val="tx1">
                    <a:lumMod val="75000"/>
                    <a:lumOff val="25000"/>
                  </a:schemeClr>
                </a:solidFill>
              </a:rPr>
              <a:t>record.offset</a:t>
            </a:r>
            <a:r>
              <a:rPr lang="en-US" dirty="0">
                <a:solidFill>
                  <a:schemeClr val="tx1">
                    <a:lumMod val="75000"/>
                    <a:lumOff val="25000"/>
                  </a:schemeClr>
                </a:solidFill>
              </a:rPr>
              <a:t>(), </a:t>
            </a:r>
          </a:p>
          <a:p>
            <a:pPr lvl="3"/>
            <a:r>
              <a:rPr lang="fr-FR" dirty="0" err="1">
                <a:solidFill>
                  <a:schemeClr val="tx1">
                    <a:lumMod val="75000"/>
                    <a:lumOff val="25000"/>
                  </a:schemeClr>
                </a:solidFill>
              </a:rPr>
              <a:t>record.key</a:t>
            </a:r>
            <a:r>
              <a:rPr lang="fr-FR" dirty="0">
                <a:solidFill>
                  <a:schemeClr val="tx1">
                    <a:lumMod val="75000"/>
                    <a:lumOff val="25000"/>
                  </a:schemeClr>
                </a:solidFill>
              </a:rPr>
              <a:t>(), </a:t>
            </a:r>
            <a:r>
              <a:rPr lang="fr-FR" dirty="0" err="1">
                <a:solidFill>
                  <a:schemeClr val="tx1">
                    <a:lumMod val="75000"/>
                    <a:lumOff val="25000"/>
                  </a:schemeClr>
                </a:solidFill>
              </a:rPr>
              <a:t>record.value</a:t>
            </a:r>
            <a:r>
              <a:rPr lang="fr-FR" dirty="0">
                <a:solidFill>
                  <a:schemeClr val="tx1">
                    <a:lumMod val="75000"/>
                    <a:lumOff val="25000"/>
                  </a:schemeClr>
                </a:solidFill>
              </a:rPr>
              <a:t>()); </a:t>
            </a:r>
          </a:p>
          <a:p>
            <a:pPr lvl="1"/>
            <a:r>
              <a:rPr lang="fr-FR" dirty="0">
                <a:solidFill>
                  <a:schemeClr val="tx1">
                    <a:lumMod val="75000"/>
                    <a:lumOff val="25000"/>
                  </a:schemeClr>
                </a:solidFill>
              </a:rPr>
              <a:t>	} </a:t>
            </a:r>
          </a:p>
          <a:p>
            <a:pPr lvl="1"/>
            <a:r>
              <a:rPr lang="fr-FR" dirty="0" err="1">
                <a:solidFill>
                  <a:schemeClr val="tx1">
                    <a:lumMod val="75000"/>
                    <a:lumOff val="25000"/>
                  </a:schemeClr>
                </a:solidFill>
              </a:rPr>
              <a:t>consumer.commitSync</a:t>
            </a:r>
            <a:r>
              <a:rPr lang="fr-FR" dirty="0">
                <a:solidFill>
                  <a:schemeClr val="tx1">
                    <a:lumMod val="75000"/>
                    <a:lumOff val="25000"/>
                  </a:schemeClr>
                </a:solidFill>
              </a:rPr>
              <a:t>(); </a:t>
            </a:r>
          </a:p>
          <a:p>
            <a:pPr lvl="1"/>
            <a:r>
              <a:rPr lang="fr-FR" dirty="0">
                <a:solidFill>
                  <a:schemeClr val="tx1">
                    <a:lumMod val="75000"/>
                    <a:lumOff val="25000"/>
                  </a:schemeClr>
                </a:solidFill>
              </a:rPr>
              <a:t>}</a:t>
            </a:r>
          </a:p>
          <a:p>
            <a:r>
              <a:rPr lang="fr-FR" dirty="0">
                <a:solidFill>
                  <a:schemeClr val="tx1">
                    <a:lumMod val="75000"/>
                    <a:lumOff val="25000"/>
                  </a:schemeClr>
                </a:solidFill>
              </a:rPr>
              <a:t>}</a:t>
            </a:r>
          </a:p>
          <a:p>
            <a:endParaRPr lang="fr-FR" dirty="0">
              <a:solidFill>
                <a:schemeClr val="tx1">
                  <a:lumMod val="75000"/>
                  <a:lumOff val="25000"/>
                </a:schemeClr>
              </a:solidFill>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8393142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F29D-F1BE-0C7D-8C63-35DD84E89B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3151DC03-899A-3D14-361E-063CB8A3C92E}"/>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6C38EA9-EABC-AEAD-D23A-CDE0F3DBFFAB}"/>
              </a:ext>
            </a:extLst>
          </p:cNvPr>
          <p:cNvSpPr txBox="1"/>
          <p:nvPr/>
        </p:nvSpPr>
        <p:spPr>
          <a:xfrm>
            <a:off x="192216" y="923831"/>
            <a:ext cx="10104377" cy="11203067"/>
          </a:xfrm>
          <a:prstGeom prst="rect">
            <a:avLst/>
          </a:prstGeom>
          <a:noFill/>
        </p:spPr>
        <p:txBody>
          <a:bodyPr wrap="square">
            <a:spAutoFit/>
          </a:bodyPr>
          <a:lstStyle/>
          <a:p>
            <a:pPr marL="285750" indent="-285750">
              <a:buFont typeface="Arial" panose="020B0604020202020204" pitchFamily="34" charset="0"/>
              <a:buChar char="•"/>
            </a:pPr>
            <a:r>
              <a:rPr lang="fr-FR" dirty="0">
                <a:solidFill>
                  <a:schemeClr val="tx1">
                    <a:lumMod val="75000"/>
                    <a:lumOff val="25000"/>
                  </a:schemeClr>
                </a:solidFill>
              </a:rPr>
              <a:t>A consumer can </a:t>
            </a:r>
            <a:r>
              <a:rPr lang="fr-FR" dirty="0" err="1">
                <a:solidFill>
                  <a:schemeClr val="tx1">
                    <a:lumMod val="75000"/>
                    <a:lumOff val="25000"/>
                  </a:schemeClr>
                </a:solidFill>
              </a:rPr>
              <a:t>subscribe</a:t>
            </a:r>
            <a:r>
              <a:rPr lang="fr-FR" dirty="0">
                <a:solidFill>
                  <a:schemeClr val="tx1">
                    <a:lumMod val="75000"/>
                    <a:lumOff val="25000"/>
                  </a:schemeClr>
                </a:solidFill>
              </a:rPr>
              <a:t> to multiple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Multiple </a:t>
            </a:r>
            <a:r>
              <a:rPr lang="fr-FR" dirty="0" err="1">
                <a:solidFill>
                  <a:schemeClr val="tx1">
                    <a:lumMod val="75000"/>
                    <a:lumOff val="25000"/>
                  </a:schemeClr>
                </a:solidFill>
              </a:rPr>
              <a:t>consumers</a:t>
            </a:r>
            <a:r>
              <a:rPr lang="fr-FR" dirty="0">
                <a:solidFill>
                  <a:schemeClr val="tx1">
                    <a:lumMod val="75000"/>
                    <a:lumOff val="25000"/>
                  </a:schemeClr>
                </a:solidFill>
              </a:rPr>
              <a:t> can </a:t>
            </a:r>
            <a:r>
              <a:rPr lang="fr-FR" dirty="0" err="1">
                <a:solidFill>
                  <a:schemeClr val="tx1">
                    <a:lumMod val="75000"/>
                    <a:lumOff val="25000"/>
                  </a:schemeClr>
                </a:solidFill>
              </a:rPr>
              <a:t>read</a:t>
            </a:r>
            <a:r>
              <a:rPr lang="fr-FR" dirty="0">
                <a:solidFill>
                  <a:schemeClr val="tx1">
                    <a:lumMod val="75000"/>
                    <a:lumOff val="25000"/>
                  </a:schemeClr>
                </a:solidFill>
              </a:rPr>
              <a:t> </a:t>
            </a:r>
            <a:r>
              <a:rPr lang="fr-FR" dirty="0" err="1">
                <a:solidFill>
                  <a:schemeClr val="tx1">
                    <a:lumMod val="75000"/>
                    <a:lumOff val="25000"/>
                  </a:schemeClr>
                </a:solidFill>
              </a:rPr>
              <a:t>mutiple</a:t>
            </a:r>
            <a:r>
              <a:rPr lang="fr-FR" dirty="0">
                <a:solidFill>
                  <a:schemeClr val="tx1">
                    <a:lumMod val="75000"/>
                    <a:lumOff val="25000"/>
                  </a:schemeClr>
                </a:solidFill>
              </a:rPr>
              <a:t> times </a:t>
            </a:r>
            <a:r>
              <a:rPr lang="fr-FR" dirty="0" err="1">
                <a:solidFill>
                  <a:schemeClr val="tx1">
                    <a:lumMod val="75000"/>
                    <a:lumOff val="25000"/>
                  </a:schemeClr>
                </a:solidFill>
              </a:rPr>
              <a:t>from</a:t>
            </a:r>
            <a:r>
              <a:rPr lang="fr-FR" dirty="0">
                <a:solidFill>
                  <a:schemeClr val="tx1">
                    <a:lumMod val="75000"/>
                    <a:lumOff val="25000"/>
                  </a:schemeClr>
                </a:solidFill>
              </a:rPr>
              <a:t> </a:t>
            </a:r>
            <a:r>
              <a:rPr lang="fr-FR" dirty="0" err="1">
                <a:solidFill>
                  <a:schemeClr val="tx1">
                    <a:lumMod val="75000"/>
                    <a:lumOff val="25000"/>
                  </a:schemeClr>
                </a:solidFill>
              </a:rPr>
              <a:t>kafka</a:t>
            </a:r>
            <a:r>
              <a:rPr lang="fr-FR" dirty="0">
                <a:solidFill>
                  <a:schemeClr val="tx1">
                    <a:lumMod val="75000"/>
                    <a:lumOff val="25000"/>
                  </a:schemeClr>
                </a:solidFill>
              </a:rPr>
              <a:t> topics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A consumer group </a:t>
            </a:r>
            <a:r>
              <a:rPr lang="fr-FR" dirty="0" err="1">
                <a:solidFill>
                  <a:schemeClr val="tx1">
                    <a:lumMod val="75000"/>
                    <a:lumOff val="25000"/>
                  </a:schemeClr>
                </a:solidFill>
              </a:rPr>
              <a:t>binds</a:t>
            </a:r>
            <a:r>
              <a:rPr lang="fr-FR" dirty="0">
                <a:solidFill>
                  <a:schemeClr val="tx1">
                    <a:lumMod val="75000"/>
                    <a:lumOff val="25000"/>
                  </a:schemeClr>
                </a:solidFill>
              </a:rPr>
              <a:t> </a:t>
            </a:r>
            <a:r>
              <a:rPr lang="fr-FR" dirty="0" err="1">
                <a:solidFill>
                  <a:schemeClr val="tx1">
                    <a:lumMod val="75000"/>
                    <a:lumOff val="25000"/>
                  </a:schemeClr>
                </a:solidFill>
              </a:rPr>
              <a:t>together</a:t>
            </a:r>
            <a:r>
              <a:rPr lang="fr-FR" dirty="0">
                <a:solidFill>
                  <a:schemeClr val="tx1">
                    <a:lumMod val="75000"/>
                    <a:lumOff val="25000"/>
                  </a:schemeClr>
                </a:solidFill>
              </a:rPr>
              <a:t> multiple </a:t>
            </a:r>
            <a:r>
              <a:rPr lang="fr-FR" dirty="0" err="1">
                <a:solidFill>
                  <a:schemeClr val="tx1">
                    <a:lumMod val="75000"/>
                    <a:lumOff val="25000"/>
                  </a:schemeClr>
                </a:solidFill>
              </a:rPr>
              <a:t>consumers</a:t>
            </a:r>
            <a:r>
              <a:rPr lang="fr-FR" dirty="0">
                <a:solidFill>
                  <a:schemeClr val="tx1">
                    <a:lumMod val="75000"/>
                    <a:lumOff val="25000"/>
                  </a:schemeClr>
                </a:solidFill>
              </a:rPr>
              <a:t> for </a:t>
            </a:r>
            <a:r>
              <a:rPr lang="fr-FR" dirty="0" err="1">
                <a:solidFill>
                  <a:schemeClr val="tx1">
                    <a:lumMod val="75000"/>
                    <a:lumOff val="25000"/>
                  </a:schemeClr>
                </a:solidFill>
              </a:rPr>
              <a:t>parallelism</a:t>
            </a:r>
            <a:r>
              <a:rPr lang="fr-FR" dirty="0">
                <a:solidFill>
                  <a:schemeClr val="tx1">
                    <a:lumMod val="75000"/>
                    <a:lumOff val="25000"/>
                  </a:schemeClr>
                </a:solidFill>
              </a:rPr>
              <a:t>.</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err="1">
                <a:solidFill>
                  <a:schemeClr val="tx1">
                    <a:lumMod val="75000"/>
                    <a:lumOff val="25000"/>
                  </a:schemeClr>
                </a:solidFill>
              </a:rPr>
              <a:t>Members</a:t>
            </a:r>
            <a:r>
              <a:rPr lang="fr-FR" dirty="0">
                <a:solidFill>
                  <a:schemeClr val="tx1">
                    <a:lumMod val="75000"/>
                    <a:lumOff val="25000"/>
                  </a:schemeClr>
                </a:solidFill>
              </a:rPr>
              <a:t> of a consumer group can </a:t>
            </a:r>
            <a:r>
              <a:rPr lang="fr-FR" dirty="0" err="1">
                <a:solidFill>
                  <a:schemeClr val="tx1">
                    <a:lumMod val="75000"/>
                    <a:lumOff val="25000"/>
                  </a:schemeClr>
                </a:solidFill>
              </a:rPr>
              <a:t>be</a:t>
            </a:r>
            <a:r>
              <a:rPr lang="fr-FR" dirty="0">
                <a:solidFill>
                  <a:schemeClr val="tx1">
                    <a:lumMod val="75000"/>
                    <a:lumOff val="25000"/>
                  </a:schemeClr>
                </a:solidFill>
              </a:rPr>
              <a:t> </a:t>
            </a:r>
            <a:r>
              <a:rPr lang="fr-FR" dirty="0" err="1">
                <a:solidFill>
                  <a:schemeClr val="tx1">
                    <a:lumMod val="75000"/>
                    <a:lumOff val="25000"/>
                  </a:schemeClr>
                </a:solidFill>
              </a:rPr>
              <a:t>subscribed</a:t>
            </a:r>
            <a:r>
              <a:rPr lang="fr-FR" dirty="0">
                <a:solidFill>
                  <a:schemeClr val="tx1">
                    <a:lumMod val="75000"/>
                    <a:lumOff val="25000"/>
                  </a:schemeClr>
                </a:solidFill>
              </a:rPr>
              <a:t> to multiple topics</a:t>
            </a:r>
          </a:p>
          <a:p>
            <a:endParaRPr lang="fr-FR" dirty="0">
              <a:solidFill>
                <a:schemeClr val="tx1">
                  <a:lumMod val="75000"/>
                  <a:lumOff val="25000"/>
                </a:schemeClr>
              </a:solidFill>
            </a:endParaRPr>
          </a:p>
          <a:p>
            <a:r>
              <a:rPr lang="en-US" b="1" dirty="0">
                <a:solidFill>
                  <a:schemeClr val="tx1">
                    <a:lumMod val="75000"/>
                    <a:lumOff val="25000"/>
                  </a:schemeClr>
                </a:solidFill>
              </a:rPr>
              <a:t>Partition assignment:</a:t>
            </a:r>
          </a:p>
          <a:p>
            <a:r>
              <a:rPr lang="en-US" dirty="0">
                <a:solidFill>
                  <a:schemeClr val="tx1">
                    <a:lumMod val="75000"/>
                    <a:lumOff val="25000"/>
                  </a:schemeClr>
                </a:solidFill>
              </a:rPr>
              <a:t>When you have a </a:t>
            </a:r>
            <a:r>
              <a:rPr lang="en-US" b="1" dirty="0">
                <a:solidFill>
                  <a:schemeClr val="tx1">
                    <a:lumMod val="75000"/>
                    <a:lumOff val="25000"/>
                  </a:schemeClr>
                </a:solidFill>
              </a:rPr>
              <a:t>consumer group</a:t>
            </a:r>
            <a:r>
              <a:rPr lang="en-US" dirty="0">
                <a:solidFill>
                  <a:schemeClr val="tx1">
                    <a:lumMod val="75000"/>
                    <a:lumOff val="25000"/>
                  </a:schemeClr>
                </a:solidFill>
              </a:rPr>
              <a:t>, Kafka’s </a:t>
            </a:r>
            <a:r>
              <a:rPr lang="en-US" b="1" dirty="0">
                <a:solidFill>
                  <a:schemeClr val="tx1">
                    <a:lumMod val="75000"/>
                    <a:lumOff val="25000"/>
                  </a:schemeClr>
                </a:solidFill>
              </a:rPr>
              <a:t>group coordinator</a:t>
            </a:r>
            <a:r>
              <a:rPr lang="en-US" dirty="0">
                <a:solidFill>
                  <a:schemeClr val="tx1">
                    <a:lumMod val="75000"/>
                    <a:lumOff val="25000"/>
                  </a:schemeClr>
                </a:solidFill>
              </a:rPr>
              <a:t> ensures that:</a:t>
            </a:r>
          </a:p>
          <a:p>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Each partition of the subscribed topics is assigned to </a:t>
            </a:r>
            <a:r>
              <a:rPr lang="en-US" b="1" dirty="0">
                <a:solidFill>
                  <a:schemeClr val="tx1">
                    <a:lumMod val="75000"/>
                    <a:lumOff val="25000"/>
                  </a:schemeClr>
                </a:solidFill>
              </a:rPr>
              <a:t>exactly one consumer</a:t>
            </a:r>
            <a:r>
              <a:rPr lang="en-US" dirty="0">
                <a:solidFill>
                  <a:schemeClr val="tx1">
                    <a:lumMod val="75000"/>
                    <a:lumOff val="25000"/>
                  </a:schemeClr>
                </a:solidFill>
              </a:rPr>
              <a:t> in the group.</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A single consumer </a:t>
            </a:r>
            <a:r>
              <a:rPr lang="en-US" b="1" dirty="0">
                <a:solidFill>
                  <a:schemeClr val="tx1">
                    <a:lumMod val="75000"/>
                    <a:lumOff val="25000"/>
                  </a:schemeClr>
                </a:solidFill>
              </a:rPr>
              <a:t>can get partitions from multiple topics</a:t>
            </a:r>
            <a:r>
              <a:rPr lang="en-US" dirty="0">
                <a:solidFill>
                  <a:schemeClr val="tx1">
                    <a:lumMod val="75000"/>
                    <a:lumOff val="25000"/>
                  </a:schemeClr>
                </a:solidFill>
              </a:rPr>
              <a:t>.</a:t>
            </a:r>
          </a:p>
          <a:p>
            <a:pPr marL="685800" lvl="1" indent="-285750">
              <a:buFont typeface="Wingdings" panose="05000000000000000000" pitchFamily="2" charset="2"/>
              <a:buChar char="q"/>
            </a:pPr>
            <a:endParaRPr lang="en-US" dirty="0">
              <a:solidFill>
                <a:schemeClr val="tx1">
                  <a:lumMod val="75000"/>
                  <a:lumOff val="25000"/>
                </a:schemeClr>
              </a:solidFill>
            </a:endParaRPr>
          </a:p>
          <a:p>
            <a:pPr marL="685800" lvl="1" indent="-285750">
              <a:buFont typeface="Wingdings" panose="05000000000000000000" pitchFamily="2" charset="2"/>
              <a:buChar char="q"/>
            </a:pPr>
            <a:r>
              <a:rPr lang="en-US" dirty="0">
                <a:solidFill>
                  <a:schemeClr val="tx1">
                    <a:lumMod val="75000"/>
                    <a:lumOff val="25000"/>
                  </a:schemeClr>
                </a:solidFill>
              </a:rPr>
              <a:t>Kafka tries to balance load, but if there are fewer consumers than partitions, some consumers will handle multiple partitions (possibly across different topics).</a:t>
            </a:r>
          </a:p>
          <a:p>
            <a:pPr marL="685800" lvl="1" indent="-285750">
              <a:buFont typeface="Wingdings" panose="05000000000000000000" pitchFamily="2" charset="2"/>
              <a:buChar char="q"/>
            </a:pPr>
            <a:endParaRPr lang="fr-FR" dirty="0">
              <a:solidFill>
                <a:schemeClr val="tx1">
                  <a:lumMod val="75000"/>
                  <a:lumOff val="25000"/>
                </a:schemeClr>
              </a:solidFill>
            </a:endParaRPr>
          </a:p>
          <a:p>
            <a:pPr marL="685800" lvl="1" indent="-285750">
              <a:buFont typeface="Wingdings" panose="05000000000000000000" pitchFamily="2" charset="2"/>
              <a:buChar char="q"/>
            </a:pPr>
            <a:r>
              <a:rPr lang="fr-FR" dirty="0">
                <a:solidFill>
                  <a:schemeClr val="tx1">
                    <a:lumMod val="75000"/>
                    <a:lumOff val="25000"/>
                  </a:schemeClr>
                </a:solidFill>
              </a:rPr>
              <a:t>One partition -&gt; one consumer at a time.</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3874526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2FBF8-7E1A-DA5C-160F-506D2533D8F4}"/>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76C5378A-811C-E5E2-30FF-205141FD7B1B}"/>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5330E800-A89A-258F-B340-214EBF116E14}"/>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Espace réservé du contenu 4">
            <a:extLst>
              <a:ext uri="{FF2B5EF4-FFF2-40B4-BE49-F238E27FC236}">
                <a16:creationId xmlns:a16="http://schemas.microsoft.com/office/drawing/2014/main" id="{F75ACB51-1A84-5D87-8C12-3AC8FD43DAC5}"/>
              </a:ext>
            </a:extLst>
          </p:cNvPr>
          <p:cNvPicPr>
            <a:picLocks noChangeAspect="1"/>
          </p:cNvPicPr>
          <p:nvPr/>
        </p:nvPicPr>
        <p:blipFill>
          <a:blip r:embed="rId3"/>
          <a:stretch>
            <a:fillRect/>
          </a:stretch>
        </p:blipFill>
        <p:spPr>
          <a:xfrm>
            <a:off x="1517073" y="1578419"/>
            <a:ext cx="8229600" cy="4174671"/>
          </a:xfrm>
          <a:prstGeom prst="rect">
            <a:avLst/>
          </a:prstGeom>
        </p:spPr>
      </p:pic>
    </p:spTree>
    <p:extLst>
      <p:ext uri="{BB962C8B-B14F-4D97-AF65-F5344CB8AC3E}">
        <p14:creationId xmlns:p14="http://schemas.microsoft.com/office/powerpoint/2010/main" val="283584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02A6-F06D-670A-BCA4-F01E44BDFCDE}"/>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AFF81946-DEC3-D0C0-CA87-CAFAB9EC9DAD}"/>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Groups</a:t>
            </a:r>
          </a:p>
        </p:txBody>
      </p:sp>
      <p:sp>
        <p:nvSpPr>
          <p:cNvPr id="6" name="TextBox 13">
            <a:extLst>
              <a:ext uri="{FF2B5EF4-FFF2-40B4-BE49-F238E27FC236}">
                <a16:creationId xmlns:a16="http://schemas.microsoft.com/office/drawing/2014/main" id="{9759029A-86FC-0318-C818-0173EDD2D277}"/>
              </a:ext>
            </a:extLst>
          </p:cNvPr>
          <p:cNvSpPr txBox="1"/>
          <p:nvPr/>
        </p:nvSpPr>
        <p:spPr>
          <a:xfrm>
            <a:off x="192216" y="923831"/>
            <a:ext cx="10104377" cy="6217087"/>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3" name="Espace réservé du contenu 6">
            <a:extLst>
              <a:ext uri="{FF2B5EF4-FFF2-40B4-BE49-F238E27FC236}">
                <a16:creationId xmlns:a16="http://schemas.microsoft.com/office/drawing/2014/main" id="{95180DDC-F53D-E27A-2A67-1477430E2075}"/>
              </a:ext>
            </a:extLst>
          </p:cNvPr>
          <p:cNvPicPr>
            <a:picLocks noChangeAspect="1"/>
          </p:cNvPicPr>
          <p:nvPr/>
        </p:nvPicPr>
        <p:blipFill>
          <a:blip r:embed="rId3"/>
          <a:stretch>
            <a:fillRect/>
          </a:stretch>
        </p:blipFill>
        <p:spPr>
          <a:xfrm>
            <a:off x="2612126" y="867316"/>
            <a:ext cx="6646174" cy="5990684"/>
          </a:xfrm>
          <a:prstGeom prst="rect">
            <a:avLst/>
          </a:prstGeom>
        </p:spPr>
      </p:pic>
    </p:spTree>
    <p:extLst>
      <p:ext uri="{BB962C8B-B14F-4D97-AF65-F5344CB8AC3E}">
        <p14:creationId xmlns:p14="http://schemas.microsoft.com/office/powerpoint/2010/main" val="36050604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3689-5568-8D17-3C7C-8D6FFF207216}"/>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E0BE70D-697B-3D20-63F8-9711D2E1FD2F}"/>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sp>
        <p:nvSpPr>
          <p:cNvPr id="6" name="TextBox 13">
            <a:extLst>
              <a:ext uri="{FF2B5EF4-FFF2-40B4-BE49-F238E27FC236}">
                <a16:creationId xmlns:a16="http://schemas.microsoft.com/office/drawing/2014/main" id="{71A83F6A-BDA9-C0F0-1CAF-435C33006782}"/>
              </a:ext>
            </a:extLst>
          </p:cNvPr>
          <p:cNvSpPr txBox="1"/>
          <p:nvPr/>
        </p:nvSpPr>
        <p:spPr>
          <a:xfrm>
            <a:off x="192216" y="923831"/>
            <a:ext cx="10104377" cy="10895290"/>
          </a:xfrm>
          <a:prstGeom prst="rect">
            <a:avLst/>
          </a:prstGeom>
          <a:noFill/>
        </p:spPr>
        <p:txBody>
          <a:bodyPr wrap="square">
            <a:spAutoFit/>
          </a:bodyPr>
          <a:lstStyle/>
          <a:p>
            <a:pPr marL="285750" indent="-285750">
              <a:buFont typeface="Arial" panose="020B0604020202020204" pitchFamily="34" charset="0"/>
              <a:buChar char="•"/>
            </a:pPr>
            <a:endParaRPr lang="fr-FR" dirty="0">
              <a:solidFill>
                <a:schemeClr val="tx1">
                  <a:lumMod val="75000"/>
                  <a:lumOff val="25000"/>
                </a:schemeClr>
              </a:solidFill>
            </a:endParaRPr>
          </a:p>
          <a:p>
            <a:r>
              <a:rPr lang="fr-FR" sz="1600" dirty="0" err="1">
                <a:solidFill>
                  <a:schemeClr val="tx1">
                    <a:lumMod val="75000"/>
                    <a:lumOff val="25000"/>
                  </a:schemeClr>
                </a:solidFill>
              </a:rPr>
              <a:t>Automatic</a:t>
            </a:r>
            <a:r>
              <a:rPr lang="fr-FR" sz="1600" dirty="0">
                <a:solidFill>
                  <a:schemeClr val="tx1">
                    <a:lumMod val="75000"/>
                    <a:lumOff val="25000"/>
                  </a:schemeClr>
                </a:solidFill>
              </a:rPr>
              <a:t> </a:t>
            </a:r>
            <a:r>
              <a:rPr lang="fr-FR" sz="1600" dirty="0" err="1">
                <a:solidFill>
                  <a:schemeClr val="tx1">
                    <a:lumMod val="75000"/>
                    <a:lumOff val="25000"/>
                  </a:schemeClr>
                </a:solidFill>
              </a:rPr>
              <a:t>rebalancing</a:t>
            </a:r>
            <a:r>
              <a:rPr lang="fr-FR" sz="1600" dirty="0">
                <a:solidFill>
                  <a:schemeClr val="tx1">
                    <a:lumMod val="75000"/>
                    <a:lumOff val="25000"/>
                  </a:schemeClr>
                </a:solidFill>
              </a:rPr>
              <a:t> of partitions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triggered</a:t>
            </a:r>
            <a:r>
              <a:rPr lang="fr-FR" sz="1600" dirty="0">
                <a:solidFill>
                  <a:schemeClr val="tx1">
                    <a:lumMod val="75000"/>
                    <a:lumOff val="25000"/>
                  </a:schemeClr>
                </a:solidFill>
              </a:rPr>
              <a:t> </a:t>
            </a:r>
            <a:r>
              <a:rPr lang="fr-FR" sz="1600" dirty="0" err="1">
                <a:solidFill>
                  <a:schemeClr val="tx1">
                    <a:lumMod val="75000"/>
                    <a:lumOff val="25000"/>
                  </a:schemeClr>
                </a:solidFill>
              </a:rPr>
              <a:t>when</a:t>
            </a:r>
            <a:r>
              <a:rPr lang="fr-FR" sz="1600" dirty="0">
                <a:solidFill>
                  <a:schemeClr val="tx1">
                    <a:lumMod val="75000"/>
                    <a:lumOff val="25000"/>
                  </a:schemeClr>
                </a:solidFill>
              </a:rPr>
              <a:t> a new consumer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added</a:t>
            </a:r>
            <a:r>
              <a:rPr lang="fr-FR" sz="1600" dirty="0">
                <a:solidFill>
                  <a:schemeClr val="tx1">
                    <a:lumMod val="75000"/>
                    <a:lumOff val="25000"/>
                  </a:schemeClr>
                </a:solidFill>
              </a:rPr>
              <a:t> or </a:t>
            </a:r>
            <a:r>
              <a:rPr lang="fr-FR" sz="1600" dirty="0" err="1">
                <a:solidFill>
                  <a:schemeClr val="tx1">
                    <a:lumMod val="75000"/>
                    <a:lumOff val="25000"/>
                  </a:schemeClr>
                </a:solidFill>
              </a:rPr>
              <a:t>removed</a:t>
            </a:r>
            <a:r>
              <a:rPr lang="fr-FR" sz="1600" dirty="0">
                <a:solidFill>
                  <a:schemeClr val="tx1">
                    <a:lumMod val="75000"/>
                    <a:lumOff val="25000"/>
                  </a:schemeClr>
                </a:solidFill>
              </a:rPr>
              <a:t> </a:t>
            </a:r>
            <a:r>
              <a:rPr lang="fr-FR" sz="1600" dirty="0" err="1">
                <a:solidFill>
                  <a:schemeClr val="tx1">
                    <a:lumMod val="75000"/>
                    <a:lumOff val="25000"/>
                  </a:schemeClr>
                </a:solidFill>
              </a:rPr>
              <a:t>from</a:t>
            </a:r>
            <a:r>
              <a:rPr lang="fr-FR" sz="1600" dirty="0">
                <a:solidFill>
                  <a:schemeClr val="tx1">
                    <a:lumMod val="75000"/>
                    <a:lumOff val="25000"/>
                  </a:schemeClr>
                </a:solidFill>
              </a:rPr>
              <a:t> a consumer group.</a:t>
            </a:r>
          </a:p>
          <a:p>
            <a:endParaRPr lang="fr-FR" sz="1600" dirty="0">
              <a:solidFill>
                <a:schemeClr val="tx1">
                  <a:lumMod val="75000"/>
                  <a:lumOff val="25000"/>
                </a:schemeClr>
              </a:solidFill>
            </a:endParaRPr>
          </a:p>
          <a:p>
            <a:r>
              <a:rPr lang="fr-FR" sz="1600" dirty="0">
                <a:solidFill>
                  <a:schemeClr val="tx1">
                    <a:lumMod val="75000"/>
                    <a:lumOff val="25000"/>
                  </a:schemeClr>
                </a:solidFill>
              </a:rPr>
              <a:t>The </a:t>
            </a:r>
            <a:r>
              <a:rPr lang="fr-FR" sz="1600" dirty="0" err="1">
                <a:solidFill>
                  <a:schemeClr val="tx1">
                    <a:lumMod val="75000"/>
                    <a:lumOff val="25000"/>
                  </a:schemeClr>
                </a:solidFill>
              </a:rPr>
              <a:t>consumption</a:t>
            </a:r>
            <a:r>
              <a:rPr lang="fr-FR" sz="1600" dirty="0">
                <a:solidFill>
                  <a:schemeClr val="tx1">
                    <a:lumMod val="75000"/>
                    <a:lumOff val="25000"/>
                  </a:schemeClr>
                </a:solidFill>
              </a:rPr>
              <a:t>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b="1" dirty="0" err="1">
                <a:solidFill>
                  <a:schemeClr val="tx1">
                    <a:lumMod val="75000"/>
                    <a:lumOff val="25000"/>
                  </a:schemeClr>
                </a:solidFill>
              </a:rPr>
              <a:t>stopped</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the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No data </a:t>
            </a:r>
            <a:r>
              <a:rPr lang="fr-FR" sz="1600" dirty="0" err="1">
                <a:solidFill>
                  <a:schemeClr val="tx1">
                    <a:lumMod val="75000"/>
                    <a:lumOff val="25000"/>
                  </a:schemeClr>
                </a:solidFill>
              </a:rPr>
              <a:t>is</a:t>
            </a:r>
            <a:r>
              <a:rPr lang="fr-FR" sz="1600" dirty="0">
                <a:solidFill>
                  <a:schemeClr val="tx1">
                    <a:lumMod val="75000"/>
                    <a:lumOff val="25000"/>
                  </a:schemeClr>
                </a:solidFill>
              </a:rPr>
              <a:t> </a:t>
            </a:r>
            <a:r>
              <a:rPr lang="fr-FR" sz="1600" dirty="0" err="1">
                <a:solidFill>
                  <a:schemeClr val="tx1">
                    <a:lumMod val="75000"/>
                    <a:lumOff val="25000"/>
                  </a:schemeClr>
                </a:solidFill>
              </a:rPr>
              <a:t>lost</a:t>
            </a:r>
            <a:r>
              <a:rPr lang="fr-FR" sz="1600" dirty="0">
                <a:solidFill>
                  <a:schemeClr val="tx1">
                    <a:lumMod val="75000"/>
                    <a:lumOff val="25000"/>
                  </a:schemeClr>
                </a:solidFill>
              </a:rPr>
              <a:t> </a:t>
            </a:r>
            <a:r>
              <a:rPr lang="fr-FR" sz="1600" dirty="0" err="1">
                <a:solidFill>
                  <a:schemeClr val="tx1">
                    <a:lumMod val="75000"/>
                    <a:lumOff val="25000"/>
                  </a:schemeClr>
                </a:solidFill>
              </a:rPr>
              <a:t>during</a:t>
            </a:r>
            <a:r>
              <a:rPr lang="fr-FR" sz="1600" dirty="0">
                <a:solidFill>
                  <a:schemeClr val="tx1">
                    <a:lumMod val="75000"/>
                    <a:lumOff val="25000"/>
                  </a:schemeClr>
                </a:solidFill>
              </a:rPr>
              <a:t> a </a:t>
            </a:r>
            <a:r>
              <a:rPr lang="fr-FR" sz="1600" dirty="0" err="1">
                <a:solidFill>
                  <a:schemeClr val="tx1">
                    <a:lumMod val="75000"/>
                    <a:lumOff val="25000"/>
                  </a:schemeClr>
                </a:solidFill>
              </a:rPr>
              <a:t>rebalancing</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The partitions are </a:t>
            </a:r>
            <a:r>
              <a:rPr lang="fr-FR" sz="1600" dirty="0" err="1">
                <a:solidFill>
                  <a:schemeClr val="tx1">
                    <a:lumMod val="75000"/>
                    <a:lumOff val="25000"/>
                  </a:schemeClr>
                </a:solidFill>
              </a:rPr>
              <a:t>automatically</a:t>
            </a:r>
            <a:r>
              <a:rPr lang="fr-FR" sz="1600" dirty="0">
                <a:solidFill>
                  <a:schemeClr val="tx1">
                    <a:lumMod val="75000"/>
                    <a:lumOff val="25000"/>
                  </a:schemeClr>
                </a:solidFill>
              </a:rPr>
              <a:t> </a:t>
            </a:r>
            <a:r>
              <a:rPr lang="fr-FR" sz="1600" dirty="0" err="1">
                <a:solidFill>
                  <a:schemeClr val="tx1">
                    <a:lumMod val="75000"/>
                    <a:lumOff val="25000"/>
                  </a:schemeClr>
                </a:solidFill>
              </a:rPr>
              <a:t>assigned</a:t>
            </a:r>
            <a:r>
              <a:rPr lang="fr-FR" sz="1600" dirty="0">
                <a:solidFill>
                  <a:schemeClr val="tx1">
                    <a:lumMod val="75000"/>
                    <a:lumOff val="25000"/>
                  </a:schemeClr>
                </a:solidFill>
              </a:rPr>
              <a:t> ( by the consumer group </a:t>
            </a:r>
            <a:r>
              <a:rPr lang="fr-FR" sz="1600" dirty="0" err="1">
                <a:solidFill>
                  <a:schemeClr val="tx1">
                    <a:lumMod val="75000"/>
                    <a:lumOff val="25000"/>
                  </a:schemeClr>
                </a:solidFill>
              </a:rPr>
              <a:t>protocol</a:t>
            </a:r>
            <a:r>
              <a:rPr lang="fr-FR" sz="1600" dirty="0">
                <a:solidFill>
                  <a:schemeClr val="tx1">
                    <a:lumMod val="75000"/>
                    <a:lumOff val="25000"/>
                  </a:schemeClr>
                </a:solidFill>
              </a:rPr>
              <a:t> ) to the </a:t>
            </a:r>
            <a:r>
              <a:rPr lang="fr-FR" sz="1600" dirty="0" err="1">
                <a:solidFill>
                  <a:schemeClr val="tx1">
                    <a:lumMod val="75000"/>
                    <a:lumOff val="25000"/>
                  </a:schemeClr>
                </a:solidFill>
              </a:rPr>
              <a:t>consumers</a:t>
            </a:r>
            <a:r>
              <a:rPr lang="fr-FR" sz="1600" dirty="0">
                <a:solidFill>
                  <a:schemeClr val="tx1">
                    <a:lumMod val="75000"/>
                    <a:lumOff val="25000"/>
                  </a:schemeClr>
                </a:solidFill>
              </a:rPr>
              <a:t> </a:t>
            </a:r>
            <a:r>
              <a:rPr lang="fr-FR" sz="1600" dirty="0" err="1">
                <a:solidFill>
                  <a:schemeClr val="tx1">
                    <a:lumMod val="75000"/>
                    <a:lumOff val="25000"/>
                  </a:schemeClr>
                </a:solidFill>
              </a:rPr>
              <a:t>using</a:t>
            </a:r>
            <a:r>
              <a:rPr lang="fr-FR" sz="1600" dirty="0">
                <a:solidFill>
                  <a:schemeClr val="tx1">
                    <a:lumMod val="75000"/>
                    <a:lumOff val="25000"/>
                  </a:schemeClr>
                </a:solidFill>
              </a:rPr>
              <a:t> the </a:t>
            </a:r>
            <a:r>
              <a:rPr lang="fr-FR" sz="1600" dirty="0" err="1">
                <a:solidFill>
                  <a:schemeClr val="tx1">
                    <a:lumMod val="75000"/>
                    <a:lumOff val="25000"/>
                  </a:schemeClr>
                </a:solidFill>
              </a:rPr>
              <a:t>specified</a:t>
            </a:r>
            <a:r>
              <a:rPr lang="fr-FR" sz="1600" dirty="0">
                <a:solidFill>
                  <a:schemeClr val="tx1">
                    <a:lumMod val="75000"/>
                    <a:lumOff val="25000"/>
                  </a:schemeClr>
                </a:solidFill>
              </a:rPr>
              <a:t> </a:t>
            </a:r>
            <a:r>
              <a:rPr lang="fr-FR" sz="1600" dirty="0" err="1">
                <a:solidFill>
                  <a:schemeClr val="tx1">
                    <a:lumMod val="75000"/>
                    <a:lumOff val="25000"/>
                  </a:schemeClr>
                </a:solidFill>
              </a:rPr>
              <a:t>strategy</a:t>
            </a:r>
            <a:r>
              <a:rPr lang="fr-FR" sz="1600" dirty="0">
                <a:solidFill>
                  <a:schemeClr val="tx1">
                    <a:lumMod val="75000"/>
                    <a:lumOff val="25000"/>
                  </a:schemeClr>
                </a:solidFill>
              </a:rPr>
              <a:t>.</a:t>
            </a:r>
          </a:p>
          <a:p>
            <a:endParaRPr lang="fr-FR" sz="1600" dirty="0">
              <a:solidFill>
                <a:schemeClr val="tx1">
                  <a:lumMod val="75000"/>
                  <a:lumOff val="25000"/>
                </a:schemeClr>
              </a:solidFill>
            </a:endParaRPr>
          </a:p>
          <a:p>
            <a:r>
              <a:rPr lang="fr-FR" sz="1600" dirty="0">
                <a:solidFill>
                  <a:schemeClr val="tx1">
                    <a:lumMod val="75000"/>
                    <a:lumOff val="25000"/>
                  </a:schemeClr>
                </a:solidFill>
              </a:rPr>
              <a:t>Multiple partition </a:t>
            </a:r>
            <a:r>
              <a:rPr lang="fr-FR" sz="1600" dirty="0" err="1">
                <a:solidFill>
                  <a:schemeClr val="tx1">
                    <a:lumMod val="75000"/>
                    <a:lumOff val="25000"/>
                  </a:schemeClr>
                </a:solidFill>
              </a:rPr>
              <a:t>assignment</a:t>
            </a:r>
            <a:r>
              <a:rPr lang="fr-FR" sz="1600" dirty="0">
                <a:solidFill>
                  <a:schemeClr val="tx1">
                    <a:lumMod val="75000"/>
                    <a:lumOff val="25000"/>
                  </a:schemeClr>
                </a:solidFill>
              </a:rPr>
              <a:t> </a:t>
            </a:r>
            <a:r>
              <a:rPr lang="fr-FR" sz="1600" dirty="0" err="1">
                <a:solidFill>
                  <a:schemeClr val="tx1">
                    <a:lumMod val="75000"/>
                    <a:lumOff val="25000"/>
                  </a:schemeClr>
                </a:solidFill>
              </a:rPr>
              <a:t>strategies</a:t>
            </a:r>
            <a:r>
              <a:rPr lang="fr-FR" sz="1600" dirty="0">
                <a:solidFill>
                  <a:schemeClr val="tx1">
                    <a:lumMod val="75000"/>
                    <a:lumOff val="25000"/>
                  </a:schemeClr>
                </a:solidFill>
              </a:rPr>
              <a:t>: </a:t>
            </a:r>
          </a:p>
          <a:p>
            <a:pPr marL="628650" lvl="1" indent="-228600">
              <a:buFont typeface="+mj-lt"/>
              <a:buAutoNum type="arabicPeriod"/>
            </a:pPr>
            <a:r>
              <a:rPr lang="fr-FR" sz="1600" dirty="0">
                <a:solidFill>
                  <a:schemeClr val="tx1">
                    <a:lumMod val="75000"/>
                    <a:lumOff val="25000"/>
                  </a:schemeClr>
                </a:solidFill>
              </a:rPr>
              <a:t>Range, </a:t>
            </a:r>
          </a:p>
          <a:p>
            <a:pPr marL="628650" lvl="1" indent="-228600">
              <a:buFont typeface="+mj-lt"/>
              <a:buAutoNum type="arabicPeriod"/>
            </a:pPr>
            <a:r>
              <a:rPr lang="fr-FR" sz="1600" dirty="0">
                <a:solidFill>
                  <a:schemeClr val="tx1">
                    <a:lumMod val="75000"/>
                    <a:lumOff val="25000"/>
                  </a:schemeClr>
                </a:solidFill>
              </a:rPr>
              <a:t>Round Robin , </a:t>
            </a:r>
          </a:p>
          <a:p>
            <a:pPr marL="628650" lvl="1" indent="-228600">
              <a:buFont typeface="+mj-lt"/>
              <a:buAutoNum type="arabicPeriod"/>
            </a:pPr>
            <a:r>
              <a:rPr lang="fr-FR" sz="1600" dirty="0" err="1">
                <a:solidFill>
                  <a:schemeClr val="tx1">
                    <a:lumMod val="75000"/>
                    <a:lumOff val="25000"/>
                  </a:schemeClr>
                </a:solidFill>
              </a:rPr>
              <a:t>Sticky</a:t>
            </a:r>
            <a:r>
              <a:rPr lang="fr-FR" sz="1600" dirty="0">
                <a:solidFill>
                  <a:schemeClr val="tx1">
                    <a:lumMod val="75000"/>
                    <a:lumOff val="25000"/>
                  </a:schemeClr>
                </a:solidFill>
              </a:rPr>
              <a:t> , </a:t>
            </a:r>
          </a:p>
          <a:p>
            <a:pPr marL="628650" lvl="1" indent="-228600">
              <a:buFont typeface="+mj-lt"/>
              <a:buAutoNum type="arabicPeriod"/>
            </a:pPr>
            <a:r>
              <a:rPr lang="fr-FR" sz="1600" dirty="0" err="1">
                <a:solidFill>
                  <a:schemeClr val="tx1">
                    <a:lumMod val="75000"/>
                    <a:lumOff val="25000"/>
                  </a:schemeClr>
                </a:solidFill>
              </a:rPr>
              <a:t>Cooperative</a:t>
            </a:r>
            <a:r>
              <a:rPr lang="fr-FR" sz="1600" dirty="0">
                <a:solidFill>
                  <a:schemeClr val="tx1">
                    <a:lumMod val="75000"/>
                    <a:lumOff val="25000"/>
                  </a:schemeClr>
                </a:solidFill>
              </a:rPr>
              <a:t> </a:t>
            </a:r>
            <a:r>
              <a:rPr lang="fr-FR" sz="1600" dirty="0" err="1">
                <a:solidFill>
                  <a:schemeClr val="tx1">
                    <a:lumMod val="75000"/>
                    <a:lumOff val="25000"/>
                  </a:schemeClr>
                </a:solidFill>
              </a:rPr>
              <a:t>Sticky</a:t>
            </a:r>
            <a:endParaRPr lang="fr-FR" sz="1600" dirty="0">
              <a:solidFill>
                <a:schemeClr val="tx1">
                  <a:lumMod val="75000"/>
                  <a:lumOff val="25000"/>
                </a:schemeClr>
              </a:solidFill>
            </a:endParaRPr>
          </a:p>
          <a:p>
            <a:endParaRPr lang="fr-FR" sz="1600" dirty="0">
              <a:solidFill>
                <a:schemeClr val="tx1">
                  <a:lumMod val="75000"/>
                  <a:lumOff val="25000"/>
                </a:schemeClr>
              </a:solidFill>
            </a:endParaRPr>
          </a:p>
          <a:p>
            <a:r>
              <a:rPr lang="fr-FR" sz="1600" dirty="0">
                <a:solidFill>
                  <a:schemeClr val="tx1">
                    <a:lumMod val="75000"/>
                    <a:lumOff val="25000"/>
                  </a:schemeClr>
                </a:solidFill>
              </a:rPr>
              <a:t>Set in the config </a:t>
            </a:r>
            <a:r>
              <a:rPr lang="fr-FR" sz="1600" dirty="0" err="1">
                <a:solidFill>
                  <a:schemeClr val="tx1">
                    <a:lumMod val="75000"/>
                    <a:lumOff val="25000"/>
                  </a:schemeClr>
                </a:solidFill>
              </a:rPr>
              <a:t>properties</a:t>
            </a:r>
            <a:r>
              <a:rPr lang="fr-FR" sz="1600" dirty="0">
                <a:solidFill>
                  <a:schemeClr val="tx1">
                    <a:lumMod val="75000"/>
                    <a:lumOff val="25000"/>
                  </a:schemeClr>
                </a:solidFill>
              </a:rPr>
              <a:t> ( multiple possible ) </a:t>
            </a:r>
          </a:p>
          <a:p>
            <a:r>
              <a:rPr lang="fr-FR" sz="1600" dirty="0">
                <a:solidFill>
                  <a:schemeClr val="tx1">
                    <a:lumMod val="75000"/>
                    <a:lumOff val="25000"/>
                  </a:schemeClr>
                </a:solidFill>
              </a:rPr>
              <a:t>	</a:t>
            </a:r>
            <a:r>
              <a:rPr lang="fr-FR" sz="1600" i="1" dirty="0" err="1">
                <a:solidFill>
                  <a:schemeClr val="tx1">
                    <a:lumMod val="75000"/>
                    <a:lumOff val="25000"/>
                  </a:schemeClr>
                </a:solidFill>
                <a:cs typeface="Adobe Devanagari" panose="02040503050201020203" pitchFamily="18" charset="0"/>
              </a:rPr>
              <a:t>partition.assignment.strategy</a:t>
            </a:r>
            <a:r>
              <a:rPr lang="fr-FR" sz="1600" i="1" dirty="0">
                <a:solidFill>
                  <a:schemeClr val="tx1">
                    <a:lumMod val="75000"/>
                    <a:lumOff val="25000"/>
                  </a:schemeClr>
                </a:solidFill>
                <a:cs typeface="Adobe Devanagari" panose="02040503050201020203" pitchFamily="18" charset="0"/>
              </a:rPr>
              <a:t>=org.apache.kafka.clients.consumer.CooperativeStickyAssignor,org.apache.kafka.clients.consumer.StickyAssignor</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19584649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11A3-0D91-4B91-9440-C790E406197F}"/>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20B9B14C-BCA5-D794-2BA0-C25CF0AA4840}"/>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Consumer Rebalances</a:t>
            </a:r>
          </a:p>
        </p:txBody>
      </p:sp>
      <p:graphicFrame>
        <p:nvGraphicFramePr>
          <p:cNvPr id="2" name="Tableau 1">
            <a:extLst>
              <a:ext uri="{FF2B5EF4-FFF2-40B4-BE49-F238E27FC236}">
                <a16:creationId xmlns:a16="http://schemas.microsoft.com/office/drawing/2014/main" id="{A0CA0ACA-5491-148B-1867-429055BC48D0}"/>
              </a:ext>
            </a:extLst>
          </p:cNvPr>
          <p:cNvGraphicFramePr>
            <a:graphicFrameLocks noGrp="1"/>
          </p:cNvGraphicFramePr>
          <p:nvPr>
            <p:extLst>
              <p:ext uri="{D42A27DB-BD31-4B8C-83A1-F6EECF244321}">
                <p14:modId xmlns:p14="http://schemas.microsoft.com/office/powerpoint/2010/main" val="4293024841"/>
              </p:ext>
            </p:extLst>
          </p:nvPr>
        </p:nvGraphicFramePr>
        <p:xfrm>
          <a:off x="1575955" y="1597025"/>
          <a:ext cx="8229600" cy="4326674"/>
        </p:xfrm>
        <a:graphic>
          <a:graphicData uri="http://schemas.openxmlformats.org/drawingml/2006/table">
            <a:tbl>
              <a:tblPr/>
              <a:tblGrid>
                <a:gridCol w="4114800">
                  <a:extLst>
                    <a:ext uri="{9D8B030D-6E8A-4147-A177-3AD203B41FA5}">
                      <a16:colId xmlns:a16="http://schemas.microsoft.com/office/drawing/2014/main" val="485500338"/>
                    </a:ext>
                  </a:extLst>
                </a:gridCol>
                <a:gridCol w="4114800">
                  <a:extLst>
                    <a:ext uri="{9D8B030D-6E8A-4147-A177-3AD203B41FA5}">
                      <a16:colId xmlns:a16="http://schemas.microsoft.com/office/drawing/2014/main" val="2296495764"/>
                    </a:ext>
                  </a:extLst>
                </a:gridCol>
              </a:tblGrid>
              <a:tr h="445946">
                <a:tc>
                  <a:txBody>
                    <a:bodyPr/>
                    <a:lstStyle/>
                    <a:p>
                      <a:r>
                        <a:rPr lang="fr-FR" sz="1100" b="1" dirty="0" err="1"/>
                        <a:t>Assignor</a:t>
                      </a:r>
                      <a:endParaRPr lang="fr-FR" sz="1100" b="1" dirty="0"/>
                    </a:p>
                  </a:txBody>
                  <a:tcPr anchor="ctr">
                    <a:lnL>
                      <a:noFill/>
                    </a:lnL>
                    <a:lnR>
                      <a:noFill/>
                    </a:lnR>
                    <a:lnT>
                      <a:noFill/>
                    </a:lnT>
                    <a:lnB>
                      <a:noFill/>
                    </a:lnB>
                    <a:noFill/>
                  </a:tcPr>
                </a:tc>
                <a:tc>
                  <a:txBody>
                    <a:bodyPr/>
                    <a:lstStyle/>
                    <a:p>
                      <a:r>
                        <a:rPr lang="fr-FR" sz="1100" b="1" dirty="0" err="1"/>
                        <a:t>Behavior</a:t>
                      </a:r>
                      <a:r>
                        <a:rPr lang="fr-FR" sz="1100" b="1" dirty="0"/>
                        <a:t> </a:t>
                      </a:r>
                      <a:r>
                        <a:rPr lang="fr-FR" sz="1100" b="1" dirty="0" err="1"/>
                        <a:t>Summary</a:t>
                      </a:r>
                      <a:endParaRPr lang="fr-FR" sz="1100" b="1" dirty="0"/>
                    </a:p>
                  </a:txBody>
                  <a:tcPr anchor="ctr">
                    <a:lnL>
                      <a:noFill/>
                    </a:lnL>
                    <a:lnR>
                      <a:noFill/>
                    </a:lnR>
                    <a:lnT>
                      <a:noFill/>
                    </a:lnT>
                    <a:lnB>
                      <a:noFill/>
                    </a:lnB>
                    <a:noFill/>
                  </a:tcPr>
                </a:tc>
                <a:extLst>
                  <a:ext uri="{0D108BD9-81ED-4DB2-BD59-A6C34878D82A}">
                    <a16:rowId xmlns:a16="http://schemas.microsoft.com/office/drawing/2014/main" val="1694506479"/>
                  </a:ext>
                </a:extLst>
              </a:tr>
              <a:tr h="1205054">
                <a:tc>
                  <a:txBody>
                    <a:bodyPr/>
                    <a:lstStyle/>
                    <a:p>
                      <a:r>
                        <a:rPr lang="fr-FR" sz="1100" dirty="0" err="1"/>
                        <a:t>RangeAssignor</a:t>
                      </a:r>
                      <a:endParaRPr lang="fr-FR" sz="1100" dirty="0"/>
                    </a:p>
                  </a:txBody>
                  <a:tcPr anchor="ctr">
                    <a:lnL>
                      <a:noFill/>
                    </a:lnL>
                    <a:lnR>
                      <a:noFill/>
                    </a:lnR>
                    <a:lnT>
                      <a:noFill/>
                    </a:lnT>
                    <a:lnB>
                      <a:noFill/>
                    </a:lnB>
                    <a:noFill/>
                  </a:tcPr>
                </a:tc>
                <a:tc>
                  <a:txBody>
                    <a:bodyPr/>
                    <a:lstStyle/>
                    <a:p>
                      <a:r>
                        <a:rPr lang="en-US" sz="1100" dirty="0"/>
                        <a:t>Assign matching partitions to the same consumer. Useful for topics with keyed messages. Two topics with same user-id , one for search results and other for clicks. Both partitions can be assigned to same consumer.</a:t>
                      </a:r>
                    </a:p>
                  </a:txBody>
                  <a:tcPr anchor="ctr">
                    <a:lnL>
                      <a:noFill/>
                    </a:lnL>
                    <a:lnR>
                      <a:noFill/>
                    </a:lnR>
                    <a:lnT>
                      <a:noFill/>
                    </a:lnT>
                    <a:lnB>
                      <a:noFill/>
                    </a:lnB>
                    <a:noFill/>
                  </a:tcPr>
                </a:tc>
                <a:extLst>
                  <a:ext uri="{0D108BD9-81ED-4DB2-BD59-A6C34878D82A}">
                    <a16:rowId xmlns:a16="http://schemas.microsoft.com/office/drawing/2014/main" val="1522022520"/>
                  </a:ext>
                </a:extLst>
              </a:tr>
              <a:tr h="780405">
                <a:tc>
                  <a:txBody>
                    <a:bodyPr/>
                    <a:lstStyle/>
                    <a:p>
                      <a:r>
                        <a:rPr lang="fr-FR" sz="1100" dirty="0" err="1"/>
                        <a:t>RoundRobinAssignor</a:t>
                      </a:r>
                      <a:endParaRPr lang="fr-FR" sz="1100" dirty="0"/>
                    </a:p>
                  </a:txBody>
                  <a:tcPr anchor="ctr">
                    <a:lnL>
                      <a:noFill/>
                    </a:lnL>
                    <a:lnR>
                      <a:noFill/>
                    </a:lnR>
                    <a:lnT>
                      <a:noFill/>
                    </a:lnT>
                    <a:lnB>
                      <a:noFill/>
                    </a:lnB>
                    <a:noFill/>
                  </a:tcPr>
                </a:tc>
                <a:tc>
                  <a:txBody>
                    <a:bodyPr/>
                    <a:lstStyle/>
                    <a:p>
                      <a:r>
                        <a:rPr lang="en-US" sz="1100" dirty="0"/>
                        <a:t>Distributes partitions evenly across consumers across all topics. </a:t>
                      </a:r>
                    </a:p>
                  </a:txBody>
                  <a:tcPr anchor="ctr">
                    <a:lnL>
                      <a:noFill/>
                    </a:lnL>
                    <a:lnR>
                      <a:noFill/>
                    </a:lnR>
                    <a:lnT>
                      <a:noFill/>
                    </a:lnT>
                    <a:lnB>
                      <a:noFill/>
                    </a:lnB>
                    <a:noFill/>
                  </a:tcPr>
                </a:tc>
                <a:extLst>
                  <a:ext uri="{0D108BD9-81ED-4DB2-BD59-A6C34878D82A}">
                    <a16:rowId xmlns:a16="http://schemas.microsoft.com/office/drawing/2014/main" val="356148405"/>
                  </a:ext>
                </a:extLst>
              </a:tr>
              <a:tr h="780405">
                <a:tc>
                  <a:txBody>
                    <a:bodyPr/>
                    <a:lstStyle/>
                    <a:p>
                      <a:r>
                        <a:rPr lang="fr-FR" sz="1100"/>
                        <a:t>StickyAssignor</a:t>
                      </a:r>
                    </a:p>
                  </a:txBody>
                  <a:tcPr anchor="ctr">
                    <a:lnL>
                      <a:noFill/>
                    </a:lnL>
                    <a:lnR>
                      <a:noFill/>
                    </a:lnR>
                    <a:lnT>
                      <a:noFill/>
                    </a:lnT>
                    <a:lnB>
                      <a:noFill/>
                    </a:lnB>
                    <a:noFill/>
                  </a:tcPr>
                </a:tc>
                <a:tc>
                  <a:txBody>
                    <a:bodyPr/>
                    <a:lstStyle/>
                    <a:p>
                      <a:r>
                        <a:rPr lang="en-US" sz="1100" dirty="0"/>
                        <a:t>In range and round robin there is no guarantee that the consumer will retain same partitions after rebalancing. In sticky , while </a:t>
                      </a:r>
                      <a:r>
                        <a:rPr lang="en-US" sz="1100" dirty="0" err="1"/>
                        <a:t>reblancing</a:t>
                      </a:r>
                      <a:r>
                        <a:rPr lang="en-US" sz="1100" dirty="0"/>
                        <a:t> , the partitions are given to the same consumers </a:t>
                      </a:r>
                    </a:p>
                  </a:txBody>
                  <a:tcPr anchor="ctr">
                    <a:lnL>
                      <a:noFill/>
                    </a:lnL>
                    <a:lnR>
                      <a:noFill/>
                    </a:lnR>
                    <a:lnT>
                      <a:noFill/>
                    </a:lnT>
                    <a:lnB>
                      <a:noFill/>
                    </a:lnB>
                    <a:noFill/>
                  </a:tcPr>
                </a:tc>
                <a:extLst>
                  <a:ext uri="{0D108BD9-81ED-4DB2-BD59-A6C34878D82A}">
                    <a16:rowId xmlns:a16="http://schemas.microsoft.com/office/drawing/2014/main" val="1047598315"/>
                  </a:ext>
                </a:extLst>
              </a:tr>
              <a:tr h="1114864">
                <a:tc>
                  <a:txBody>
                    <a:bodyPr/>
                    <a:lstStyle/>
                    <a:p>
                      <a:r>
                        <a:rPr lang="fr-FR" sz="1100" dirty="0" err="1"/>
                        <a:t>CooperativeStickyAssignor</a:t>
                      </a:r>
                      <a:endParaRPr lang="fr-FR" sz="1100" dirty="0"/>
                    </a:p>
                  </a:txBody>
                  <a:tcPr anchor="ctr">
                    <a:lnL>
                      <a:noFill/>
                    </a:lnL>
                    <a:lnR>
                      <a:noFill/>
                    </a:lnR>
                    <a:lnT>
                      <a:noFill/>
                    </a:lnT>
                    <a:lnB>
                      <a:noFill/>
                    </a:lnB>
                    <a:noFill/>
                  </a:tcPr>
                </a:tc>
                <a:tc>
                  <a:txBody>
                    <a:bodyPr/>
                    <a:lstStyle/>
                    <a:p>
                      <a:r>
                        <a:rPr lang="en-US" sz="1100" dirty="0"/>
                        <a:t>Incremental rebalance; minimizes disruption. Only the affected consumers are  stopped and </a:t>
                      </a:r>
                      <a:r>
                        <a:rPr lang="en-US" sz="1100" dirty="0" err="1"/>
                        <a:t>reblanced</a:t>
                      </a:r>
                      <a:r>
                        <a:rPr lang="en-US" sz="1100" dirty="0"/>
                        <a:t>.</a:t>
                      </a:r>
                    </a:p>
                  </a:txBody>
                  <a:tcPr anchor="ctr">
                    <a:lnL>
                      <a:noFill/>
                    </a:lnL>
                    <a:lnR>
                      <a:noFill/>
                    </a:lnR>
                    <a:lnT>
                      <a:noFill/>
                    </a:lnT>
                    <a:lnB>
                      <a:noFill/>
                    </a:lnB>
                    <a:noFill/>
                  </a:tcPr>
                </a:tc>
                <a:extLst>
                  <a:ext uri="{0D108BD9-81ED-4DB2-BD59-A6C34878D82A}">
                    <a16:rowId xmlns:a16="http://schemas.microsoft.com/office/drawing/2014/main" val="3789327195"/>
                  </a:ext>
                </a:extLst>
              </a:tr>
            </a:tbl>
          </a:graphicData>
        </a:graphic>
      </p:graphicFrame>
    </p:spTree>
    <p:extLst>
      <p:ext uri="{BB962C8B-B14F-4D97-AF65-F5344CB8AC3E}">
        <p14:creationId xmlns:p14="http://schemas.microsoft.com/office/powerpoint/2010/main" val="514278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C096-5299-D3C7-C40E-86AA0B03925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12B16E7E-5BF4-82AC-2FC2-43B9B4955EB3}"/>
              </a:ext>
            </a:extLst>
          </p:cNvPr>
          <p:cNvSpPr>
            <a:spLocks noGrp="1"/>
          </p:cNvSpPr>
          <p:nvPr>
            <p:ph type="body" sz="quarter" idx="11"/>
          </p:nvPr>
        </p:nvSpPr>
        <p:spPr>
          <a:xfrm>
            <a:off x="376774" y="203208"/>
            <a:ext cx="10104377" cy="493078"/>
          </a:xfrm>
        </p:spPr>
        <p:txBody>
          <a:bodyPr/>
          <a:lstStyle/>
          <a:p>
            <a:r>
              <a:rPr lang="fr-FR" sz="2800" dirty="0">
                <a:solidFill>
                  <a:schemeClr val="tx1">
                    <a:lumMod val="75000"/>
                    <a:lumOff val="25000"/>
                  </a:schemeClr>
                </a:solidFill>
              </a:rPr>
              <a:t>Consumer API – </a:t>
            </a:r>
            <a:r>
              <a:rPr lang="fr-FR" sz="2800" dirty="0" err="1">
                <a:solidFill>
                  <a:schemeClr val="tx1">
                    <a:lumMod val="75000"/>
                    <a:lumOff val="25000"/>
                  </a:schemeClr>
                </a:solidFill>
              </a:rPr>
              <a:t>Membership</a:t>
            </a:r>
            <a:r>
              <a:rPr lang="fr-FR" sz="2800" dirty="0">
                <a:solidFill>
                  <a:schemeClr val="tx1">
                    <a:lumMod val="75000"/>
                    <a:lumOff val="25000"/>
                  </a:schemeClr>
                </a:solidFill>
              </a:rPr>
              <a:t> et détection de pannes</a:t>
            </a:r>
          </a:p>
        </p:txBody>
      </p:sp>
      <p:sp>
        <p:nvSpPr>
          <p:cNvPr id="6" name="TextBox 13">
            <a:extLst>
              <a:ext uri="{FF2B5EF4-FFF2-40B4-BE49-F238E27FC236}">
                <a16:creationId xmlns:a16="http://schemas.microsoft.com/office/drawing/2014/main" id="{081A9E98-2AA1-34A0-509C-F0FC96ED5BA1}"/>
              </a:ext>
            </a:extLst>
          </p:cNvPr>
          <p:cNvSpPr txBox="1"/>
          <p:nvPr/>
        </p:nvSpPr>
        <p:spPr>
          <a:xfrm>
            <a:off x="192216" y="923831"/>
            <a:ext cx="10104377" cy="8710077"/>
          </a:xfrm>
          <a:prstGeom prst="rect">
            <a:avLst/>
          </a:prstGeom>
          <a:noFill/>
        </p:spPr>
        <p:txBody>
          <a:bodyPr wrap="square">
            <a:spAutoFit/>
          </a:bodyPr>
          <a:lstStyle/>
          <a:p>
            <a:endParaRPr lang="fr-FR" dirty="0"/>
          </a:p>
          <a:p>
            <a:pPr marL="285750" indent="-285750">
              <a:buFont typeface="Arial" panose="020B0604020202020204" pitchFamily="34" charset="0"/>
              <a:buChar char="•"/>
            </a:pPr>
            <a:r>
              <a:rPr lang="fr-FR" dirty="0">
                <a:solidFill>
                  <a:schemeClr val="tx1">
                    <a:lumMod val="75000"/>
                    <a:lumOff val="25000"/>
                  </a:schemeClr>
                </a:solidFill>
              </a:rPr>
              <a:t>Les consommateurs maintiennent leur appartenance à un groupe et leurs attributions de partitions en envoyant régulièrement des </a:t>
            </a:r>
            <a:r>
              <a:rPr lang="fr-FR" i="1" dirty="0" err="1">
                <a:solidFill>
                  <a:schemeClr val="tx1">
                    <a:lumMod val="75000"/>
                    <a:lumOff val="25000"/>
                  </a:schemeClr>
                </a:solidFill>
              </a:rPr>
              <a:t>heartbeat</a:t>
            </a:r>
            <a:r>
              <a:rPr lang="fr-FR" i="1" dirty="0">
                <a:solidFill>
                  <a:schemeClr val="tx1">
                    <a:lumMod val="75000"/>
                    <a:lumOff val="25000"/>
                  </a:schemeClr>
                </a:solidFill>
              </a:rPr>
              <a:t> </a:t>
            </a:r>
            <a:r>
              <a:rPr lang="fr-FR" dirty="0">
                <a:solidFill>
                  <a:schemeClr val="tx1">
                    <a:lumMod val="75000"/>
                    <a:lumOff val="25000"/>
                  </a:schemeClr>
                </a:solidFill>
              </a:rPr>
              <a:t>à un broker coordinateur (qui peut être différent en fonction des groupes).</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i="1" dirty="0">
                <a:solidFill>
                  <a:schemeClr val="tx1">
                    <a:lumMod val="75000"/>
                    <a:lumOff val="25000"/>
                  </a:schemeClr>
                </a:solidFill>
              </a:rPr>
              <a:t>kafka-consumer-groups.sh --</a:t>
            </a:r>
            <a:r>
              <a:rPr lang="fr-FR" i="1" dirty="0" err="1">
                <a:solidFill>
                  <a:schemeClr val="tx1">
                    <a:lumMod val="75000"/>
                    <a:lumOff val="25000"/>
                  </a:schemeClr>
                </a:solidFill>
              </a:rPr>
              <a:t>bootstrap</a:t>
            </a:r>
            <a:r>
              <a:rPr lang="fr-FR" i="1" dirty="0">
                <a:solidFill>
                  <a:schemeClr val="tx1">
                    <a:lumMod val="75000"/>
                    <a:lumOff val="25000"/>
                  </a:schemeClr>
                </a:solidFill>
              </a:rPr>
              <a:t>-server localhost:9092 --group </a:t>
            </a:r>
            <a:r>
              <a:rPr lang="fr-FR" i="1" dirty="0" err="1">
                <a:solidFill>
                  <a:schemeClr val="tx1">
                    <a:lumMod val="75000"/>
                    <a:lumOff val="25000"/>
                  </a:schemeClr>
                </a:solidFill>
              </a:rPr>
              <a:t>sample</a:t>
            </a:r>
            <a:r>
              <a:rPr lang="fr-FR" i="1" dirty="0">
                <a:solidFill>
                  <a:schemeClr val="tx1">
                    <a:lumMod val="75000"/>
                    <a:lumOff val="25000"/>
                  </a:schemeClr>
                </a:solidFill>
              </a:rPr>
              <a:t> --</a:t>
            </a:r>
            <a:r>
              <a:rPr lang="fr-FR" i="1" dirty="0" err="1">
                <a:solidFill>
                  <a:schemeClr val="tx1">
                    <a:lumMod val="75000"/>
                    <a:lumOff val="25000"/>
                  </a:schemeClr>
                </a:solidFill>
              </a:rPr>
              <a:t>describe</a:t>
            </a:r>
            <a:r>
              <a:rPr lang="fr-FR" i="1" dirty="0">
                <a:solidFill>
                  <a:schemeClr val="tx1">
                    <a:lumMod val="75000"/>
                    <a:lumOff val="25000"/>
                  </a:schemeClr>
                </a:solidFill>
              </a:rPr>
              <a:t> –state</a:t>
            </a: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endParaRPr lang="fr-FR" dirty="0">
              <a:solidFill>
                <a:schemeClr val="tx1">
                  <a:lumMod val="75000"/>
                  <a:lumOff val="25000"/>
                </a:schemeClr>
              </a:solidFill>
            </a:endParaRPr>
          </a:p>
          <a:p>
            <a:pPr marL="285750" indent="-285750">
              <a:buFont typeface="Arial" panose="020B0604020202020204" pitchFamily="34" charset="0"/>
              <a:buChar char="•"/>
            </a:pPr>
            <a:r>
              <a:rPr lang="fr-FR" dirty="0">
                <a:solidFill>
                  <a:schemeClr val="tx1">
                    <a:lumMod val="75000"/>
                    <a:lumOff val="25000"/>
                  </a:schemeClr>
                </a:solidFill>
              </a:rPr>
              <a:t>Si un consommateur cesse d'envoyer des </a:t>
            </a:r>
            <a:r>
              <a:rPr lang="fr-FR" i="1" dirty="0" err="1">
                <a:solidFill>
                  <a:schemeClr val="tx1">
                    <a:lumMod val="75000"/>
                    <a:lumOff val="25000"/>
                  </a:schemeClr>
                </a:solidFill>
              </a:rPr>
              <a:t>heartbeats</a:t>
            </a:r>
            <a:r>
              <a:rPr lang="fr-FR" dirty="0">
                <a:solidFill>
                  <a:schemeClr val="tx1">
                    <a:lumMod val="75000"/>
                    <a:lumOff val="25000"/>
                  </a:schemeClr>
                </a:solidFill>
              </a:rPr>
              <a:t>, sa session expire et le coordinateur démarre une réaffectation des partitions</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94117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CAF58-6653-9945-6C71-F8659FA1BEBD}"/>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DCA794A1-2830-C461-88C8-4615AE0AF434}"/>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CE5D27FF-6A36-74CC-B82C-EA8C5CBDB71A}"/>
              </a:ext>
            </a:extLst>
          </p:cNvPr>
          <p:cNvSpPr txBox="1"/>
          <p:nvPr/>
        </p:nvSpPr>
        <p:spPr>
          <a:xfrm>
            <a:off x="192216" y="923831"/>
            <a:ext cx="10104377" cy="10248960"/>
          </a:xfrm>
          <a:prstGeom prst="rect">
            <a:avLst/>
          </a:prstGeom>
          <a:noFill/>
        </p:spPr>
        <p:txBody>
          <a:bodyPr wrap="square">
            <a:spAutoFit/>
          </a:bodyPr>
          <a:lstStyle/>
          <a:p>
            <a:r>
              <a:rPr lang="en-US" sz="2000" b="1" dirty="0">
                <a:solidFill>
                  <a:schemeClr val="tx1">
                    <a:lumMod val="75000"/>
                    <a:lumOff val="25000"/>
                  </a:schemeClr>
                </a:solidFill>
              </a:rPr>
              <a:t>1.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=delete (default)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deletes old log segments once they pass </a:t>
            </a:r>
            <a:r>
              <a:rPr lang="en-US" sz="2000" b="1" dirty="0">
                <a:solidFill>
                  <a:schemeClr val="tx1">
                    <a:lumMod val="75000"/>
                    <a:lumOff val="25000"/>
                  </a:schemeClr>
                </a:solidFill>
              </a:rPr>
              <a:t>retention time</a:t>
            </a:r>
            <a:r>
              <a:rPr lang="en-US" sz="2000" dirty="0">
                <a:solidFill>
                  <a:schemeClr val="tx1">
                    <a:lumMod val="75000"/>
                    <a:lumOff val="25000"/>
                  </a:schemeClr>
                </a:solidFill>
              </a:rPr>
              <a:t> or exceed </a:t>
            </a:r>
            <a:r>
              <a:rPr lang="en-US" sz="2000" b="1" dirty="0">
                <a:solidFill>
                  <a:schemeClr val="tx1">
                    <a:lumMod val="75000"/>
                    <a:lumOff val="25000"/>
                  </a:schemeClr>
                </a:solidFill>
              </a:rPr>
              <a:t>retention size</a:t>
            </a:r>
            <a:r>
              <a:rPr lang="en-US" sz="2000" dirty="0">
                <a:solidFill>
                  <a:schemeClr val="tx1">
                    <a:lumMod val="75000"/>
                    <a:lumOff val="25000"/>
                  </a:schemeClr>
                </a:solidFill>
              </a:rPr>
              <a:t>.</a:t>
            </a:r>
          </a:p>
          <a:p>
            <a:pPr marL="400050" lvl="1" indent="0">
              <a:buNone/>
            </a:pPr>
            <a:r>
              <a:rPr lang="en-US" sz="2000" dirty="0">
                <a:solidFill>
                  <a:schemeClr val="tx1">
                    <a:lumMod val="75000"/>
                    <a:lumOff val="25000"/>
                  </a:schemeClr>
                </a:solidFill>
              </a:rPr>
              <a:t>Keeps messages for a set period or until size limit is reached.</a:t>
            </a:r>
          </a:p>
          <a:p>
            <a:pPr marL="400050" lvl="1" indent="0">
              <a:buNone/>
            </a:pPr>
            <a:r>
              <a:rPr lang="en-US" sz="2000" dirty="0">
                <a:solidFill>
                  <a:schemeClr val="tx1">
                    <a:lumMod val="75000"/>
                    <a:lumOff val="25000"/>
                  </a:schemeClr>
                </a:solidFill>
              </a:rPr>
              <a:t>Use case: event streams, logs, click data where history matters.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2.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=compact</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Kafka keeps only the </a:t>
            </a:r>
            <a:r>
              <a:rPr lang="en-US" sz="2000" b="1" dirty="0">
                <a:solidFill>
                  <a:schemeClr val="tx1">
                    <a:lumMod val="75000"/>
                    <a:lumOff val="25000"/>
                  </a:schemeClr>
                </a:solidFill>
              </a:rPr>
              <a:t>latest record per key</a:t>
            </a:r>
            <a:r>
              <a:rPr lang="en-US" sz="2000" dirty="0">
                <a:solidFill>
                  <a:schemeClr val="tx1">
                    <a:lumMod val="75000"/>
                    <a:lumOff val="25000"/>
                  </a:schemeClr>
                </a:solidFill>
              </a:rPr>
              <a:t>. Older records with the same key are removed during log compaction.</a:t>
            </a:r>
          </a:p>
          <a:p>
            <a:pPr marL="400050" lvl="1" indent="0">
              <a:buNone/>
            </a:pPr>
            <a:r>
              <a:rPr lang="en-US" sz="2000" dirty="0">
                <a:solidFill>
                  <a:schemeClr val="tx1">
                    <a:lumMod val="75000"/>
                    <a:lumOff val="25000"/>
                  </a:schemeClr>
                </a:solidFill>
              </a:rPr>
              <a:t>Use case: changelogs, state snapshots, caches, user profiles.</a:t>
            </a:r>
          </a:p>
          <a:p>
            <a:pPr marL="400050" lvl="1" indent="0">
              <a:buNone/>
            </a:pPr>
            <a:endParaRPr lang="en-US" sz="2000" dirty="0">
              <a:solidFill>
                <a:schemeClr val="tx1">
                  <a:lumMod val="75000"/>
                  <a:lumOff val="25000"/>
                </a:schemeClr>
              </a:solidFill>
            </a:endParaRPr>
          </a:p>
          <a:p>
            <a:r>
              <a:rPr lang="en-US" sz="2000" b="1" dirty="0">
                <a:solidFill>
                  <a:schemeClr val="tx1">
                    <a:lumMod val="75000"/>
                    <a:lumOff val="25000"/>
                  </a:schemeClr>
                </a:solidFill>
              </a:rPr>
              <a:t>3. </a:t>
            </a:r>
            <a:r>
              <a:rPr lang="en-US" sz="2000" b="1" dirty="0" err="1">
                <a:solidFill>
                  <a:schemeClr val="tx1">
                    <a:lumMod val="75000"/>
                    <a:lumOff val="25000"/>
                  </a:schemeClr>
                </a:solidFill>
              </a:rPr>
              <a:t>cleanup.policy</a:t>
            </a:r>
            <a:r>
              <a:rPr lang="en-US" sz="2000" b="1" dirty="0">
                <a:solidFill>
                  <a:schemeClr val="tx1">
                    <a:lumMod val="75000"/>
                    <a:lumOff val="25000"/>
                  </a:schemeClr>
                </a:solidFill>
              </a:rPr>
              <a:t>=</a:t>
            </a:r>
            <a:r>
              <a:rPr lang="en-US" sz="2000" b="1" dirty="0" err="1">
                <a:solidFill>
                  <a:schemeClr val="tx1">
                    <a:lumMod val="75000"/>
                    <a:lumOff val="25000"/>
                  </a:schemeClr>
                </a:solidFill>
              </a:rPr>
              <a:t>compact,delete</a:t>
            </a:r>
            <a:r>
              <a:rPr lang="en-US" sz="2000" b="1" dirty="0">
                <a:solidFill>
                  <a:schemeClr val="tx1">
                    <a:lumMod val="75000"/>
                    <a:lumOff val="25000"/>
                  </a:schemeClr>
                </a:solidFill>
              </a:rPr>
              <a:t> (combined)</a:t>
            </a:r>
            <a:endParaRPr lang="en-US" sz="2000" dirty="0">
              <a:solidFill>
                <a:schemeClr val="tx1">
                  <a:lumMod val="75000"/>
                  <a:lumOff val="25000"/>
                </a:schemeClr>
              </a:solidFill>
            </a:endParaRPr>
          </a:p>
          <a:p>
            <a:pPr marL="400050" lvl="1" indent="0">
              <a:buNone/>
            </a:pPr>
            <a:r>
              <a:rPr lang="en-US" sz="2000" dirty="0">
                <a:solidFill>
                  <a:schemeClr val="tx1">
                    <a:lumMod val="75000"/>
                    <a:lumOff val="25000"/>
                  </a:schemeClr>
                </a:solidFill>
              </a:rPr>
              <a:t>Topic is compacted </a:t>
            </a:r>
            <a:r>
              <a:rPr lang="en-US" sz="2000" i="1" dirty="0">
                <a:solidFill>
                  <a:schemeClr val="tx1">
                    <a:lumMod val="75000"/>
                    <a:lumOff val="25000"/>
                  </a:schemeClr>
                </a:solidFill>
              </a:rPr>
              <a:t>and</a:t>
            </a:r>
            <a:r>
              <a:rPr lang="en-US" sz="2000" dirty="0">
                <a:solidFill>
                  <a:schemeClr val="tx1">
                    <a:lumMod val="75000"/>
                    <a:lumOff val="25000"/>
                  </a:schemeClr>
                </a:solidFill>
              </a:rPr>
              <a:t> old segments are deleted after retention rules.</a:t>
            </a:r>
          </a:p>
          <a:p>
            <a:pPr marL="400050" lvl="1" indent="0">
              <a:buNone/>
            </a:pPr>
            <a:r>
              <a:rPr lang="en-US" sz="2000" dirty="0">
                <a:solidFill>
                  <a:schemeClr val="tx1">
                    <a:lumMod val="75000"/>
                    <a:lumOff val="25000"/>
                  </a:schemeClr>
                </a:solidFill>
              </a:rPr>
              <a:t>Keeps latest state for keys, but also bounds topic size with retention.</a:t>
            </a: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spTree>
    <p:extLst>
      <p:ext uri="{BB962C8B-B14F-4D97-AF65-F5344CB8AC3E}">
        <p14:creationId xmlns:p14="http://schemas.microsoft.com/office/powerpoint/2010/main" val="2927750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81F6-C125-9B6B-A8AA-79C298146EC5}"/>
            </a:ext>
          </a:extLst>
        </p:cNvPr>
        <p:cNvGrpSpPr/>
        <p:nvPr/>
      </p:nvGrpSpPr>
      <p:grpSpPr>
        <a:xfrm>
          <a:off x="0" y="0"/>
          <a:ext cx="0" cy="0"/>
          <a:chOff x="0" y="0"/>
          <a:chExt cx="0" cy="0"/>
        </a:xfrm>
      </p:grpSpPr>
      <p:sp>
        <p:nvSpPr>
          <p:cNvPr id="19" name="Espace réservé du texte 18">
            <a:extLst>
              <a:ext uri="{FF2B5EF4-FFF2-40B4-BE49-F238E27FC236}">
                <a16:creationId xmlns:a16="http://schemas.microsoft.com/office/drawing/2014/main" id="{836A491F-117B-C4A8-0B8C-809254F3743E}"/>
              </a:ext>
            </a:extLst>
          </p:cNvPr>
          <p:cNvSpPr>
            <a:spLocks noGrp="1"/>
          </p:cNvSpPr>
          <p:nvPr>
            <p:ph type="body" sz="quarter" idx="11"/>
          </p:nvPr>
        </p:nvSpPr>
        <p:spPr>
          <a:xfrm>
            <a:off x="376774" y="203208"/>
            <a:ext cx="10104377" cy="493078"/>
          </a:xfrm>
        </p:spPr>
        <p:txBody>
          <a:bodyPr/>
          <a:lstStyle/>
          <a:p>
            <a:r>
              <a:rPr lang="fr-FR" sz="2800" dirty="0" err="1">
                <a:solidFill>
                  <a:schemeClr val="tx1">
                    <a:lumMod val="75000"/>
                    <a:lumOff val="25000"/>
                  </a:schemeClr>
                </a:solidFill>
              </a:rPr>
              <a:t>Compacted</a:t>
            </a:r>
            <a:r>
              <a:rPr lang="fr-FR" sz="2800" dirty="0">
                <a:solidFill>
                  <a:schemeClr val="tx1">
                    <a:lumMod val="75000"/>
                    <a:lumOff val="25000"/>
                  </a:schemeClr>
                </a:solidFill>
              </a:rPr>
              <a:t> Topics</a:t>
            </a:r>
          </a:p>
        </p:txBody>
      </p:sp>
      <p:sp>
        <p:nvSpPr>
          <p:cNvPr id="6" name="TextBox 13">
            <a:extLst>
              <a:ext uri="{FF2B5EF4-FFF2-40B4-BE49-F238E27FC236}">
                <a16:creationId xmlns:a16="http://schemas.microsoft.com/office/drawing/2014/main" id="{3E0D898A-4728-2E57-B3FE-C86F15027FC8}"/>
              </a:ext>
            </a:extLst>
          </p:cNvPr>
          <p:cNvSpPr txBox="1"/>
          <p:nvPr/>
        </p:nvSpPr>
        <p:spPr>
          <a:xfrm>
            <a:off x="192216" y="923831"/>
            <a:ext cx="10104377" cy="6247864"/>
          </a:xfrm>
          <a:prstGeom prst="rect">
            <a:avLst/>
          </a:prstGeom>
          <a:noFill/>
        </p:spPr>
        <p:txBody>
          <a:bodyPr wrap="square">
            <a:spAutoFit/>
          </a:bodyPr>
          <a:lstStyle/>
          <a:p>
            <a:r>
              <a:rPr lang="en-US" sz="2000" b="1" dirty="0">
                <a:solidFill>
                  <a:schemeClr val="tx1">
                    <a:lumMod val="75000"/>
                    <a:lumOff val="25000"/>
                  </a:schemeClr>
                </a:solidFill>
              </a:rPr>
              <a:t> </a:t>
            </a:r>
            <a:endParaRPr lang="en-US" sz="2000" dirty="0">
              <a:solidFill>
                <a:schemeClr val="tx1">
                  <a:lumMod val="75000"/>
                  <a:lumOff val="25000"/>
                </a:schemeClr>
              </a:solidFill>
            </a:endParaRPr>
          </a:p>
          <a:p>
            <a:endParaRPr lang="fr-FR" dirty="0"/>
          </a:p>
          <a:p>
            <a:endParaRPr lang="fr-FR" dirty="0"/>
          </a:p>
          <a:p>
            <a:endParaRPr lang="fr-FR" dirty="0"/>
          </a:p>
          <a:p>
            <a:endParaRPr lang="fr-FR" sz="2000" dirty="0">
              <a:solidFill>
                <a:schemeClr val="tx1">
                  <a:lumMod val="75000"/>
                  <a:lumOff val="25000"/>
                </a:schemeClr>
              </a:solidFill>
            </a:endParaRPr>
          </a:p>
          <a:p>
            <a:endParaRPr lang="fr-FR" dirty="0"/>
          </a:p>
          <a:p>
            <a:endParaRPr lang="fr-FR" dirty="0"/>
          </a:p>
          <a:p>
            <a:r>
              <a:rPr lang="fr-FR" sz="3200" dirty="0">
                <a:solidFill>
                  <a:schemeClr val="tx1">
                    <a:lumMod val="75000"/>
                    <a:lumOff val="25000"/>
                  </a:schemeClr>
                </a:solidFill>
              </a:rPr>
              <a:t> </a:t>
            </a:r>
          </a:p>
          <a:p>
            <a:endParaRPr lang="fr-FR" dirty="0"/>
          </a:p>
          <a:p>
            <a:endParaRPr lang="fr-FR" dirty="0"/>
          </a:p>
          <a:p>
            <a:endParaRPr lang="fr-FR" dirty="0"/>
          </a:p>
          <a:p>
            <a:endParaRPr lang="fr-FR" dirty="0"/>
          </a:p>
          <a:p>
            <a:endParaRPr lang="fr-FR" dirty="0"/>
          </a:p>
          <a:p>
            <a:endParaRPr lang="fr-FR" sz="28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a:p>
            <a:endParaRPr lang="fr-FR" sz="2400" dirty="0">
              <a:solidFill>
                <a:schemeClr val="tx1">
                  <a:lumMod val="75000"/>
                  <a:lumOff val="25000"/>
                </a:schemeClr>
              </a:solidFill>
            </a:endParaRPr>
          </a:p>
        </p:txBody>
      </p:sp>
      <p:pic>
        <p:nvPicPr>
          <p:cNvPr id="2" name="Image 1">
            <a:extLst>
              <a:ext uri="{FF2B5EF4-FFF2-40B4-BE49-F238E27FC236}">
                <a16:creationId xmlns:a16="http://schemas.microsoft.com/office/drawing/2014/main" id="{FA346E47-C1D5-1376-C67C-A6154BDBB855}"/>
              </a:ext>
            </a:extLst>
          </p:cNvPr>
          <p:cNvPicPr>
            <a:picLocks noChangeAspect="1"/>
          </p:cNvPicPr>
          <p:nvPr/>
        </p:nvPicPr>
        <p:blipFill>
          <a:blip r:embed="rId3"/>
          <a:stretch>
            <a:fillRect/>
          </a:stretch>
        </p:blipFill>
        <p:spPr>
          <a:xfrm>
            <a:off x="2375051" y="1934300"/>
            <a:ext cx="7178662" cy="3238781"/>
          </a:xfrm>
          <a:prstGeom prst="rect">
            <a:avLst/>
          </a:prstGeom>
        </p:spPr>
      </p:pic>
    </p:spTree>
    <p:extLst>
      <p:ext uri="{BB962C8B-B14F-4D97-AF65-F5344CB8AC3E}">
        <p14:creationId xmlns:p14="http://schemas.microsoft.com/office/powerpoint/2010/main" val="3103704371"/>
      </p:ext>
    </p:extLst>
  </p:cSld>
  <p:clrMapOvr>
    <a:masterClrMapping/>
  </p:clrMapOvr>
</p:sld>
</file>

<file path=ppt/theme/theme1.xml><?xml version="1.0" encoding="utf-8"?>
<a:theme xmlns:a="http://schemas.openxmlformats.org/drawingml/2006/main" name="Thème Office">
  <a:themeElements>
    <a:clrScheme name="Charte couleurs AUBAY 2024">
      <a:dk1>
        <a:srgbClr val="000000"/>
      </a:dk1>
      <a:lt1>
        <a:srgbClr val="FFFFFF"/>
      </a:lt1>
      <a:dk2>
        <a:srgbClr val="F1F2F1"/>
      </a:dk2>
      <a:lt2>
        <a:srgbClr val="F1F2F1"/>
      </a:lt2>
      <a:accent1>
        <a:srgbClr val="E74617"/>
      </a:accent1>
      <a:accent2>
        <a:srgbClr val="3F403F"/>
      </a:accent2>
      <a:accent3>
        <a:srgbClr val="FCC765"/>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7FC2D5CD0E6A478419B20E3EA3345B" ma:contentTypeVersion="12" ma:contentTypeDescription="Crée un document." ma:contentTypeScope="" ma:versionID="60c853b6aa6d60d5eebda5dc60b30be7">
  <xsd:schema xmlns:xsd="http://www.w3.org/2001/XMLSchema" xmlns:xs="http://www.w3.org/2001/XMLSchema" xmlns:p="http://schemas.microsoft.com/office/2006/metadata/properties" xmlns:ns2="4ae61ccd-bf14-4806-a0ee-aeba9c7095b4" targetNamespace="http://schemas.microsoft.com/office/2006/metadata/properties" ma:root="true" ma:fieldsID="51b530cbe409430e13eecbe695cb2bfe" ns2:_="">
    <xsd:import namespace="4ae61ccd-bf14-4806-a0ee-aeba9c7095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61ccd-bf14-4806-a0ee-aeba9c709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e010e19d-a70b-4ab4-8c34-2a8d682950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e61ccd-bf14-4806-a0ee-aeba9c7095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8DC45DB-B2F6-4243-96E2-489D6AB78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61ccd-bf14-4806-a0ee-aeba9c7095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422FFE-5567-4110-8A31-384A5B1B26C9}">
  <ds:schemaRefs>
    <ds:schemaRef ds:uri="http://schemas.microsoft.com/sharepoint/v3/contenttype/forms"/>
  </ds:schemaRefs>
</ds:datastoreItem>
</file>

<file path=customXml/itemProps3.xml><?xml version="1.0" encoding="utf-8"?>
<ds:datastoreItem xmlns:ds="http://schemas.openxmlformats.org/officeDocument/2006/customXml" ds:itemID="{5C2BC9AC-DF0F-4340-A5D0-B937F65F9548}">
  <ds:schemaRefs>
    <ds:schemaRef ds:uri="http://schemas.microsoft.com/office/2006/documentManagement/types"/>
    <ds:schemaRef ds:uri="http://schemas.microsoft.com/office/2006/metadata/properties"/>
    <ds:schemaRef ds:uri="30525359-001e-4d7e-8d06-713c41833fa1"/>
    <ds:schemaRef ds:uri="http://schemas.microsoft.com/office/infopath/2007/PartnerControls"/>
    <ds:schemaRef ds:uri="http://schemas.openxmlformats.org/package/2006/metadata/core-properties"/>
    <ds:schemaRef ds:uri="c2081dcd-6a21-4b0e-b572-fabcbd89ce90"/>
    <ds:schemaRef ds:uri="http://www.w3.org/XML/1998/namespace"/>
    <ds:schemaRef ds:uri="http://purl.org/dc/dcmitype/"/>
    <ds:schemaRef ds:uri="http://purl.org/dc/terms/"/>
    <ds:schemaRef ds:uri="http://purl.org/dc/elements/1.1/"/>
    <ds:schemaRef ds:uri="4ae61ccd-bf14-4806-a0ee-aeba9c7095b4"/>
  </ds:schemaRefs>
</ds:datastoreItem>
</file>

<file path=docProps/app.xml><?xml version="1.0" encoding="utf-8"?>
<Properties xmlns="http://schemas.openxmlformats.org/officeDocument/2006/extended-properties" xmlns:vt="http://schemas.openxmlformats.org/officeDocument/2006/docPropsVTypes">
  <Template/>
  <TotalTime>1449</TotalTime>
  <Words>11959</Words>
  <Application>Microsoft Office PowerPoint</Application>
  <PresentationFormat>Grand écran</PresentationFormat>
  <Paragraphs>3309</Paragraphs>
  <Slides>146</Slides>
  <Notes>131</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146</vt:i4>
      </vt:variant>
    </vt:vector>
  </HeadingPairs>
  <TitlesOfParts>
    <vt:vector size="164" baseType="lpstr">
      <vt:lpstr>Adobe Devanagari</vt:lpstr>
      <vt:lpstr>Aptos</vt:lpstr>
      <vt:lpstr>Arial</vt:lpstr>
      <vt:lpstr>Barlow</vt:lpstr>
      <vt:lpstr>Calibri</vt:lpstr>
      <vt:lpstr>Courier New</vt:lpstr>
      <vt:lpstr>Gill Sans</vt:lpstr>
      <vt:lpstr>Gotham</vt:lpstr>
      <vt:lpstr>Gotham Book</vt:lpstr>
      <vt:lpstr>Lucida Sans Unicode</vt:lpstr>
      <vt:lpstr>Open Sans</vt:lpstr>
      <vt:lpstr>Roboto</vt:lpstr>
      <vt:lpstr>Source Sans Pro</vt:lpstr>
      <vt:lpstr>Source Sans Pro Light</vt:lpstr>
      <vt:lpstr>Tahoma</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Laetitia DELLUS</dc:creator>
  <cp:lastModifiedBy>DOOSARI Sreenu (DGSI DISPO)</cp:lastModifiedBy>
  <cp:revision>169</cp:revision>
  <dcterms:created xsi:type="dcterms:W3CDTF">2022-06-23T14:28:29Z</dcterms:created>
  <dcterms:modified xsi:type="dcterms:W3CDTF">2025-10-28T17:10:23Z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0x010100157FC2D5CD0E6A478419B20E3EA3345B</vt:lpwstr>
  </property>
  <property fmtid="{D5CDD505-2E9C-101B-9397-08002B2CF9AE}" pid="3" name="MediaServiceImageTags">
    <vt:lpwstr/>
  </property>
  <property fmtid="{D5CDD505-2E9C-101B-9397-08002B2CF9AE}" pid="4" name="MSIP_Label_c08f1332-2cfb-404a-934f-6a2bfd1bd80c_Enabled">
    <vt:lpwstr>true</vt:lpwstr>
  </property>
  <property fmtid="{D5CDD505-2E9C-101B-9397-08002B2CF9AE}" pid="5" name="MSIP_Label_c08f1332-2cfb-404a-934f-6a2bfd1bd80c_SetDate">
    <vt:lpwstr>2025-10-27T17:13:29Z</vt:lpwstr>
  </property>
  <property fmtid="{D5CDD505-2E9C-101B-9397-08002B2CF9AE}" pid="6" name="MSIP_Label_c08f1332-2cfb-404a-934f-6a2bfd1bd80c_Method">
    <vt:lpwstr>Privileged</vt:lpwstr>
  </property>
  <property fmtid="{D5CDD505-2E9C-101B-9397-08002B2CF9AE}" pid="7" name="MSIP_Label_c08f1332-2cfb-404a-934f-6a2bfd1bd80c_Name">
    <vt:lpwstr>BDF-PUBLIC-Sans-Marquage</vt:lpwstr>
  </property>
  <property fmtid="{D5CDD505-2E9C-101B-9397-08002B2CF9AE}" pid="8" name="MSIP_Label_c08f1332-2cfb-404a-934f-6a2bfd1bd80c_SiteId">
    <vt:lpwstr>e6599448-62a0-418e-8930-d00d8d5682c2</vt:lpwstr>
  </property>
  <property fmtid="{D5CDD505-2E9C-101B-9397-08002B2CF9AE}" pid="9" name="MSIP_Label_c08f1332-2cfb-404a-934f-6a2bfd1bd80c_ActionId">
    <vt:lpwstr>419b895a-d6e8-4fdf-b714-a5d00f6c045e</vt:lpwstr>
  </property>
  <property fmtid="{D5CDD505-2E9C-101B-9397-08002B2CF9AE}" pid="10" name="MSIP_Label_c08f1332-2cfb-404a-934f-6a2bfd1bd80c_ContentBits">
    <vt:lpwstr>0</vt:lpwstr>
  </property>
  <property fmtid="{D5CDD505-2E9C-101B-9397-08002B2CF9AE}" pid="11" name="MSIP_Label_c08f1332-2cfb-404a-934f-6a2bfd1bd80c_Tag">
    <vt:lpwstr>10, 0, 1, 1</vt:lpwstr>
  </property>
</Properties>
</file>